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581" r:id="rId2"/>
    <p:sldId id="589" r:id="rId3"/>
    <p:sldId id="512" r:id="rId4"/>
    <p:sldId id="582" r:id="rId5"/>
    <p:sldId id="511" r:id="rId6"/>
    <p:sldId id="514" r:id="rId7"/>
    <p:sldId id="515" r:id="rId8"/>
    <p:sldId id="583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3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33"/>
    <a:srgbClr val="FF9900"/>
    <a:srgbClr val="FFCCCC"/>
    <a:srgbClr val="FF9999"/>
    <a:srgbClr val="99CCFF"/>
    <a:srgbClr val="FF0000"/>
    <a:srgbClr val="008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98" autoAdjust="0"/>
    <p:restoredTop sz="95357" autoAdjust="0"/>
  </p:normalViewPr>
  <p:slideViewPr>
    <p:cSldViewPr>
      <p:cViewPr>
        <p:scale>
          <a:sx n="75" d="100"/>
          <a:sy n="75" d="100"/>
        </p:scale>
        <p:origin x="-33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3.wmf"/><Relationship Id="rId7" Type="http://schemas.openxmlformats.org/officeDocument/2006/relationships/image" Target="../media/image6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1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5.wmf"/><Relationship Id="rId3" Type="http://schemas.openxmlformats.org/officeDocument/2006/relationships/image" Target="../media/image62.wmf"/><Relationship Id="rId7" Type="http://schemas.openxmlformats.org/officeDocument/2006/relationships/image" Target="../media/image2.wmf"/><Relationship Id="rId12" Type="http://schemas.openxmlformats.org/officeDocument/2006/relationships/image" Target="../media/image74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3.wmf"/><Relationship Id="rId5" Type="http://schemas.openxmlformats.org/officeDocument/2006/relationships/image" Target="../media/image64.wmf"/><Relationship Id="rId15" Type="http://schemas.openxmlformats.org/officeDocument/2006/relationships/image" Target="../media/image77.wmf"/><Relationship Id="rId10" Type="http://schemas.openxmlformats.org/officeDocument/2006/relationships/image" Target="../media/image72.wmf"/><Relationship Id="rId4" Type="http://schemas.openxmlformats.org/officeDocument/2006/relationships/image" Target="../media/image63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3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3.wmf"/><Relationship Id="rId7" Type="http://schemas.openxmlformats.org/officeDocument/2006/relationships/image" Target="../media/image32.wmf"/><Relationship Id="rId2" Type="http://schemas.openxmlformats.org/officeDocument/2006/relationships/image" Target="../media/image21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11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6.wmf"/><Relationship Id="rId4" Type="http://schemas.openxmlformats.org/officeDocument/2006/relationships/image" Target="../media/image25.wmf"/><Relationship Id="rId9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99899-481A-45AF-A41A-486995A913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24FA8-AF1E-42B8-BBCE-273D78C85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01599-9296-4839-84FC-D63231A98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8774E-634F-4F9A-ABA5-0C566966D4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A04DA-98A1-4546-9DFD-3D0B0A70B6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E9F8A-8383-41F4-BDF3-35B58706D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30B0B-5600-43AA-A0E7-A1336D0A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DED85-BDE2-490A-B601-0BDA2BC673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F31DE-8573-4884-A4DC-0CC205180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205C-E0F4-47E6-9D6D-2BEA50B3D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E4CB-75E9-4CA3-9FD5-2833D3E547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štýly predlohy textu.</a:t>
            </a:r>
          </a:p>
          <a:p>
            <a:pPr lvl="1"/>
            <a:r>
              <a:rPr lang="en-US" smtClean="0"/>
              <a:t>Druhá úroveň</a:t>
            </a:r>
          </a:p>
          <a:p>
            <a:pPr lvl="2"/>
            <a:r>
              <a:rPr lang="en-US" smtClean="0"/>
              <a:t>Tretia úroveň</a:t>
            </a:r>
          </a:p>
          <a:p>
            <a:pPr lvl="3"/>
            <a:r>
              <a:rPr lang="en-US" smtClean="0"/>
              <a:t>Štvrtá úroveň</a:t>
            </a:r>
          </a:p>
          <a:p>
            <a:pPr lvl="4"/>
            <a:r>
              <a:rPr lang="en-US" smtClean="0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451CCDD-A19A-4D5A-B22D-87319A2514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2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9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78.jpeg"/><Relationship Id="rId14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97.jpeg"/><Relationship Id="rId5" Type="http://schemas.openxmlformats.org/officeDocument/2006/relationships/oleObject" Target="../embeddings/oleObject118.bin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2.bin"/><Relationship Id="rId3" Type="http://schemas.openxmlformats.org/officeDocument/2006/relationships/image" Target="../media/image120.wmf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6.jpeg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26.jpeg"/><Relationship Id="rId9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26.jpeg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1800225"/>
          </a:xfrm>
        </p:spPr>
        <p:txBody>
          <a:bodyPr/>
          <a:lstStyle/>
          <a:p>
            <a:r>
              <a:rPr lang="en-US" sz="4000">
                <a:latin typeface="Times New Roman" pitchFamily="18" charset="0"/>
              </a:rPr>
              <a:t>Effective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327025" y="5640388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</a:t>
            </a:r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558100" name="Picture 20" descr="tok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903538"/>
            <a:ext cx="5121275" cy="3838575"/>
          </a:xfrm>
          <a:prstGeom prst="rect">
            <a:avLst/>
          </a:prstGeom>
          <a:noFill/>
        </p:spPr>
      </p:pic>
      <p:graphicFrame>
        <p:nvGraphicFramePr>
          <p:cNvPr id="558101" name="Object 21"/>
          <p:cNvGraphicFramePr>
            <a:graphicFrameLocks noChangeAspect="1"/>
          </p:cNvGraphicFramePr>
          <p:nvPr/>
        </p:nvGraphicFramePr>
        <p:xfrm>
          <a:off x="1474788" y="4275138"/>
          <a:ext cx="506412" cy="357187"/>
        </p:xfrm>
        <a:graphic>
          <a:graphicData uri="http://schemas.openxmlformats.org/presentationml/2006/ole">
            <p:oleObj spid="_x0000_s558101" name="Rovnica" r:id="rId4" imgW="279360" imgH="203040" progId="Equation.3">
              <p:embed/>
            </p:oleObj>
          </a:graphicData>
        </a:graphic>
      </p:graphicFrame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611188" y="5640388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58103" name="Object 23"/>
          <p:cNvGraphicFramePr>
            <a:graphicFrameLocks noChangeAspect="1"/>
          </p:cNvGraphicFramePr>
          <p:nvPr/>
        </p:nvGraphicFramePr>
        <p:xfrm>
          <a:off x="4910138" y="5208588"/>
          <a:ext cx="1677987" cy="423862"/>
        </p:xfrm>
        <a:graphic>
          <a:graphicData uri="http://schemas.openxmlformats.org/presentationml/2006/ole">
            <p:oleObj spid="_x0000_s558103" name="Rovnica" r:id="rId5" imgW="927000" imgH="241200" progId="Equation.3">
              <p:embed/>
            </p:oleObj>
          </a:graphicData>
        </a:graphic>
      </p:graphicFrame>
      <p:sp>
        <p:nvSpPr>
          <p:cNvPr id="558104" name="Line 24"/>
          <p:cNvSpPr>
            <a:spLocks noChangeShapeType="1"/>
          </p:cNvSpPr>
          <p:nvPr/>
        </p:nvSpPr>
        <p:spPr bwMode="auto">
          <a:xfrm>
            <a:off x="611188" y="408146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58105" name="Object 25"/>
          <p:cNvGraphicFramePr>
            <a:graphicFrameLocks noChangeAspect="1"/>
          </p:cNvGraphicFramePr>
          <p:nvPr/>
        </p:nvGraphicFramePr>
        <p:xfrm>
          <a:off x="4868863" y="3624263"/>
          <a:ext cx="1863725" cy="423862"/>
        </p:xfrm>
        <a:graphic>
          <a:graphicData uri="http://schemas.openxmlformats.org/presentationml/2006/ole">
            <p:oleObj spid="_x0000_s558105" name="Rovnica" r:id="rId6" imgW="1028520" imgH="241200" progId="Equation.3">
              <p:embed/>
            </p:oleObj>
          </a:graphicData>
        </a:graphic>
      </p:graphicFrame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898525" y="31670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sk-SK" sz="2000" b="1">
                <a:solidFill>
                  <a:schemeClr val="accent2"/>
                </a:solidFill>
                <a:latin typeface="Times New Roman" pitchFamily="18" charset="0"/>
              </a:rPr>
              <a:t>CoS:</a:t>
            </a:r>
            <a:r>
              <a:rPr lang="sk-SK" sz="2400" b="1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sk-SK" sz="2400" b="1" u="sng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8129" name="AutoShape 49"/>
          <p:cNvSpPr>
            <a:spLocks noChangeArrowheads="1"/>
          </p:cNvSpPr>
          <p:nvPr/>
        </p:nvSpPr>
        <p:spPr bwMode="auto">
          <a:xfrm>
            <a:off x="539750" y="836613"/>
            <a:ext cx="8064500" cy="6477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58130" name="Object 50"/>
          <p:cNvGraphicFramePr>
            <a:graphicFrameLocks noChangeAspect="1"/>
          </p:cNvGraphicFramePr>
          <p:nvPr/>
        </p:nvGraphicFramePr>
        <p:xfrm>
          <a:off x="611188" y="969963"/>
          <a:ext cx="7880350" cy="371475"/>
        </p:xfrm>
        <a:graphic>
          <a:graphicData uri="http://schemas.openxmlformats.org/presentationml/2006/ole">
            <p:oleObj spid="_x0000_s558130" name="Rovnica" r:id="rId7" imgW="37843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/>
      <p:bldP spid="558102" grpId="0" animBg="1"/>
      <p:bldP spid="558104" grpId="0" animBg="1"/>
      <p:bldP spid="558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53" name="AutoShape 25"/>
          <p:cNvSpPr>
            <a:spLocks noChangeArrowheads="1"/>
          </p:cNvSpPr>
          <p:nvPr/>
        </p:nvSpPr>
        <p:spPr bwMode="auto">
          <a:xfrm>
            <a:off x="5148263" y="2060575"/>
            <a:ext cx="2879725" cy="792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60130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327025" y="5640388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</a:t>
            </a:r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560133" name="Picture 5" descr="tok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903538"/>
            <a:ext cx="5121275" cy="3838575"/>
          </a:xfrm>
          <a:prstGeom prst="rect">
            <a:avLst/>
          </a:prstGeom>
          <a:noFill/>
        </p:spPr>
      </p:pic>
      <p:graphicFrame>
        <p:nvGraphicFramePr>
          <p:cNvPr id="560134" name="Object 6"/>
          <p:cNvGraphicFramePr>
            <a:graphicFrameLocks noChangeAspect="1"/>
          </p:cNvGraphicFramePr>
          <p:nvPr/>
        </p:nvGraphicFramePr>
        <p:xfrm>
          <a:off x="1474788" y="4275138"/>
          <a:ext cx="506412" cy="357187"/>
        </p:xfrm>
        <a:graphic>
          <a:graphicData uri="http://schemas.openxmlformats.org/presentationml/2006/ole">
            <p:oleObj spid="_x0000_s560134" name="Rovnica" r:id="rId4" imgW="279360" imgH="203040" progId="Equation.3">
              <p:embed/>
            </p:oleObj>
          </a:graphicData>
        </a:graphic>
      </p:graphicFrame>
      <p:sp>
        <p:nvSpPr>
          <p:cNvPr id="560135" name="Line 7"/>
          <p:cNvSpPr>
            <a:spLocks noChangeShapeType="1"/>
          </p:cNvSpPr>
          <p:nvPr/>
        </p:nvSpPr>
        <p:spPr bwMode="auto">
          <a:xfrm>
            <a:off x="611188" y="5640388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60136" name="Object 8"/>
          <p:cNvGraphicFramePr>
            <a:graphicFrameLocks noChangeAspect="1"/>
          </p:cNvGraphicFramePr>
          <p:nvPr/>
        </p:nvGraphicFramePr>
        <p:xfrm>
          <a:off x="4910138" y="5208588"/>
          <a:ext cx="1677987" cy="423862"/>
        </p:xfrm>
        <a:graphic>
          <a:graphicData uri="http://schemas.openxmlformats.org/presentationml/2006/ole">
            <p:oleObj spid="_x0000_s560136" name="Rovnica" r:id="rId5" imgW="927000" imgH="241200" progId="Equation.3">
              <p:embed/>
            </p:oleObj>
          </a:graphicData>
        </a:graphic>
      </p:graphicFrame>
      <p:sp>
        <p:nvSpPr>
          <p:cNvPr id="560137" name="Line 9"/>
          <p:cNvSpPr>
            <a:spLocks noChangeShapeType="1"/>
          </p:cNvSpPr>
          <p:nvPr/>
        </p:nvSpPr>
        <p:spPr bwMode="auto">
          <a:xfrm>
            <a:off x="611188" y="408146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60138" name="Object 10"/>
          <p:cNvGraphicFramePr>
            <a:graphicFrameLocks noChangeAspect="1"/>
          </p:cNvGraphicFramePr>
          <p:nvPr/>
        </p:nvGraphicFramePr>
        <p:xfrm>
          <a:off x="4868863" y="3624263"/>
          <a:ext cx="1863725" cy="423862"/>
        </p:xfrm>
        <a:graphic>
          <a:graphicData uri="http://schemas.openxmlformats.org/presentationml/2006/ole">
            <p:oleObj spid="_x0000_s560138" name="Rovnica" r:id="rId6" imgW="1028520" imgH="241200" progId="Equation.3">
              <p:embed/>
            </p:oleObj>
          </a:graphicData>
        </a:graphic>
      </p:graphicFrame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898525" y="31670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sk-SK" sz="2000" b="1">
                <a:solidFill>
                  <a:schemeClr val="accent2"/>
                </a:solidFill>
                <a:latin typeface="Times New Roman" pitchFamily="18" charset="0"/>
              </a:rPr>
              <a:t>CoS:</a:t>
            </a:r>
            <a:r>
              <a:rPr lang="sk-SK" sz="2400" b="1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sk-SK" sz="2400" b="1" u="sng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60144" name="Rectangle 16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Bernoulliho proces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60145" name="Object 17"/>
          <p:cNvGraphicFramePr>
            <a:graphicFrameLocks noChangeAspect="1"/>
          </p:cNvGraphicFramePr>
          <p:nvPr/>
        </p:nvGraphicFramePr>
        <p:xfrm>
          <a:off x="409575" y="1341438"/>
          <a:ext cx="3243263" cy="393700"/>
        </p:xfrm>
        <a:graphic>
          <a:graphicData uri="http://schemas.openxmlformats.org/presentationml/2006/ole">
            <p:oleObj spid="_x0000_s560145" name="Rovnica" r:id="rId7" imgW="1676160" imgH="203040" progId="Equation.3">
              <p:embed/>
            </p:oleObj>
          </a:graphicData>
        </a:graphic>
      </p:graphicFrame>
      <p:graphicFrame>
        <p:nvGraphicFramePr>
          <p:cNvPr id="560146" name="Object 18"/>
          <p:cNvGraphicFramePr>
            <a:graphicFrameLocks noChangeAspect="1"/>
          </p:cNvGraphicFramePr>
          <p:nvPr/>
        </p:nvGraphicFramePr>
        <p:xfrm>
          <a:off x="3679825" y="1147763"/>
          <a:ext cx="4852988" cy="841375"/>
        </p:xfrm>
        <a:graphic>
          <a:graphicData uri="http://schemas.openxmlformats.org/presentationml/2006/ole">
            <p:oleObj spid="_x0000_s560146" name="Rovnica" r:id="rId8" imgW="2654280" imgH="457200" progId="Equation.3">
              <p:embed/>
            </p:oleObj>
          </a:graphicData>
        </a:graphic>
      </p:graphicFrame>
      <p:graphicFrame>
        <p:nvGraphicFramePr>
          <p:cNvPr id="560147" name="Object 19"/>
          <p:cNvGraphicFramePr>
            <a:graphicFrameLocks noChangeAspect="1"/>
          </p:cNvGraphicFramePr>
          <p:nvPr/>
        </p:nvGraphicFramePr>
        <p:xfrm>
          <a:off x="419100" y="1905000"/>
          <a:ext cx="3157538" cy="444500"/>
        </p:xfrm>
        <a:graphic>
          <a:graphicData uri="http://schemas.openxmlformats.org/presentationml/2006/ole">
            <p:oleObj spid="_x0000_s560147" name="Rovnica" r:id="rId9" imgW="1726920" imgH="241200" progId="Equation.3">
              <p:embed/>
            </p:oleObj>
          </a:graphicData>
        </a:graphic>
      </p:graphicFrame>
      <p:graphicFrame>
        <p:nvGraphicFramePr>
          <p:cNvPr id="560148" name="Object 20"/>
          <p:cNvGraphicFramePr>
            <a:graphicFrameLocks noChangeAspect="1"/>
          </p:cNvGraphicFramePr>
          <p:nvPr/>
        </p:nvGraphicFramePr>
        <p:xfrm>
          <a:off x="425450" y="2349500"/>
          <a:ext cx="2344738" cy="444500"/>
        </p:xfrm>
        <a:graphic>
          <a:graphicData uri="http://schemas.openxmlformats.org/presentationml/2006/ole">
            <p:oleObj spid="_x0000_s560148" name="Rovnica" r:id="rId10" imgW="1282680" imgH="241200" progId="Equation.3">
              <p:embed/>
            </p:oleObj>
          </a:graphicData>
        </a:graphic>
      </p:graphicFrame>
      <p:graphicFrame>
        <p:nvGraphicFramePr>
          <p:cNvPr id="560149" name="Object 21"/>
          <p:cNvGraphicFramePr>
            <a:graphicFrameLocks noChangeAspect="1"/>
          </p:cNvGraphicFramePr>
          <p:nvPr/>
        </p:nvGraphicFramePr>
        <p:xfrm>
          <a:off x="3008313" y="2406650"/>
          <a:ext cx="1276350" cy="374650"/>
        </p:xfrm>
        <a:graphic>
          <a:graphicData uri="http://schemas.openxmlformats.org/presentationml/2006/ole">
            <p:oleObj spid="_x0000_s560149" name="Rovnica" r:id="rId11" imgW="698400" imgH="203040" progId="Equation.3">
              <p:embed/>
            </p:oleObj>
          </a:graphicData>
        </a:graphic>
      </p:graphicFrame>
      <p:graphicFrame>
        <p:nvGraphicFramePr>
          <p:cNvPr id="560150" name="Object 22"/>
          <p:cNvGraphicFramePr>
            <a:graphicFrameLocks noChangeAspect="1"/>
          </p:cNvGraphicFramePr>
          <p:nvPr/>
        </p:nvGraphicFramePr>
        <p:xfrm>
          <a:off x="5127625" y="2060575"/>
          <a:ext cx="2973388" cy="763588"/>
        </p:xfrm>
        <a:graphic>
          <a:graphicData uri="http://schemas.openxmlformats.org/presentationml/2006/ole">
            <p:oleObj spid="_x0000_s560150" name="Rovnica" r:id="rId12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88" name="AutoShape 36"/>
          <p:cNvSpPr>
            <a:spLocks noChangeArrowheads="1"/>
          </p:cNvSpPr>
          <p:nvPr/>
        </p:nvSpPr>
        <p:spPr bwMode="auto">
          <a:xfrm>
            <a:off x="5148263" y="2060575"/>
            <a:ext cx="2879725" cy="792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61154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327025" y="5640388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</a:t>
            </a:r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561157" name="Picture 5" descr="tok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903538"/>
            <a:ext cx="5121275" cy="3838575"/>
          </a:xfrm>
          <a:prstGeom prst="rect">
            <a:avLst/>
          </a:prstGeom>
          <a:noFill/>
        </p:spPr>
      </p:pic>
      <p:graphicFrame>
        <p:nvGraphicFramePr>
          <p:cNvPr id="561158" name="Object 6"/>
          <p:cNvGraphicFramePr>
            <a:graphicFrameLocks noChangeAspect="1"/>
          </p:cNvGraphicFramePr>
          <p:nvPr/>
        </p:nvGraphicFramePr>
        <p:xfrm>
          <a:off x="1474788" y="4275138"/>
          <a:ext cx="506412" cy="357187"/>
        </p:xfrm>
        <a:graphic>
          <a:graphicData uri="http://schemas.openxmlformats.org/presentationml/2006/ole">
            <p:oleObj spid="_x0000_s561158" name="Rovnica" r:id="rId4" imgW="279360" imgH="203040" progId="Equation.3">
              <p:embed/>
            </p:oleObj>
          </a:graphicData>
        </a:graphic>
      </p:graphicFrame>
      <p:sp>
        <p:nvSpPr>
          <p:cNvPr id="561159" name="Line 7"/>
          <p:cNvSpPr>
            <a:spLocks noChangeShapeType="1"/>
          </p:cNvSpPr>
          <p:nvPr/>
        </p:nvSpPr>
        <p:spPr bwMode="auto">
          <a:xfrm>
            <a:off x="611188" y="5640388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1161" name="Line 9"/>
          <p:cNvSpPr>
            <a:spLocks noChangeShapeType="1"/>
          </p:cNvSpPr>
          <p:nvPr/>
        </p:nvSpPr>
        <p:spPr bwMode="auto">
          <a:xfrm>
            <a:off x="611188" y="408146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898525" y="31670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sk-SK" sz="2000" b="1">
                <a:solidFill>
                  <a:schemeClr val="accent2"/>
                </a:solidFill>
                <a:latin typeface="Times New Roman" pitchFamily="18" charset="0"/>
              </a:rPr>
              <a:t>CoS:</a:t>
            </a:r>
            <a:r>
              <a:rPr lang="sk-SK" sz="2400" b="1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sk-SK" sz="2400" b="1" u="sng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61164" name="Rectangle 12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Bernoulliho proces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61165" name="Object 13"/>
          <p:cNvGraphicFramePr>
            <a:graphicFrameLocks noChangeAspect="1"/>
          </p:cNvGraphicFramePr>
          <p:nvPr/>
        </p:nvGraphicFramePr>
        <p:xfrm>
          <a:off x="409575" y="1341438"/>
          <a:ext cx="3243263" cy="393700"/>
        </p:xfrm>
        <a:graphic>
          <a:graphicData uri="http://schemas.openxmlformats.org/presentationml/2006/ole">
            <p:oleObj spid="_x0000_s561165" name="Rovnica" r:id="rId5" imgW="1676160" imgH="203040" progId="Equation.3">
              <p:embed/>
            </p:oleObj>
          </a:graphicData>
        </a:graphic>
      </p:graphicFrame>
      <p:graphicFrame>
        <p:nvGraphicFramePr>
          <p:cNvPr id="561166" name="Object 14"/>
          <p:cNvGraphicFramePr>
            <a:graphicFrameLocks noChangeAspect="1"/>
          </p:cNvGraphicFramePr>
          <p:nvPr/>
        </p:nvGraphicFramePr>
        <p:xfrm>
          <a:off x="3679825" y="1147763"/>
          <a:ext cx="4852988" cy="841375"/>
        </p:xfrm>
        <a:graphic>
          <a:graphicData uri="http://schemas.openxmlformats.org/presentationml/2006/ole">
            <p:oleObj spid="_x0000_s561166" name="Rovnica" r:id="rId6" imgW="2654280" imgH="457200" progId="Equation.3">
              <p:embed/>
            </p:oleObj>
          </a:graphicData>
        </a:graphic>
      </p:graphicFrame>
      <p:graphicFrame>
        <p:nvGraphicFramePr>
          <p:cNvPr id="561167" name="Object 15"/>
          <p:cNvGraphicFramePr>
            <a:graphicFrameLocks noChangeAspect="1"/>
          </p:cNvGraphicFramePr>
          <p:nvPr/>
        </p:nvGraphicFramePr>
        <p:xfrm>
          <a:off x="419100" y="1905000"/>
          <a:ext cx="3157538" cy="444500"/>
        </p:xfrm>
        <a:graphic>
          <a:graphicData uri="http://schemas.openxmlformats.org/presentationml/2006/ole">
            <p:oleObj spid="_x0000_s561167" name="Rovnica" r:id="rId7" imgW="1726920" imgH="241200" progId="Equation.3">
              <p:embed/>
            </p:oleObj>
          </a:graphicData>
        </a:graphic>
      </p:graphicFrame>
      <p:graphicFrame>
        <p:nvGraphicFramePr>
          <p:cNvPr id="561168" name="Object 16"/>
          <p:cNvGraphicFramePr>
            <a:graphicFrameLocks noChangeAspect="1"/>
          </p:cNvGraphicFramePr>
          <p:nvPr/>
        </p:nvGraphicFramePr>
        <p:xfrm>
          <a:off x="425450" y="2349500"/>
          <a:ext cx="2344738" cy="444500"/>
        </p:xfrm>
        <a:graphic>
          <a:graphicData uri="http://schemas.openxmlformats.org/presentationml/2006/ole">
            <p:oleObj spid="_x0000_s561168" name="Rovnica" r:id="rId8" imgW="1282680" imgH="241200" progId="Equation.3">
              <p:embed/>
            </p:oleObj>
          </a:graphicData>
        </a:graphic>
      </p:graphicFrame>
      <p:graphicFrame>
        <p:nvGraphicFramePr>
          <p:cNvPr id="561169" name="Object 17"/>
          <p:cNvGraphicFramePr>
            <a:graphicFrameLocks noChangeAspect="1"/>
          </p:cNvGraphicFramePr>
          <p:nvPr/>
        </p:nvGraphicFramePr>
        <p:xfrm>
          <a:off x="3008313" y="2406650"/>
          <a:ext cx="1276350" cy="374650"/>
        </p:xfrm>
        <a:graphic>
          <a:graphicData uri="http://schemas.openxmlformats.org/presentationml/2006/ole">
            <p:oleObj spid="_x0000_s561169" name="Rovnica" r:id="rId9" imgW="698400" imgH="203040" progId="Equation.3">
              <p:embed/>
            </p:oleObj>
          </a:graphicData>
        </a:graphic>
      </p:graphicFrame>
      <p:graphicFrame>
        <p:nvGraphicFramePr>
          <p:cNvPr id="561170" name="Object 18"/>
          <p:cNvGraphicFramePr>
            <a:graphicFrameLocks noChangeAspect="1"/>
          </p:cNvGraphicFramePr>
          <p:nvPr/>
        </p:nvGraphicFramePr>
        <p:xfrm>
          <a:off x="5127625" y="2060575"/>
          <a:ext cx="2973388" cy="763588"/>
        </p:xfrm>
        <a:graphic>
          <a:graphicData uri="http://schemas.openxmlformats.org/presentationml/2006/ole">
            <p:oleObj spid="_x0000_s561170" name="Rovnica" r:id="rId10" imgW="1536480" imgH="393480" progId="Equation.3">
              <p:embed/>
            </p:oleObj>
          </a:graphicData>
        </a:graphic>
      </p:graphicFrame>
      <p:sp>
        <p:nvSpPr>
          <p:cNvPr id="561171" name="AutoShape 19"/>
          <p:cNvSpPr>
            <a:spLocks noChangeArrowheads="1"/>
          </p:cNvSpPr>
          <p:nvPr/>
        </p:nvSpPr>
        <p:spPr bwMode="auto">
          <a:xfrm>
            <a:off x="5651500" y="3357563"/>
            <a:ext cx="3097213" cy="33115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61172" name="Text Box 20"/>
          <p:cNvSpPr txBox="1">
            <a:spLocks noChangeArrowheads="1"/>
          </p:cNvSpPr>
          <p:nvPr/>
        </p:nvSpPr>
        <p:spPr bwMode="auto">
          <a:xfrm>
            <a:off x="5435600" y="2924175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</a:t>
            </a:r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61175" name="Object 23"/>
          <p:cNvGraphicFramePr>
            <a:graphicFrameLocks noChangeAspect="1"/>
          </p:cNvGraphicFramePr>
          <p:nvPr/>
        </p:nvGraphicFramePr>
        <p:xfrm>
          <a:off x="5964238" y="3500438"/>
          <a:ext cx="768350" cy="423862"/>
        </p:xfrm>
        <a:graphic>
          <a:graphicData uri="http://schemas.openxmlformats.org/presentationml/2006/ole">
            <p:oleObj spid="_x0000_s561175" name="Rovnica" r:id="rId11" imgW="368280" imgH="203040" progId="Equation.3">
              <p:embed/>
            </p:oleObj>
          </a:graphicData>
        </a:graphic>
      </p:graphicFrame>
      <p:graphicFrame>
        <p:nvGraphicFramePr>
          <p:cNvPr id="561177" name="Object 25"/>
          <p:cNvGraphicFramePr>
            <a:graphicFrameLocks noChangeAspect="1"/>
          </p:cNvGraphicFramePr>
          <p:nvPr/>
        </p:nvGraphicFramePr>
        <p:xfrm>
          <a:off x="5868988" y="4797425"/>
          <a:ext cx="1055687" cy="344488"/>
        </p:xfrm>
        <a:graphic>
          <a:graphicData uri="http://schemas.openxmlformats.org/presentationml/2006/ole">
            <p:oleObj spid="_x0000_s561177" name="Rovnica" r:id="rId12" imgW="545760" imgH="177480" progId="Equation.3">
              <p:embed/>
            </p:oleObj>
          </a:graphicData>
        </a:graphic>
      </p:graphicFrame>
      <p:graphicFrame>
        <p:nvGraphicFramePr>
          <p:cNvPr id="561179" name="Object 27"/>
          <p:cNvGraphicFramePr>
            <a:graphicFrameLocks noChangeAspect="1"/>
          </p:cNvGraphicFramePr>
          <p:nvPr/>
        </p:nvGraphicFramePr>
        <p:xfrm>
          <a:off x="5905500" y="5097463"/>
          <a:ext cx="2627313" cy="763587"/>
        </p:xfrm>
        <a:graphic>
          <a:graphicData uri="http://schemas.openxmlformats.org/presentationml/2006/ole">
            <p:oleObj spid="_x0000_s561179" name="Rovnica" r:id="rId13" imgW="1358640" imgH="393480" progId="Equation.3">
              <p:embed/>
            </p:oleObj>
          </a:graphicData>
        </a:graphic>
      </p:graphicFrame>
      <p:sp>
        <p:nvSpPr>
          <p:cNvPr id="561181" name="Rectangle 29"/>
          <p:cNvSpPr>
            <a:spLocks noChangeArrowheads="1"/>
          </p:cNvSpPr>
          <p:nvPr/>
        </p:nvSpPr>
        <p:spPr bwMode="auto">
          <a:xfrm>
            <a:off x="6804025" y="6019800"/>
            <a:ext cx="1584325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61182" name="Object 30"/>
          <p:cNvGraphicFramePr>
            <a:graphicFrameLocks noChangeAspect="1"/>
          </p:cNvGraphicFramePr>
          <p:nvPr/>
        </p:nvGraphicFramePr>
        <p:xfrm>
          <a:off x="6300788" y="3789363"/>
          <a:ext cx="1905000" cy="955675"/>
        </p:xfrm>
        <a:graphic>
          <a:graphicData uri="http://schemas.openxmlformats.org/presentationml/2006/ole">
            <p:oleObj spid="_x0000_s561182" name="Rovnica" r:id="rId14" imgW="914400" imgH="457200" progId="Equation.3">
              <p:embed/>
            </p:oleObj>
          </a:graphicData>
        </a:graphic>
      </p:graphicFrame>
      <p:graphicFrame>
        <p:nvGraphicFramePr>
          <p:cNvPr id="561183" name="Object 31"/>
          <p:cNvGraphicFramePr>
            <a:graphicFrameLocks noChangeAspect="1"/>
          </p:cNvGraphicFramePr>
          <p:nvPr/>
        </p:nvGraphicFramePr>
        <p:xfrm>
          <a:off x="6596063" y="6092825"/>
          <a:ext cx="1792287" cy="395288"/>
        </p:xfrm>
        <a:graphic>
          <a:graphicData uri="http://schemas.openxmlformats.org/presentationml/2006/ole">
            <p:oleObj spid="_x0000_s561183" name="Rovnica" r:id="rId15" imgW="927000" imgH="203040" progId="Equation.3">
              <p:embed/>
            </p:oleObj>
          </a:graphicData>
        </a:graphic>
      </p:graphicFrame>
      <p:sp>
        <p:nvSpPr>
          <p:cNvPr id="561184" name="Line 32"/>
          <p:cNvSpPr>
            <a:spLocks noChangeShapeType="1"/>
          </p:cNvSpPr>
          <p:nvPr/>
        </p:nvSpPr>
        <p:spPr bwMode="auto">
          <a:xfrm>
            <a:off x="611188" y="4652963"/>
            <a:ext cx="4537075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1" grpId="0" animBg="1"/>
      <p:bldP spid="561172" grpId="0"/>
      <p:bldP spid="561181" grpId="0" animBg="1"/>
      <p:bldP spid="5611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AutoShape 2"/>
          <p:cNvSpPr>
            <a:spLocks noChangeArrowheads="1"/>
          </p:cNvSpPr>
          <p:nvPr/>
        </p:nvSpPr>
        <p:spPr bwMode="auto">
          <a:xfrm>
            <a:off x="5148263" y="2060575"/>
            <a:ext cx="2879725" cy="792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63203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Bernoulliho proces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409575" y="1341438"/>
          <a:ext cx="3243263" cy="393700"/>
        </p:xfrm>
        <a:graphic>
          <a:graphicData uri="http://schemas.openxmlformats.org/presentationml/2006/ole">
            <p:oleObj spid="_x0000_s563212" name="Rovnica" r:id="rId3" imgW="1676160" imgH="203040" progId="Equation.3">
              <p:embed/>
            </p:oleObj>
          </a:graphicData>
        </a:graphic>
      </p:graphicFrame>
      <p:graphicFrame>
        <p:nvGraphicFramePr>
          <p:cNvPr id="563213" name="Object 13"/>
          <p:cNvGraphicFramePr>
            <a:graphicFrameLocks noChangeAspect="1"/>
          </p:cNvGraphicFramePr>
          <p:nvPr/>
        </p:nvGraphicFramePr>
        <p:xfrm>
          <a:off x="3679825" y="1147763"/>
          <a:ext cx="4852988" cy="841375"/>
        </p:xfrm>
        <a:graphic>
          <a:graphicData uri="http://schemas.openxmlformats.org/presentationml/2006/ole">
            <p:oleObj spid="_x0000_s563213" name="Rovnica" r:id="rId4" imgW="2654280" imgH="457200" progId="Equation.3">
              <p:embed/>
            </p:oleObj>
          </a:graphicData>
        </a:graphic>
      </p:graphicFrame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419100" y="1905000"/>
          <a:ext cx="3157538" cy="444500"/>
        </p:xfrm>
        <a:graphic>
          <a:graphicData uri="http://schemas.openxmlformats.org/presentationml/2006/ole">
            <p:oleObj spid="_x0000_s563214" name="Rovnica" r:id="rId5" imgW="1726920" imgH="241200" progId="Equation.3">
              <p:embed/>
            </p:oleObj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425450" y="2349500"/>
          <a:ext cx="2344738" cy="444500"/>
        </p:xfrm>
        <a:graphic>
          <a:graphicData uri="http://schemas.openxmlformats.org/presentationml/2006/ole">
            <p:oleObj spid="_x0000_s563215" name="Rovnica" r:id="rId6" imgW="1282680" imgH="241200" progId="Equation.3">
              <p:embed/>
            </p:oleObj>
          </a:graphicData>
        </a:graphic>
      </p:graphicFrame>
      <p:graphicFrame>
        <p:nvGraphicFramePr>
          <p:cNvPr id="563216" name="Object 16"/>
          <p:cNvGraphicFramePr>
            <a:graphicFrameLocks noChangeAspect="1"/>
          </p:cNvGraphicFramePr>
          <p:nvPr/>
        </p:nvGraphicFramePr>
        <p:xfrm>
          <a:off x="3008313" y="2406650"/>
          <a:ext cx="1276350" cy="374650"/>
        </p:xfrm>
        <a:graphic>
          <a:graphicData uri="http://schemas.openxmlformats.org/presentationml/2006/ole">
            <p:oleObj spid="_x0000_s563216" name="Rovnica" r:id="rId7" imgW="698400" imgH="203040" progId="Equation.3">
              <p:embed/>
            </p:oleObj>
          </a:graphicData>
        </a:graphic>
      </p:graphicFrame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127625" y="2060575"/>
          <a:ext cx="2973388" cy="763588"/>
        </p:xfrm>
        <a:graphic>
          <a:graphicData uri="http://schemas.openxmlformats.org/presentationml/2006/ole">
            <p:oleObj spid="_x0000_s563217" name="Rovnica" r:id="rId8" imgW="1536480" imgH="393480" progId="Equation.3">
              <p:embed/>
            </p:oleObj>
          </a:graphicData>
        </a:graphic>
      </p:graphicFrame>
      <p:pic>
        <p:nvPicPr>
          <p:cNvPr id="563228" name="Picture 28" descr="BinEBex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388" y="2903538"/>
            <a:ext cx="5149850" cy="3859212"/>
          </a:xfrm>
          <a:prstGeom prst="rect">
            <a:avLst/>
          </a:prstGeom>
          <a:noFill/>
        </p:spPr>
      </p:pic>
      <p:sp>
        <p:nvSpPr>
          <p:cNvPr id="563229" name="Line 29"/>
          <p:cNvSpPr>
            <a:spLocks noChangeShapeType="1"/>
          </p:cNvSpPr>
          <p:nvPr/>
        </p:nvSpPr>
        <p:spPr bwMode="auto">
          <a:xfrm>
            <a:off x="755650" y="5589588"/>
            <a:ext cx="4824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63230" name="Object 30"/>
          <p:cNvGraphicFramePr>
            <a:graphicFrameLocks noChangeAspect="1"/>
          </p:cNvGraphicFramePr>
          <p:nvPr/>
        </p:nvGraphicFramePr>
        <p:xfrm>
          <a:off x="3059113" y="5157788"/>
          <a:ext cx="1677987" cy="423862"/>
        </p:xfrm>
        <a:graphic>
          <a:graphicData uri="http://schemas.openxmlformats.org/presentationml/2006/ole">
            <p:oleObj spid="_x0000_s563230" name="Rovnica" r:id="rId10" imgW="927000" imgH="241200" progId="Equation.3">
              <p:embed/>
            </p:oleObj>
          </a:graphicData>
        </a:graphic>
      </p:graphicFrame>
      <p:sp>
        <p:nvSpPr>
          <p:cNvPr id="563231" name="Line 31"/>
          <p:cNvSpPr>
            <a:spLocks noChangeShapeType="1"/>
          </p:cNvSpPr>
          <p:nvPr/>
        </p:nvSpPr>
        <p:spPr bwMode="auto">
          <a:xfrm>
            <a:off x="755650" y="3716338"/>
            <a:ext cx="4824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63232" name="Object 32"/>
          <p:cNvGraphicFramePr>
            <a:graphicFrameLocks noChangeAspect="1"/>
          </p:cNvGraphicFramePr>
          <p:nvPr/>
        </p:nvGraphicFramePr>
        <p:xfrm>
          <a:off x="2843213" y="3259138"/>
          <a:ext cx="1863725" cy="423862"/>
        </p:xfrm>
        <a:graphic>
          <a:graphicData uri="http://schemas.openxmlformats.org/presentationml/2006/ole">
            <p:oleObj spid="_x0000_s563232" name="Rovnica" r:id="rId11" imgW="1028520" imgH="241200" progId="Equation.3">
              <p:embed/>
            </p:oleObj>
          </a:graphicData>
        </a:graphic>
      </p:graphicFrame>
      <p:graphicFrame>
        <p:nvGraphicFramePr>
          <p:cNvPr id="563233" name="Object 33"/>
          <p:cNvGraphicFramePr>
            <a:graphicFrameLocks noChangeAspect="1"/>
          </p:cNvGraphicFramePr>
          <p:nvPr/>
        </p:nvGraphicFramePr>
        <p:xfrm>
          <a:off x="4572000" y="6021388"/>
          <a:ext cx="228600" cy="311150"/>
        </p:xfrm>
        <a:graphic>
          <a:graphicData uri="http://schemas.openxmlformats.org/presentationml/2006/ole">
            <p:oleObj spid="_x0000_s563233" name="Rovnica" r:id="rId12" imgW="126720" imgH="177480" progId="Equation.3">
              <p:embed/>
            </p:oleObj>
          </a:graphicData>
        </a:graphic>
      </p:graphicFrame>
      <p:graphicFrame>
        <p:nvGraphicFramePr>
          <p:cNvPr id="563234" name="Object 34"/>
          <p:cNvGraphicFramePr>
            <a:graphicFrameLocks noChangeAspect="1"/>
          </p:cNvGraphicFramePr>
          <p:nvPr/>
        </p:nvGraphicFramePr>
        <p:xfrm>
          <a:off x="4140200" y="4076700"/>
          <a:ext cx="593725" cy="377825"/>
        </p:xfrm>
        <a:graphic>
          <a:graphicData uri="http://schemas.openxmlformats.org/presentationml/2006/ole">
            <p:oleObj spid="_x0000_s563234" name="Rovnica" r:id="rId13" imgW="330120" imgH="215640" progId="Equation.3">
              <p:embed/>
            </p:oleObj>
          </a:graphicData>
        </a:graphic>
      </p:graphicFrame>
      <p:graphicFrame>
        <p:nvGraphicFramePr>
          <p:cNvPr id="563235" name="Object 35"/>
          <p:cNvGraphicFramePr>
            <a:graphicFrameLocks noChangeAspect="1"/>
          </p:cNvGraphicFramePr>
          <p:nvPr/>
        </p:nvGraphicFramePr>
        <p:xfrm>
          <a:off x="5940425" y="3860800"/>
          <a:ext cx="2457450" cy="474663"/>
        </p:xfrm>
        <a:graphic>
          <a:graphicData uri="http://schemas.openxmlformats.org/presentationml/2006/ole">
            <p:oleObj spid="_x0000_s563235" name="Rovnica" r:id="rId14" imgW="1244520" imgH="241200" progId="Equation.3">
              <p:embed/>
            </p:oleObj>
          </a:graphicData>
        </a:graphic>
      </p:graphicFrame>
      <p:graphicFrame>
        <p:nvGraphicFramePr>
          <p:cNvPr id="563236" name="Object 36"/>
          <p:cNvGraphicFramePr>
            <a:graphicFrameLocks noChangeAspect="1"/>
          </p:cNvGraphicFramePr>
          <p:nvPr/>
        </p:nvGraphicFramePr>
        <p:xfrm>
          <a:off x="6065838" y="4919663"/>
          <a:ext cx="2055812" cy="550862"/>
        </p:xfrm>
        <a:graphic>
          <a:graphicData uri="http://schemas.openxmlformats.org/presentationml/2006/ole">
            <p:oleObj spid="_x0000_s563236" name="Rovnica" r:id="rId15" imgW="1041120" imgH="279360" progId="Equation.3">
              <p:embed/>
            </p:oleObj>
          </a:graphicData>
        </a:graphic>
      </p:graphicFrame>
      <p:graphicFrame>
        <p:nvGraphicFramePr>
          <p:cNvPr id="563237" name="Object 37"/>
          <p:cNvGraphicFramePr>
            <a:graphicFrameLocks noChangeAspect="1"/>
          </p:cNvGraphicFramePr>
          <p:nvPr/>
        </p:nvGraphicFramePr>
        <p:xfrm>
          <a:off x="6016625" y="5470525"/>
          <a:ext cx="2155825" cy="550863"/>
        </p:xfrm>
        <a:graphic>
          <a:graphicData uri="http://schemas.openxmlformats.org/presentationml/2006/ole">
            <p:oleObj spid="_x0000_s563237" name="Rovnica" r:id="rId16" imgW="1091880" imgH="279360" progId="Equation.3">
              <p:embed/>
            </p:oleObj>
          </a:graphicData>
        </a:graphic>
      </p:graphicFrame>
      <p:sp>
        <p:nvSpPr>
          <p:cNvPr id="563238" name="Line 38"/>
          <p:cNvSpPr>
            <a:spLocks noChangeShapeType="1"/>
          </p:cNvSpPr>
          <p:nvPr/>
        </p:nvSpPr>
        <p:spPr bwMode="auto">
          <a:xfrm flipV="1">
            <a:off x="1908175" y="4437063"/>
            <a:ext cx="0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63239" name="Object 39"/>
          <p:cNvGraphicFramePr>
            <a:graphicFrameLocks noChangeAspect="1"/>
          </p:cNvGraphicFramePr>
          <p:nvPr/>
        </p:nvGraphicFramePr>
        <p:xfrm>
          <a:off x="2182813" y="4759325"/>
          <a:ext cx="887412" cy="371475"/>
        </p:xfrm>
        <a:graphic>
          <a:graphicData uri="http://schemas.openxmlformats.org/presentationml/2006/ole">
            <p:oleObj spid="_x0000_s563239" name="Rovnica" r:id="rId17" imgW="545760" imgH="228600" progId="Equation.3">
              <p:embed/>
            </p:oleObj>
          </a:graphicData>
        </a:graphic>
      </p:graphicFrame>
      <p:sp>
        <p:nvSpPr>
          <p:cNvPr id="563240" name="Line 40"/>
          <p:cNvSpPr>
            <a:spLocks noChangeShapeType="1"/>
          </p:cNvSpPr>
          <p:nvPr/>
        </p:nvSpPr>
        <p:spPr bwMode="auto">
          <a:xfrm>
            <a:off x="1908175" y="4483100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3241" name="Line 41"/>
          <p:cNvSpPr>
            <a:spLocks noChangeShapeType="1"/>
          </p:cNvSpPr>
          <p:nvPr/>
        </p:nvSpPr>
        <p:spPr bwMode="auto">
          <a:xfrm flipH="1">
            <a:off x="755650" y="4508500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63242" name="Object 42"/>
          <p:cNvGraphicFramePr>
            <a:graphicFrameLocks noChangeAspect="1"/>
          </p:cNvGraphicFramePr>
          <p:nvPr/>
        </p:nvGraphicFramePr>
        <p:xfrm>
          <a:off x="914400" y="4221163"/>
          <a:ext cx="849313" cy="309562"/>
        </p:xfrm>
        <a:graphic>
          <a:graphicData uri="http://schemas.openxmlformats.org/presentationml/2006/ole">
            <p:oleObj spid="_x0000_s563242" name="Rovnica" r:id="rId18" imgW="558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9" grpId="0" animBg="1"/>
      <p:bldP spid="563231" grpId="0" animBg="1"/>
      <p:bldP spid="563238" grpId="0" animBg="1"/>
      <p:bldP spid="563240" grpId="0" animBg="1"/>
      <p:bldP spid="5632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IPTV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(6 kan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álov Mágio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):</a:t>
            </a:r>
          </a:p>
        </p:txBody>
      </p:sp>
      <p:pic>
        <p:nvPicPr>
          <p:cNvPr id="564252" name="Picture 28" descr="iptv1msW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258888"/>
            <a:ext cx="7272337" cy="5448300"/>
          </a:xfrm>
          <a:prstGeom prst="rect">
            <a:avLst/>
          </a:prstGeom>
          <a:noFill/>
        </p:spPr>
      </p:pic>
      <p:graphicFrame>
        <p:nvGraphicFramePr>
          <p:cNvPr id="564253" name="Object 29"/>
          <p:cNvGraphicFramePr>
            <a:graphicFrameLocks noChangeAspect="1"/>
          </p:cNvGraphicFramePr>
          <p:nvPr/>
        </p:nvGraphicFramePr>
        <p:xfrm>
          <a:off x="4762500" y="3048000"/>
          <a:ext cx="1995488" cy="444500"/>
        </p:xfrm>
        <a:graphic>
          <a:graphicData uri="http://schemas.openxmlformats.org/presentationml/2006/ole">
            <p:oleObj spid="_x0000_s564253" name="Rovnica" r:id="rId4" imgW="1091880" imgH="241200" progId="Equation.3">
              <p:embed/>
            </p:oleObj>
          </a:graphicData>
        </a:graphic>
      </p:graphicFrame>
      <p:graphicFrame>
        <p:nvGraphicFramePr>
          <p:cNvPr id="564254" name="Object 30"/>
          <p:cNvGraphicFramePr>
            <a:graphicFrameLocks noChangeAspect="1"/>
          </p:cNvGraphicFramePr>
          <p:nvPr/>
        </p:nvGraphicFramePr>
        <p:xfrm>
          <a:off x="4665663" y="3624263"/>
          <a:ext cx="1719262" cy="444500"/>
        </p:xfrm>
        <a:graphic>
          <a:graphicData uri="http://schemas.openxmlformats.org/presentationml/2006/ole">
            <p:oleObj spid="_x0000_s564254" name="Rovnica" r:id="rId5" imgW="9396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IPTV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(6 kan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álov Mágio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):</a:t>
            </a:r>
          </a:p>
        </p:txBody>
      </p:sp>
      <p:pic>
        <p:nvPicPr>
          <p:cNvPr id="565256" name="Picture 8" descr="iptv1msW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258888"/>
            <a:ext cx="7435850" cy="5572125"/>
          </a:xfrm>
          <a:prstGeom prst="rect">
            <a:avLst/>
          </a:prstGeom>
          <a:noFill/>
        </p:spPr>
      </p:pic>
      <p:graphicFrame>
        <p:nvGraphicFramePr>
          <p:cNvPr id="565257" name="Object 9"/>
          <p:cNvGraphicFramePr>
            <a:graphicFrameLocks noChangeAspect="1"/>
          </p:cNvGraphicFramePr>
          <p:nvPr/>
        </p:nvGraphicFramePr>
        <p:xfrm>
          <a:off x="4500563" y="3789363"/>
          <a:ext cx="1323975" cy="374650"/>
        </p:xfrm>
        <a:graphic>
          <a:graphicData uri="http://schemas.openxmlformats.org/presentationml/2006/ole">
            <p:oleObj spid="_x0000_s565257" name="Rovnica" r:id="rId4" imgW="723600" imgH="203040" progId="Equation.3">
              <p:embed/>
            </p:oleObj>
          </a:graphicData>
        </a:graphic>
      </p:graphicFrame>
      <p:graphicFrame>
        <p:nvGraphicFramePr>
          <p:cNvPr id="565258" name="Object 10"/>
          <p:cNvGraphicFramePr>
            <a:graphicFrameLocks noChangeAspect="1"/>
          </p:cNvGraphicFramePr>
          <p:nvPr/>
        </p:nvGraphicFramePr>
        <p:xfrm>
          <a:off x="4460875" y="4149725"/>
          <a:ext cx="1368425" cy="374650"/>
        </p:xfrm>
        <a:graphic>
          <a:graphicData uri="http://schemas.openxmlformats.org/presentationml/2006/ole">
            <p:oleObj spid="_x0000_s565258" name="Rovnica" r:id="rId5" imgW="749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IPTV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(6 kan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álov Mágio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):</a:t>
            </a:r>
          </a:p>
        </p:txBody>
      </p:sp>
      <p:pic>
        <p:nvPicPr>
          <p:cNvPr id="566280" name="Picture 8" descr="iptv8msWS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258888"/>
            <a:ext cx="7323138" cy="5487987"/>
          </a:xfrm>
          <a:prstGeom prst="rect">
            <a:avLst/>
          </a:prstGeom>
          <a:noFill/>
        </p:spPr>
      </p:pic>
      <p:graphicFrame>
        <p:nvGraphicFramePr>
          <p:cNvPr id="566283" name="Object 11"/>
          <p:cNvGraphicFramePr>
            <a:graphicFrameLocks noChangeAspect="1"/>
          </p:cNvGraphicFramePr>
          <p:nvPr/>
        </p:nvGraphicFramePr>
        <p:xfrm>
          <a:off x="5526088" y="4278313"/>
          <a:ext cx="1370012" cy="374650"/>
        </p:xfrm>
        <a:graphic>
          <a:graphicData uri="http://schemas.openxmlformats.org/presentationml/2006/ole">
            <p:oleObj spid="_x0000_s566283" name="Rovnica" r:id="rId4" imgW="749160" imgH="203040" progId="Equation.3">
              <p:embed/>
            </p:oleObj>
          </a:graphicData>
        </a:graphic>
      </p:graphicFrame>
      <p:graphicFrame>
        <p:nvGraphicFramePr>
          <p:cNvPr id="566284" name="Object 12"/>
          <p:cNvGraphicFramePr>
            <a:graphicFrameLocks noChangeAspect="1"/>
          </p:cNvGraphicFramePr>
          <p:nvPr/>
        </p:nvGraphicFramePr>
        <p:xfrm>
          <a:off x="5508625" y="4638675"/>
          <a:ext cx="1368425" cy="374650"/>
        </p:xfrm>
        <a:graphic>
          <a:graphicData uri="http://schemas.openxmlformats.org/presentationml/2006/ole">
            <p:oleObj spid="_x0000_s566284" name="Rovnica" r:id="rId5" imgW="749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IPTV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(6 kan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álov Mágio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):</a:t>
            </a:r>
          </a:p>
        </p:txBody>
      </p:sp>
      <p:pic>
        <p:nvPicPr>
          <p:cNvPr id="567304" name="Picture 8" descr="iptv24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1258888"/>
            <a:ext cx="7323138" cy="5487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2508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IPTV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(6 kan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álov Mágio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):</a:t>
            </a:r>
          </a:p>
        </p:txBody>
      </p:sp>
      <p:pic>
        <p:nvPicPr>
          <p:cNvPr id="568328" name="Picture 8" descr="iptv64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1258888"/>
            <a:ext cx="7323138" cy="5487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AutoShape 2"/>
          <p:cNvSpPr>
            <a:spLocks noChangeArrowheads="1"/>
          </p:cNvSpPr>
          <p:nvPr/>
        </p:nvSpPr>
        <p:spPr bwMode="auto">
          <a:xfrm>
            <a:off x="179388" y="2709863"/>
            <a:ext cx="2087562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69347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323850" y="692150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Poissonov p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oces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69352" name="Object 8"/>
          <p:cNvGraphicFramePr>
            <a:graphicFrameLocks noChangeAspect="1"/>
          </p:cNvGraphicFramePr>
          <p:nvPr/>
        </p:nvGraphicFramePr>
        <p:xfrm>
          <a:off x="396875" y="1196975"/>
          <a:ext cx="3416300" cy="393700"/>
        </p:xfrm>
        <a:graphic>
          <a:graphicData uri="http://schemas.openxmlformats.org/presentationml/2006/ole">
            <p:oleObj spid="_x0000_s569352" name="Rovnica" r:id="rId3" imgW="1765080" imgH="203040" progId="Equation.3">
              <p:embed/>
            </p:oleObj>
          </a:graphicData>
        </a:graphic>
      </p:graphicFrame>
      <p:graphicFrame>
        <p:nvGraphicFramePr>
          <p:cNvPr id="569358" name="Object 14"/>
          <p:cNvGraphicFramePr>
            <a:graphicFrameLocks noChangeAspect="1"/>
          </p:cNvGraphicFramePr>
          <p:nvPr/>
        </p:nvGraphicFramePr>
        <p:xfrm>
          <a:off x="3937000" y="949325"/>
          <a:ext cx="3948113" cy="771525"/>
        </p:xfrm>
        <a:graphic>
          <a:graphicData uri="http://schemas.openxmlformats.org/presentationml/2006/ole">
            <p:oleObj spid="_x0000_s569358" name="Rovnica" r:id="rId4" imgW="2158920" imgH="419040" progId="Equation.3">
              <p:embed/>
            </p:oleObj>
          </a:graphicData>
        </a:graphic>
      </p:graphicFrame>
      <p:graphicFrame>
        <p:nvGraphicFramePr>
          <p:cNvPr id="569359" name="Object 15"/>
          <p:cNvGraphicFramePr>
            <a:graphicFrameLocks noChangeAspect="1"/>
          </p:cNvGraphicFramePr>
          <p:nvPr/>
        </p:nvGraphicFramePr>
        <p:xfrm>
          <a:off x="250825" y="1819275"/>
          <a:ext cx="8281988" cy="1035050"/>
        </p:xfrm>
        <a:graphic>
          <a:graphicData uri="http://schemas.openxmlformats.org/presentationml/2006/ole">
            <p:oleObj spid="_x0000_s569359" name="Rovnica" r:id="rId5" imgW="4279680" imgH="533160" progId="Equation.3">
              <p:embed/>
            </p:oleObj>
          </a:graphicData>
        </a:graphic>
      </p:graphicFrame>
      <p:sp>
        <p:nvSpPr>
          <p:cNvPr id="569360" name="Rectangle 16"/>
          <p:cNvSpPr>
            <a:spLocks noChangeArrowheads="1"/>
          </p:cNvSpPr>
          <p:nvPr/>
        </p:nvSpPr>
        <p:spPr bwMode="auto">
          <a:xfrm>
            <a:off x="252413" y="1557338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569367" name="Text Box 23"/>
          <p:cNvSpPr txBox="1">
            <a:spLocks noChangeArrowheads="1"/>
          </p:cNvSpPr>
          <p:nvPr/>
        </p:nvSpPr>
        <p:spPr bwMode="auto">
          <a:xfrm>
            <a:off x="7091363" y="728663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nemá peak 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!!!</a:t>
            </a:r>
            <a:endParaRPr lang="sk-SK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aphicFrame>
        <p:nvGraphicFramePr>
          <p:cNvPr id="569368" name="Object 24"/>
          <p:cNvGraphicFramePr>
            <a:graphicFrameLocks noChangeAspect="1"/>
          </p:cNvGraphicFramePr>
          <p:nvPr/>
        </p:nvGraphicFramePr>
        <p:xfrm>
          <a:off x="250825" y="2781300"/>
          <a:ext cx="1966913" cy="814388"/>
        </p:xfrm>
        <a:graphic>
          <a:graphicData uri="http://schemas.openxmlformats.org/presentationml/2006/ole">
            <p:oleObj spid="_x0000_s569368" name="Rovnica" r:id="rId6" imgW="1015920" imgH="419040" progId="Equation.3">
              <p:embed/>
            </p:oleObj>
          </a:graphicData>
        </a:graphic>
      </p:graphicFrame>
      <p:sp>
        <p:nvSpPr>
          <p:cNvPr id="569369" name="Rectangle 25"/>
          <p:cNvSpPr>
            <a:spLocks noChangeArrowheads="1"/>
          </p:cNvSpPr>
          <p:nvPr/>
        </p:nvSpPr>
        <p:spPr bwMode="auto">
          <a:xfrm>
            <a:off x="250825" y="3789363"/>
            <a:ext cx="28813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IPTV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(6 kan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álov Mágio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):</a:t>
            </a:r>
          </a:p>
        </p:txBody>
      </p:sp>
      <p:sp>
        <p:nvSpPr>
          <p:cNvPr id="569370" name="AutoShape 26"/>
          <p:cNvSpPr>
            <a:spLocks noChangeArrowheads="1"/>
          </p:cNvSpPr>
          <p:nvPr/>
        </p:nvSpPr>
        <p:spPr bwMode="auto">
          <a:xfrm>
            <a:off x="179388" y="4292600"/>
            <a:ext cx="3565525" cy="23764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69374" name="Object 30"/>
          <p:cNvGraphicFramePr>
            <a:graphicFrameLocks noChangeAspect="1"/>
          </p:cNvGraphicFramePr>
          <p:nvPr/>
        </p:nvGraphicFramePr>
        <p:xfrm>
          <a:off x="288925" y="4941888"/>
          <a:ext cx="3279775" cy="477837"/>
        </p:xfrm>
        <a:graphic>
          <a:graphicData uri="http://schemas.openxmlformats.org/presentationml/2006/ole">
            <p:oleObj spid="_x0000_s569374" name="Rovnica" r:id="rId7" imgW="1574640" imgH="228600" progId="Equation.3">
              <p:embed/>
            </p:oleObj>
          </a:graphicData>
        </a:graphic>
      </p:graphicFrame>
      <p:graphicFrame>
        <p:nvGraphicFramePr>
          <p:cNvPr id="569377" name="Object 33"/>
          <p:cNvGraphicFramePr>
            <a:graphicFrameLocks noChangeAspect="1"/>
          </p:cNvGraphicFramePr>
          <p:nvPr/>
        </p:nvGraphicFramePr>
        <p:xfrm>
          <a:off x="379413" y="5445125"/>
          <a:ext cx="1349375" cy="344488"/>
        </p:xfrm>
        <a:graphic>
          <a:graphicData uri="http://schemas.openxmlformats.org/presentationml/2006/ole">
            <p:oleObj spid="_x0000_s569377" name="Rovnica" r:id="rId8" imgW="698400" imgH="177480" progId="Equation.3">
              <p:embed/>
            </p:oleObj>
          </a:graphicData>
        </a:graphic>
      </p:graphicFrame>
      <p:graphicFrame>
        <p:nvGraphicFramePr>
          <p:cNvPr id="569378" name="Object 34"/>
          <p:cNvGraphicFramePr>
            <a:graphicFrameLocks noChangeAspect="1"/>
          </p:cNvGraphicFramePr>
          <p:nvPr/>
        </p:nvGraphicFramePr>
        <p:xfrm>
          <a:off x="433388" y="5805488"/>
          <a:ext cx="2871787" cy="812800"/>
        </p:xfrm>
        <a:graphic>
          <a:graphicData uri="http://schemas.openxmlformats.org/presentationml/2006/ole">
            <p:oleObj spid="_x0000_s569378" name="Rovnica" r:id="rId9" imgW="1485720" imgH="419040" progId="Equation.3">
              <p:embed/>
            </p:oleObj>
          </a:graphicData>
        </a:graphic>
      </p:graphicFrame>
      <p:sp>
        <p:nvSpPr>
          <p:cNvPr id="569380" name="Rectangle 36"/>
          <p:cNvSpPr>
            <a:spLocks noChangeArrowheads="1"/>
          </p:cNvSpPr>
          <p:nvPr/>
        </p:nvSpPr>
        <p:spPr bwMode="auto">
          <a:xfrm>
            <a:off x="2017713" y="6021388"/>
            <a:ext cx="1295400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69381" name="Object 37"/>
          <p:cNvGraphicFramePr>
            <a:graphicFrameLocks noChangeAspect="1"/>
          </p:cNvGraphicFramePr>
          <p:nvPr/>
        </p:nvGraphicFramePr>
        <p:xfrm>
          <a:off x="288925" y="4508500"/>
          <a:ext cx="3138488" cy="393700"/>
        </p:xfrm>
        <a:graphic>
          <a:graphicData uri="http://schemas.openxmlformats.org/presentationml/2006/ole">
            <p:oleObj spid="_x0000_s569381" name="Rovnica" r:id="rId10" imgW="1625400" imgH="203040" progId="Equation.3">
              <p:embed/>
            </p:oleObj>
          </a:graphicData>
        </a:graphic>
      </p:graphicFrame>
      <p:pic>
        <p:nvPicPr>
          <p:cNvPr id="569382" name="Picture 38" descr="EB24w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24300" y="2924175"/>
            <a:ext cx="4968875" cy="3722688"/>
          </a:xfrm>
          <a:prstGeom prst="rect">
            <a:avLst/>
          </a:prstGeom>
          <a:noFill/>
        </p:spPr>
      </p:pic>
      <p:sp>
        <p:nvSpPr>
          <p:cNvPr id="569383" name="Line 39"/>
          <p:cNvSpPr>
            <a:spLocks noChangeShapeType="1"/>
          </p:cNvSpPr>
          <p:nvPr/>
        </p:nvSpPr>
        <p:spPr bwMode="auto">
          <a:xfrm flipV="1">
            <a:off x="6732588" y="4579938"/>
            <a:ext cx="0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9384" name="Line 40"/>
          <p:cNvSpPr>
            <a:spLocks noChangeShapeType="1"/>
          </p:cNvSpPr>
          <p:nvPr/>
        </p:nvSpPr>
        <p:spPr bwMode="auto">
          <a:xfrm flipH="1">
            <a:off x="4572000" y="4797425"/>
            <a:ext cx="2305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animBg="1"/>
      <p:bldP spid="569360" grpId="0"/>
      <p:bldP spid="569367" grpId="0"/>
      <p:bldP spid="569369" grpId="0"/>
      <p:bldP spid="569370" grpId="0" animBg="1"/>
      <p:bldP spid="569380" grpId="0" animBg="1"/>
      <p:bldP spid="569383" grpId="0" animBg="1"/>
      <p:bldP spid="5693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2" name="Picture 4" descr="tok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852738"/>
            <a:ext cx="5121275" cy="3838575"/>
          </a:xfrm>
          <a:prstGeom prst="rect">
            <a:avLst/>
          </a:prstGeom>
          <a:noFill/>
        </p:spPr>
      </p:pic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539750" y="692150"/>
            <a:ext cx="7488238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IP prevádzku možeme popísať procesom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s prírastkami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sk-SK" sz="2000" b="1" i="1">
                <a:solidFill>
                  <a:schemeClr val="tx2"/>
                </a:solidFill>
                <a:latin typeface="Times New Roman" pitchFamily="18" charset="0"/>
              </a:rPr>
              <a:t> :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sz="2000" i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-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A(t)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je kumulatívny počet udalostí za čas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br>
              <a:rPr lang="en-US" sz="20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-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a(t)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je počet udalostí v čase 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sk-SK" sz="2000" i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(pr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írastky toku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555017" name="Object 9"/>
          <p:cNvGraphicFramePr>
            <a:graphicFrameLocks noChangeAspect="1"/>
          </p:cNvGraphicFramePr>
          <p:nvPr/>
        </p:nvGraphicFramePr>
        <p:xfrm>
          <a:off x="1619250" y="4224338"/>
          <a:ext cx="506413" cy="357187"/>
        </p:xfrm>
        <a:graphic>
          <a:graphicData uri="http://schemas.openxmlformats.org/presentationml/2006/ole">
            <p:oleObj spid="_x0000_s555017" name="Rovnica" r:id="rId4" imgW="279360" imgH="203040" progId="Equation.3">
              <p:embed/>
            </p:oleObj>
          </a:graphicData>
        </a:graphic>
      </p:graphicFrame>
      <p:sp>
        <p:nvSpPr>
          <p:cNvPr id="555018" name="Line 10"/>
          <p:cNvSpPr>
            <a:spLocks noChangeShapeType="1"/>
          </p:cNvSpPr>
          <p:nvPr/>
        </p:nvSpPr>
        <p:spPr bwMode="auto">
          <a:xfrm>
            <a:off x="755650" y="5589588"/>
            <a:ext cx="4824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55019" name="Object 11"/>
          <p:cNvGraphicFramePr>
            <a:graphicFrameLocks noChangeAspect="1"/>
          </p:cNvGraphicFramePr>
          <p:nvPr/>
        </p:nvGraphicFramePr>
        <p:xfrm>
          <a:off x="5054600" y="5157788"/>
          <a:ext cx="1677988" cy="423862"/>
        </p:xfrm>
        <a:graphic>
          <a:graphicData uri="http://schemas.openxmlformats.org/presentationml/2006/ole">
            <p:oleObj spid="_x0000_s555019" name="Rovnica" r:id="rId5" imgW="927000" imgH="241200" progId="Equation.3">
              <p:embed/>
            </p:oleObj>
          </a:graphicData>
        </a:graphic>
      </p:graphicFrame>
      <p:sp>
        <p:nvSpPr>
          <p:cNvPr id="555020" name="Line 12"/>
          <p:cNvSpPr>
            <a:spLocks noChangeShapeType="1"/>
          </p:cNvSpPr>
          <p:nvPr/>
        </p:nvSpPr>
        <p:spPr bwMode="auto">
          <a:xfrm>
            <a:off x="755650" y="4030663"/>
            <a:ext cx="4824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55021" name="Object 13"/>
          <p:cNvGraphicFramePr>
            <a:graphicFrameLocks noChangeAspect="1"/>
          </p:cNvGraphicFramePr>
          <p:nvPr/>
        </p:nvGraphicFramePr>
        <p:xfrm>
          <a:off x="5013325" y="3573463"/>
          <a:ext cx="1863725" cy="423862"/>
        </p:xfrm>
        <a:graphic>
          <a:graphicData uri="http://schemas.openxmlformats.org/presentationml/2006/ole">
            <p:oleObj spid="_x0000_s555021" name="Rovnica" r:id="rId6" imgW="1028520" imgH="241200" progId="Equation.3">
              <p:embed/>
            </p:oleObj>
          </a:graphicData>
        </a:graphic>
      </p:graphicFrame>
      <p:sp>
        <p:nvSpPr>
          <p:cNvPr id="555023" name="Line 15"/>
          <p:cNvSpPr>
            <a:spLocks noChangeShapeType="1"/>
          </p:cNvSpPr>
          <p:nvPr/>
        </p:nvSpPr>
        <p:spPr bwMode="auto">
          <a:xfrm>
            <a:off x="827088" y="4941888"/>
            <a:ext cx="4537075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55024" name="Freeform 16"/>
          <p:cNvSpPr>
            <a:spLocks/>
          </p:cNvSpPr>
          <p:nvPr/>
        </p:nvSpPr>
        <p:spPr bwMode="auto">
          <a:xfrm>
            <a:off x="2936875" y="3644900"/>
            <a:ext cx="792163" cy="1223963"/>
          </a:xfrm>
          <a:custGeom>
            <a:avLst/>
            <a:gdLst/>
            <a:ahLst/>
            <a:cxnLst>
              <a:cxn ang="0">
                <a:pos x="0" y="907"/>
              </a:cxn>
              <a:cxn ang="0">
                <a:pos x="45" y="226"/>
              </a:cxn>
              <a:cxn ang="0">
                <a:pos x="272" y="0"/>
              </a:cxn>
            </a:cxnLst>
            <a:rect l="0" t="0" r="r" b="b"/>
            <a:pathLst>
              <a:path w="272" h="907">
                <a:moveTo>
                  <a:pt x="0" y="907"/>
                </a:moveTo>
                <a:cubicBezTo>
                  <a:pt x="0" y="642"/>
                  <a:pt x="0" y="377"/>
                  <a:pt x="45" y="226"/>
                </a:cubicBezTo>
                <a:cubicBezTo>
                  <a:pt x="90" y="75"/>
                  <a:pt x="181" y="37"/>
                  <a:pt x="272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55025" name="Rectangle 17"/>
          <p:cNvSpPr>
            <a:spLocks noChangeArrowheads="1"/>
          </p:cNvSpPr>
          <p:nvPr/>
        </p:nvSpPr>
        <p:spPr bwMode="auto">
          <a:xfrm>
            <a:off x="2863850" y="31877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sk-SK" sz="2000" b="1">
                <a:solidFill>
                  <a:srgbClr val="008000"/>
                </a:solidFill>
                <a:latin typeface="Times New Roman" pitchFamily="18" charset="0"/>
              </a:rPr>
              <a:t>QoS: </a:t>
            </a:r>
            <a:r>
              <a:rPr lang="sk-SK" sz="2000" b="1" i="1">
                <a:solidFill>
                  <a:srgbClr val="008000"/>
                </a:solidFill>
                <a:latin typeface="Times New Roman" pitchFamily="18" charset="0"/>
              </a:rPr>
              <a:t>d</a:t>
            </a:r>
            <a:r>
              <a:rPr lang="sk-SK" sz="2000" b="1" i="1" baseline="-25000">
                <a:solidFill>
                  <a:srgbClr val="008000"/>
                </a:solidFill>
                <a:latin typeface="Times New Roman" pitchFamily="18" charset="0"/>
              </a:rPr>
              <a:t>ma</a:t>
            </a:r>
            <a:r>
              <a:rPr lang="sk-SK" sz="2000" b="1" baseline="-25000">
                <a:solidFill>
                  <a:srgbClr val="008000"/>
                </a:solidFill>
                <a:latin typeface="Times New Roman" pitchFamily="18" charset="0"/>
              </a:rPr>
              <a:t>x</a:t>
            </a:r>
            <a:r>
              <a:rPr lang="sk-SK" sz="2000" b="1">
                <a:solidFill>
                  <a:srgbClr val="008000"/>
                </a:solidFill>
                <a:latin typeface="Times New Roman" pitchFamily="18" charset="0"/>
              </a:rPr>
              <a:t> , </a:t>
            </a:r>
            <a:r>
              <a:rPr lang="sk-SK" sz="2000" b="1" i="1">
                <a:solidFill>
                  <a:srgbClr val="008000"/>
                </a:solidFill>
                <a:latin typeface="Times New Roman" pitchFamily="18" charset="0"/>
              </a:rPr>
              <a:t>p</a:t>
            </a:r>
            <a:r>
              <a:rPr lang="sk-SK" sz="2000" b="1" i="1" baseline="-25000">
                <a:solidFill>
                  <a:srgbClr val="008000"/>
                </a:solidFill>
                <a:latin typeface="Times New Roman" pitchFamily="18" charset="0"/>
              </a:rPr>
              <a:t>los</a:t>
            </a:r>
            <a:r>
              <a:rPr lang="sk-SK" sz="2000" b="1" baseline="-25000">
                <a:solidFill>
                  <a:srgbClr val="008000"/>
                </a:solidFill>
                <a:latin typeface="Times New Roman" pitchFamily="18" charset="0"/>
              </a:rPr>
              <a:t>t</a:t>
            </a:r>
            <a:r>
              <a:rPr lang="sk-SK" sz="2400" b="1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sk-SK" sz="2400" b="1" u="sng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5026" name="Rectangle 18"/>
          <p:cNvSpPr>
            <a:spLocks noChangeArrowheads="1"/>
          </p:cNvSpPr>
          <p:nvPr/>
        </p:nvSpPr>
        <p:spPr bwMode="auto">
          <a:xfrm>
            <a:off x="5867400" y="5661025"/>
            <a:ext cx="29527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Problém:  akú kapacitu prideliť danej prevádzke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endParaRPr lang="en-US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55027" name="Rectangle 19"/>
          <p:cNvSpPr>
            <a:spLocks noChangeArrowheads="1"/>
          </p:cNvSpPr>
          <p:nvPr/>
        </p:nvSpPr>
        <p:spPr bwMode="auto">
          <a:xfrm>
            <a:off x="1042988" y="31162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sk-SK" sz="2000" b="1">
                <a:solidFill>
                  <a:schemeClr val="accent2"/>
                </a:solidFill>
                <a:latin typeface="Times New Roman" pitchFamily="18" charset="0"/>
              </a:rPr>
              <a:t>CoS:</a:t>
            </a:r>
            <a:r>
              <a:rPr lang="sk-SK" sz="2400" b="1" baseline="-25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sk-SK" sz="2400" b="1" u="sng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Efektívna šírka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55029" name="AutoShape 21"/>
          <p:cNvSpPr>
            <a:spLocks noChangeArrowheads="1"/>
          </p:cNvSpPr>
          <p:nvPr/>
        </p:nvSpPr>
        <p:spPr bwMode="auto">
          <a:xfrm>
            <a:off x="1258888" y="1844675"/>
            <a:ext cx="4319587" cy="8651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55030" name="Object 22"/>
          <p:cNvGraphicFramePr>
            <a:graphicFrameLocks noChangeAspect="1"/>
          </p:cNvGraphicFramePr>
          <p:nvPr/>
        </p:nvGraphicFramePr>
        <p:xfrm>
          <a:off x="1331913" y="1874838"/>
          <a:ext cx="4103687" cy="762000"/>
        </p:xfrm>
        <a:graphic>
          <a:graphicData uri="http://schemas.openxmlformats.org/presentationml/2006/ole">
            <p:oleObj spid="_x0000_s555030" name="Rovnica" r:id="rId7" imgW="2120760" imgH="393480" progId="Equation.3">
              <p:embed/>
            </p:oleObj>
          </a:graphicData>
        </a:graphic>
      </p:graphicFrame>
      <p:graphicFrame>
        <p:nvGraphicFramePr>
          <p:cNvPr id="555031" name="Object 23"/>
          <p:cNvGraphicFramePr>
            <a:graphicFrameLocks noChangeAspect="1"/>
          </p:cNvGraphicFramePr>
          <p:nvPr/>
        </p:nvGraphicFramePr>
        <p:xfrm>
          <a:off x="5089525" y="4581525"/>
          <a:ext cx="3082925" cy="357188"/>
        </p:xfrm>
        <a:graphic>
          <a:graphicData uri="http://schemas.openxmlformats.org/presentationml/2006/ole">
            <p:oleObj spid="_x0000_s555031" name="Rovnica" r:id="rId8" imgW="1701720" imgH="203040" progId="Equation.3">
              <p:embed/>
            </p:oleObj>
          </a:graphicData>
        </a:graphic>
      </p:graphicFrame>
      <p:graphicFrame>
        <p:nvGraphicFramePr>
          <p:cNvPr id="555032" name="Object 24"/>
          <p:cNvGraphicFramePr>
            <a:graphicFrameLocks noChangeAspect="1"/>
          </p:cNvGraphicFramePr>
          <p:nvPr/>
        </p:nvGraphicFramePr>
        <p:xfrm>
          <a:off x="6011863" y="1882775"/>
          <a:ext cx="2479675" cy="393700"/>
        </p:xfrm>
        <a:graphic>
          <a:graphicData uri="http://schemas.openxmlformats.org/presentationml/2006/ole">
            <p:oleObj spid="_x0000_s555032" name="Rovnica" r:id="rId9" imgW="1282680" imgH="203040" progId="Equation.3">
              <p:embed/>
            </p:oleObj>
          </a:graphicData>
        </a:graphic>
      </p:graphicFrame>
      <p:graphicFrame>
        <p:nvGraphicFramePr>
          <p:cNvPr id="555033" name="Object 25"/>
          <p:cNvGraphicFramePr>
            <a:graphicFrameLocks noChangeAspect="1"/>
          </p:cNvGraphicFramePr>
          <p:nvPr/>
        </p:nvGraphicFramePr>
        <p:xfrm>
          <a:off x="6097588" y="2314575"/>
          <a:ext cx="2282825" cy="393700"/>
        </p:xfrm>
        <a:graphic>
          <a:graphicData uri="http://schemas.openxmlformats.org/presentationml/2006/ole">
            <p:oleObj spid="_x0000_s555033" name="Rovnica" r:id="rId10" imgW="1180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18" name="AutoShape 50"/>
          <p:cNvSpPr>
            <a:spLocks noChangeArrowheads="1"/>
          </p:cNvSpPr>
          <p:nvPr/>
        </p:nvSpPr>
        <p:spPr bwMode="auto">
          <a:xfrm>
            <a:off x="539750" y="5516563"/>
            <a:ext cx="6408738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70417" name="AutoShape 49"/>
          <p:cNvSpPr>
            <a:spLocks noChangeArrowheads="1"/>
          </p:cNvSpPr>
          <p:nvPr/>
        </p:nvSpPr>
        <p:spPr bwMode="auto">
          <a:xfrm>
            <a:off x="468313" y="3848100"/>
            <a:ext cx="5111750" cy="10080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70371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323850" y="765175"/>
            <a:ext cx="5759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2-stavov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é Markovové modulované procesy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(MMP):</a:t>
            </a:r>
          </a:p>
        </p:txBody>
      </p:sp>
      <p:sp>
        <p:nvSpPr>
          <p:cNvPr id="570390" name="Rectangle 22"/>
          <p:cNvSpPr>
            <a:spLocks noChangeArrowheads="1"/>
          </p:cNvSpPr>
          <p:nvPr/>
        </p:nvSpPr>
        <p:spPr bwMode="auto">
          <a:xfrm>
            <a:off x="323850" y="1196975"/>
            <a:ext cx="5184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-"/>
            </a:pPr>
            <a:r>
              <a:rPr lang="sk-SK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2-stavov</a:t>
            </a:r>
            <a:r>
              <a:rPr lang="sk-SK" sz="2000">
                <a:solidFill>
                  <a:schemeClr val="accent2"/>
                </a:solidFill>
                <a:latin typeface="Times New Roman" pitchFamily="18" charset="0"/>
              </a:rPr>
              <a:t>é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sk-SK" sz="2000">
                <a:solidFill>
                  <a:schemeClr val="accent2"/>
                </a:solidFill>
                <a:latin typeface="Times New Roman" pitchFamily="18" charset="0"/>
              </a:rPr>
              <a:t> EB má analytický tvar</a:t>
            </a:r>
            <a:br>
              <a:rPr lang="sk-SK" sz="200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sk-SK" sz="2000">
                <a:solidFill>
                  <a:schemeClr val="accent2"/>
                </a:solidFill>
                <a:latin typeface="Times New Roman" pitchFamily="18" charset="0"/>
              </a:rPr>
              <a:t> Markovové modulované: i.i.d. prírastky</a:t>
            </a:r>
            <a:endParaRPr lang="en-US" sz="2000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0393" name="Oval 25"/>
          <p:cNvSpPr>
            <a:spLocks noChangeArrowheads="1"/>
          </p:cNvSpPr>
          <p:nvPr/>
        </p:nvSpPr>
        <p:spPr bwMode="auto">
          <a:xfrm>
            <a:off x="6361113" y="2381250"/>
            <a:ext cx="515937" cy="45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6326188" y="2360613"/>
            <a:ext cx="649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latin typeface="Times New Roman" pitchFamily="18" charset="0"/>
              </a:rPr>
              <a:t>Off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570395" name="Oval 27"/>
          <p:cNvSpPr>
            <a:spLocks noChangeArrowheads="1"/>
          </p:cNvSpPr>
          <p:nvPr/>
        </p:nvSpPr>
        <p:spPr bwMode="auto">
          <a:xfrm>
            <a:off x="6361113" y="1085850"/>
            <a:ext cx="515937" cy="45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70396" name="Rectangle 28"/>
          <p:cNvSpPr>
            <a:spLocks noChangeArrowheads="1"/>
          </p:cNvSpPr>
          <p:nvPr/>
        </p:nvSpPr>
        <p:spPr bwMode="auto">
          <a:xfrm>
            <a:off x="6300788" y="1052513"/>
            <a:ext cx="649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latin typeface="Times New Roman" pitchFamily="18" charset="0"/>
              </a:rPr>
              <a:t> On</a:t>
            </a:r>
            <a:endParaRPr lang="en-US" sz="2000" i="1">
              <a:latin typeface="Times New Roman" pitchFamily="18" charset="0"/>
            </a:endParaRPr>
          </a:p>
        </p:txBody>
      </p:sp>
      <p:sp>
        <p:nvSpPr>
          <p:cNvPr id="570398" name="Freeform 30"/>
          <p:cNvSpPr>
            <a:spLocks/>
          </p:cNvSpPr>
          <p:nvPr/>
        </p:nvSpPr>
        <p:spPr bwMode="auto">
          <a:xfrm>
            <a:off x="6864350" y="1420813"/>
            <a:ext cx="142875" cy="1081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6" y="454"/>
              </a:cxn>
              <a:cxn ang="0">
                <a:pos x="0" y="817"/>
              </a:cxn>
            </a:cxnLst>
            <a:rect l="0" t="0" r="r" b="b"/>
            <a:pathLst>
              <a:path w="226" h="817">
                <a:moveTo>
                  <a:pt x="0" y="0"/>
                </a:moveTo>
                <a:cubicBezTo>
                  <a:pt x="113" y="159"/>
                  <a:pt x="226" y="318"/>
                  <a:pt x="226" y="454"/>
                </a:cubicBezTo>
                <a:cubicBezTo>
                  <a:pt x="226" y="590"/>
                  <a:pt x="38" y="757"/>
                  <a:pt x="0" y="81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0399" name="Freeform 31"/>
          <p:cNvSpPr>
            <a:spLocks/>
          </p:cNvSpPr>
          <p:nvPr/>
        </p:nvSpPr>
        <p:spPr bwMode="auto">
          <a:xfrm flipH="1">
            <a:off x="6240463" y="1446213"/>
            <a:ext cx="144462" cy="1081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6" y="454"/>
              </a:cxn>
              <a:cxn ang="0">
                <a:pos x="0" y="817"/>
              </a:cxn>
            </a:cxnLst>
            <a:rect l="0" t="0" r="r" b="b"/>
            <a:pathLst>
              <a:path w="226" h="817">
                <a:moveTo>
                  <a:pt x="0" y="0"/>
                </a:moveTo>
                <a:cubicBezTo>
                  <a:pt x="113" y="159"/>
                  <a:pt x="226" y="318"/>
                  <a:pt x="226" y="454"/>
                </a:cubicBezTo>
                <a:cubicBezTo>
                  <a:pt x="226" y="590"/>
                  <a:pt x="38" y="757"/>
                  <a:pt x="0" y="81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0401" name="Line 33"/>
          <p:cNvSpPr>
            <a:spLocks noChangeShapeType="1"/>
          </p:cNvSpPr>
          <p:nvPr/>
        </p:nvSpPr>
        <p:spPr bwMode="auto">
          <a:xfrm>
            <a:off x="6877050" y="12684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70403" name="Object 35"/>
          <p:cNvGraphicFramePr>
            <a:graphicFrameLocks noChangeAspect="1"/>
          </p:cNvGraphicFramePr>
          <p:nvPr/>
        </p:nvGraphicFramePr>
        <p:xfrm>
          <a:off x="7092950" y="908050"/>
          <a:ext cx="490538" cy="344488"/>
        </p:xfrm>
        <a:graphic>
          <a:graphicData uri="http://schemas.openxmlformats.org/presentationml/2006/ole">
            <p:oleObj spid="_x0000_s570403" name="Rovnica" r:id="rId3" imgW="253800" imgH="177480" progId="Equation.3">
              <p:embed/>
            </p:oleObj>
          </a:graphicData>
        </a:graphic>
      </p:graphicFrame>
      <p:graphicFrame>
        <p:nvGraphicFramePr>
          <p:cNvPr id="570404" name="Object 36"/>
          <p:cNvGraphicFramePr>
            <a:graphicFrameLocks noChangeAspect="1"/>
          </p:cNvGraphicFramePr>
          <p:nvPr/>
        </p:nvGraphicFramePr>
        <p:xfrm>
          <a:off x="7086600" y="1790700"/>
          <a:ext cx="293688" cy="269875"/>
        </p:xfrm>
        <a:graphic>
          <a:graphicData uri="http://schemas.openxmlformats.org/presentationml/2006/ole">
            <p:oleObj spid="_x0000_s570404" name="Rovnica" r:id="rId4" imgW="152280" imgH="139680" progId="Equation.3">
              <p:embed/>
            </p:oleObj>
          </a:graphicData>
        </a:graphic>
      </p:graphicFrame>
      <p:graphicFrame>
        <p:nvGraphicFramePr>
          <p:cNvPr id="570405" name="Object 37"/>
          <p:cNvGraphicFramePr>
            <a:graphicFrameLocks noChangeAspect="1"/>
          </p:cNvGraphicFramePr>
          <p:nvPr/>
        </p:nvGraphicFramePr>
        <p:xfrm>
          <a:off x="5867400" y="1784350"/>
          <a:ext cx="293688" cy="392113"/>
        </p:xfrm>
        <a:graphic>
          <a:graphicData uri="http://schemas.openxmlformats.org/presentationml/2006/ole">
            <p:oleObj spid="_x0000_s570405" name="Rovnica" r:id="rId5" imgW="152280" imgH="203040" progId="Equation.3">
              <p:embed/>
            </p:oleObj>
          </a:graphicData>
        </a:graphic>
      </p:graphicFrame>
      <p:sp>
        <p:nvSpPr>
          <p:cNvPr id="570406" name="Rectangle 38"/>
          <p:cNvSpPr>
            <a:spLocks noChangeArrowheads="1"/>
          </p:cNvSpPr>
          <p:nvPr/>
        </p:nvSpPr>
        <p:spPr bwMode="auto">
          <a:xfrm>
            <a:off x="395288" y="2398713"/>
            <a:ext cx="18002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spojitý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MMP:</a:t>
            </a:r>
          </a:p>
        </p:txBody>
      </p:sp>
      <p:graphicFrame>
        <p:nvGraphicFramePr>
          <p:cNvPr id="570407" name="Object 39"/>
          <p:cNvGraphicFramePr>
            <a:graphicFrameLocks noChangeAspect="1"/>
          </p:cNvGraphicFramePr>
          <p:nvPr/>
        </p:nvGraphicFramePr>
        <p:xfrm>
          <a:off x="2411413" y="2205038"/>
          <a:ext cx="1881187" cy="841375"/>
        </p:xfrm>
        <a:graphic>
          <a:graphicData uri="http://schemas.openxmlformats.org/presentationml/2006/ole">
            <p:oleObj spid="_x0000_s570407" name="Rovnica" r:id="rId6" imgW="1028520" imgH="457200" progId="Equation.3">
              <p:embed/>
            </p:oleObj>
          </a:graphicData>
        </a:graphic>
      </p:graphicFrame>
      <p:sp>
        <p:nvSpPr>
          <p:cNvPr id="570408" name="Rectangle 40"/>
          <p:cNvSpPr>
            <a:spLocks noChangeArrowheads="1"/>
          </p:cNvSpPr>
          <p:nvPr/>
        </p:nvSpPr>
        <p:spPr bwMode="auto">
          <a:xfrm>
            <a:off x="323850" y="3262313"/>
            <a:ext cx="57610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Markovov modulovaný regulárny proces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(MM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P):</a:t>
            </a:r>
          </a:p>
        </p:txBody>
      </p:sp>
      <p:graphicFrame>
        <p:nvGraphicFramePr>
          <p:cNvPr id="570410" name="Object 42"/>
          <p:cNvGraphicFramePr>
            <a:graphicFrameLocks noChangeAspect="1"/>
          </p:cNvGraphicFramePr>
          <p:nvPr/>
        </p:nvGraphicFramePr>
        <p:xfrm>
          <a:off x="539750" y="3910013"/>
          <a:ext cx="4968875" cy="830262"/>
        </p:xfrm>
        <a:graphic>
          <a:graphicData uri="http://schemas.openxmlformats.org/presentationml/2006/ole">
            <p:oleObj spid="_x0000_s570410" name="Rovnica" r:id="rId7" imgW="2730240" imgH="457200" progId="Equation.3">
              <p:embed/>
            </p:oleObj>
          </a:graphicData>
        </a:graphic>
      </p:graphicFrame>
      <p:graphicFrame>
        <p:nvGraphicFramePr>
          <p:cNvPr id="570411" name="Object 43"/>
          <p:cNvGraphicFramePr>
            <a:graphicFrameLocks noChangeAspect="1"/>
          </p:cNvGraphicFramePr>
          <p:nvPr/>
        </p:nvGraphicFramePr>
        <p:xfrm>
          <a:off x="577850" y="5594350"/>
          <a:ext cx="6335713" cy="765175"/>
        </p:xfrm>
        <a:graphic>
          <a:graphicData uri="http://schemas.openxmlformats.org/presentationml/2006/ole">
            <p:oleObj spid="_x0000_s570411" name="Rovnica" r:id="rId8" imgW="3771720" imgH="457200" progId="Equation.3">
              <p:embed/>
            </p:oleObj>
          </a:graphicData>
        </a:graphic>
      </p:graphicFrame>
      <p:sp>
        <p:nvSpPr>
          <p:cNvPr id="570413" name="Rectangle 45"/>
          <p:cNvSpPr>
            <a:spLocks noChangeArrowheads="1"/>
          </p:cNvSpPr>
          <p:nvPr/>
        </p:nvSpPr>
        <p:spPr bwMode="auto">
          <a:xfrm>
            <a:off x="323850" y="4919663"/>
            <a:ext cx="57610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Markovov modulovaný Poissonov proces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(MM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P):</a:t>
            </a:r>
          </a:p>
        </p:txBody>
      </p:sp>
      <p:graphicFrame>
        <p:nvGraphicFramePr>
          <p:cNvPr id="570414" name="Object 46"/>
          <p:cNvGraphicFramePr>
            <a:graphicFrameLocks noChangeAspect="1"/>
          </p:cNvGraphicFramePr>
          <p:nvPr/>
        </p:nvGraphicFramePr>
        <p:xfrm>
          <a:off x="6502400" y="3168650"/>
          <a:ext cx="1670050" cy="771525"/>
        </p:xfrm>
        <a:graphic>
          <a:graphicData uri="http://schemas.openxmlformats.org/presentationml/2006/ole">
            <p:oleObj spid="_x0000_s570414" name="Rovnica" r:id="rId9" imgW="914400" imgH="419040" progId="Equation.3">
              <p:embed/>
            </p:oleObj>
          </a:graphicData>
        </a:graphic>
      </p:graphicFrame>
      <p:graphicFrame>
        <p:nvGraphicFramePr>
          <p:cNvPr id="570415" name="Object 47"/>
          <p:cNvGraphicFramePr>
            <a:graphicFrameLocks noChangeAspect="1"/>
          </p:cNvGraphicFramePr>
          <p:nvPr/>
        </p:nvGraphicFramePr>
        <p:xfrm>
          <a:off x="6500813" y="4083050"/>
          <a:ext cx="1044575" cy="444500"/>
        </p:xfrm>
        <a:graphic>
          <a:graphicData uri="http://schemas.openxmlformats.org/presentationml/2006/ole">
            <p:oleObj spid="_x0000_s570415" name="Rovnica" r:id="rId10" imgW="571320" imgH="241200" progId="Equation.3">
              <p:embed/>
            </p:oleObj>
          </a:graphicData>
        </a:graphic>
      </p:graphicFrame>
      <p:graphicFrame>
        <p:nvGraphicFramePr>
          <p:cNvPr id="570416" name="Object 48"/>
          <p:cNvGraphicFramePr>
            <a:graphicFrameLocks noChangeAspect="1"/>
          </p:cNvGraphicFramePr>
          <p:nvPr/>
        </p:nvGraphicFramePr>
        <p:xfrm>
          <a:off x="6511925" y="4575175"/>
          <a:ext cx="1160463" cy="725488"/>
        </p:xfrm>
        <a:graphic>
          <a:graphicData uri="http://schemas.openxmlformats.org/presentationml/2006/ole">
            <p:oleObj spid="_x0000_s570416" name="Rovnica" r:id="rId11" imgW="634680" imgH="393480" progId="Equation.3">
              <p:embed/>
            </p:oleObj>
          </a:graphicData>
        </a:graphic>
      </p:graphicFrame>
      <p:sp>
        <p:nvSpPr>
          <p:cNvPr id="570419" name="Rectangle 51"/>
          <p:cNvSpPr>
            <a:spLocks noChangeArrowheads="1"/>
          </p:cNvSpPr>
          <p:nvPr/>
        </p:nvSpPr>
        <p:spPr bwMode="auto">
          <a:xfrm>
            <a:off x="6372225" y="3141663"/>
            <a:ext cx="1944688" cy="2232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70420" name="Line 52"/>
          <p:cNvSpPr>
            <a:spLocks noChangeShapeType="1"/>
          </p:cNvSpPr>
          <p:nvPr/>
        </p:nvSpPr>
        <p:spPr bwMode="auto">
          <a:xfrm flipV="1">
            <a:off x="6516688" y="4076700"/>
            <a:ext cx="1150937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0421" name="Line 53"/>
          <p:cNvSpPr>
            <a:spLocks noChangeShapeType="1"/>
          </p:cNvSpPr>
          <p:nvPr/>
        </p:nvSpPr>
        <p:spPr bwMode="auto">
          <a:xfrm>
            <a:off x="6516688" y="4076700"/>
            <a:ext cx="1223962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18" grpId="0" animBg="1"/>
      <p:bldP spid="570417" grpId="0" animBg="1"/>
      <p:bldP spid="570408" grpId="0"/>
      <p:bldP spid="570413" grpId="0"/>
      <p:bldP spid="570419" grpId="0" animBg="1"/>
      <p:bldP spid="570420" grpId="0" animBg="1"/>
      <p:bldP spid="5704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Line 3"/>
          <p:cNvSpPr>
            <a:spLocks noChangeShapeType="1"/>
          </p:cNvSpPr>
          <p:nvPr/>
        </p:nvSpPr>
        <p:spPr bwMode="auto">
          <a:xfrm>
            <a:off x="900113" y="692150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71396" name="Picture 4" descr="11tokPop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095500"/>
            <a:ext cx="5832475" cy="4618038"/>
          </a:xfrm>
          <a:prstGeom prst="rect">
            <a:avLst/>
          </a:prstGeom>
          <a:noFill/>
        </p:spPr>
      </p:pic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6142038" y="2060575"/>
            <a:ext cx="174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sk-SK" sz="2000" b="1" u="sng">
                <a:solidFill>
                  <a:srgbClr val="3333FF"/>
                </a:solidFill>
                <a:latin typeface="Times New Roman" pitchFamily="18" charset="0"/>
              </a:rPr>
              <a:t>Average Rate:</a:t>
            </a:r>
            <a:endParaRPr lang="en-US" sz="2000" b="1" u="sng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2555875" y="2924175"/>
            <a:ext cx="180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paket flow 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4110038" y="5805488"/>
            <a:ext cx="172878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increments</a:t>
            </a:r>
            <a:r>
              <a:rPr lang="sk-SK" sz="2000">
                <a:solidFill>
                  <a:schemeClr val="tx2"/>
                </a:solidFill>
                <a:latin typeface="Times New Roman" pitchFamily="18" charset="0"/>
              </a:rPr>
              <a:t> a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(t) </a:t>
            </a:r>
          </a:p>
        </p:txBody>
      </p:sp>
      <p:sp>
        <p:nvSpPr>
          <p:cNvPr id="571400" name="Line 8"/>
          <p:cNvSpPr>
            <a:spLocks noChangeShapeType="1"/>
          </p:cNvSpPr>
          <p:nvPr/>
        </p:nvSpPr>
        <p:spPr bwMode="auto">
          <a:xfrm flipV="1">
            <a:off x="468313" y="2852738"/>
            <a:ext cx="5472112" cy="36322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01" name="Text Box 9"/>
          <p:cNvSpPr txBox="1">
            <a:spLocks noChangeArrowheads="1"/>
          </p:cNvSpPr>
          <p:nvPr/>
        </p:nvSpPr>
        <p:spPr bwMode="auto">
          <a:xfrm>
            <a:off x="684213" y="2603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Effective Bandwidth: 4-parameters traffic d</a:t>
            </a:r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escription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1403" name="Rectangle 11"/>
          <p:cNvSpPr>
            <a:spLocks noChangeArrowheads="1"/>
          </p:cNvSpPr>
          <p:nvPr/>
        </p:nvSpPr>
        <p:spPr bwMode="auto">
          <a:xfrm>
            <a:off x="6159500" y="3006725"/>
            <a:ext cx="250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sk-SK" sz="2000" b="1" u="sng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2000" b="1" u="sng">
                <a:solidFill>
                  <a:srgbClr val="FF3300"/>
                </a:solidFill>
                <a:latin typeface="Times New Roman" pitchFamily="18" charset="0"/>
              </a:rPr>
              <a:t>symptotic variance</a:t>
            </a:r>
            <a:r>
              <a:rPr lang="sk-SK" sz="2000" b="1" u="sng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b="1" u="sng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571404" name="Object 12"/>
          <p:cNvGraphicFramePr>
            <a:graphicFrameLocks noChangeAspect="1"/>
          </p:cNvGraphicFramePr>
          <p:nvPr/>
        </p:nvGraphicFramePr>
        <p:xfrm>
          <a:off x="6240463" y="3403600"/>
          <a:ext cx="2579687" cy="690563"/>
        </p:xfrm>
        <a:graphic>
          <a:graphicData uri="http://schemas.openxmlformats.org/presentationml/2006/ole">
            <p:oleObj spid="_x0000_s571404" name="Rovnica" r:id="rId4" imgW="1600200" imgH="431640" progId="Equation.3">
              <p:embed/>
            </p:oleObj>
          </a:graphicData>
        </a:graphic>
      </p:graphicFrame>
      <p:graphicFrame>
        <p:nvGraphicFramePr>
          <p:cNvPr id="571405" name="Object 13"/>
          <p:cNvGraphicFramePr>
            <a:graphicFrameLocks noChangeAspect="1"/>
          </p:cNvGraphicFramePr>
          <p:nvPr/>
        </p:nvGraphicFramePr>
        <p:xfrm>
          <a:off x="6297613" y="2492375"/>
          <a:ext cx="1658937" cy="385763"/>
        </p:xfrm>
        <a:graphic>
          <a:graphicData uri="http://schemas.openxmlformats.org/presentationml/2006/ole">
            <p:oleObj spid="_x0000_s571405" name="Rovnica" r:id="rId5" imgW="1028520" imgH="241200" progId="Equation.3">
              <p:embed/>
            </p:oleObj>
          </a:graphicData>
        </a:graphic>
      </p:graphicFrame>
      <p:sp>
        <p:nvSpPr>
          <p:cNvPr id="571406" name="Rectangle 14"/>
          <p:cNvSpPr>
            <a:spLocks noChangeArrowheads="1"/>
          </p:cNvSpPr>
          <p:nvPr/>
        </p:nvSpPr>
        <p:spPr bwMode="auto">
          <a:xfrm>
            <a:off x="6200775" y="4256088"/>
            <a:ext cx="137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sz="2000" b="1" u="sng">
                <a:solidFill>
                  <a:srgbClr val="00CC00"/>
                </a:solidFill>
                <a:latin typeface="Times New Roman" pitchFamily="18" charset="0"/>
              </a:rPr>
              <a:t>Peak Rate</a:t>
            </a:r>
            <a:r>
              <a:rPr lang="sk-SK" sz="2000" b="1" u="sng">
                <a:solidFill>
                  <a:srgbClr val="00CC00"/>
                </a:solidFill>
                <a:latin typeface="Times New Roman" pitchFamily="18" charset="0"/>
              </a:rPr>
              <a:t>:</a:t>
            </a:r>
            <a:endParaRPr lang="en-US" sz="2000" b="1" u="sng">
              <a:solidFill>
                <a:srgbClr val="00CC00"/>
              </a:solidFill>
              <a:latin typeface="Times New Roman" pitchFamily="18" charset="0"/>
            </a:endParaRPr>
          </a:p>
        </p:txBody>
      </p:sp>
      <p:graphicFrame>
        <p:nvGraphicFramePr>
          <p:cNvPr id="571407" name="Object 15"/>
          <p:cNvGraphicFramePr>
            <a:graphicFrameLocks noChangeAspect="1"/>
          </p:cNvGraphicFramePr>
          <p:nvPr/>
        </p:nvGraphicFramePr>
        <p:xfrm>
          <a:off x="7740650" y="4267200"/>
          <a:ext cx="839788" cy="385763"/>
        </p:xfrm>
        <a:graphic>
          <a:graphicData uri="http://schemas.openxmlformats.org/presentationml/2006/ole">
            <p:oleObj spid="_x0000_s571407" name="Rovnica" r:id="rId6" imgW="520560" imgH="241200" progId="Equation.3">
              <p:embed/>
            </p:oleObj>
          </a:graphicData>
        </a:graphic>
      </p:graphicFrame>
      <p:sp>
        <p:nvSpPr>
          <p:cNvPr id="571408" name="Rectangle 16"/>
          <p:cNvSpPr>
            <a:spLocks noChangeArrowheads="1"/>
          </p:cNvSpPr>
          <p:nvPr/>
        </p:nvSpPr>
        <p:spPr bwMode="auto">
          <a:xfrm>
            <a:off x="6202363" y="4868863"/>
            <a:ext cx="262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sz="2000" b="1" u="sng">
                <a:solidFill>
                  <a:srgbClr val="FF9900"/>
                </a:solidFill>
                <a:latin typeface="Times New Roman" pitchFamily="18" charset="0"/>
              </a:rPr>
              <a:t>Average Burst Period</a:t>
            </a:r>
            <a:r>
              <a:rPr lang="sk-SK" sz="2000" b="1" u="sng">
                <a:solidFill>
                  <a:srgbClr val="FF9900"/>
                </a:solidFill>
                <a:latin typeface="Times New Roman" pitchFamily="18" charset="0"/>
              </a:rPr>
              <a:t>:</a:t>
            </a:r>
            <a:endParaRPr lang="en-US" sz="2000" b="1" u="sng">
              <a:solidFill>
                <a:srgbClr val="FF9900"/>
              </a:solidFill>
              <a:latin typeface="Times New Roman" pitchFamily="18" charset="0"/>
            </a:endParaRPr>
          </a:p>
        </p:txBody>
      </p:sp>
      <p:graphicFrame>
        <p:nvGraphicFramePr>
          <p:cNvPr id="571409" name="Object 17"/>
          <p:cNvGraphicFramePr>
            <a:graphicFrameLocks noChangeAspect="1"/>
          </p:cNvGraphicFramePr>
          <p:nvPr/>
        </p:nvGraphicFramePr>
        <p:xfrm>
          <a:off x="6267450" y="5343525"/>
          <a:ext cx="2049463" cy="365125"/>
        </p:xfrm>
        <a:graphic>
          <a:graphicData uri="http://schemas.openxmlformats.org/presentationml/2006/ole">
            <p:oleObj spid="_x0000_s571409" name="Rovnica" r:id="rId7" imgW="1269720" imgH="228600" progId="Equation.3">
              <p:embed/>
            </p:oleObj>
          </a:graphicData>
        </a:graphic>
      </p:graphicFrame>
      <p:graphicFrame>
        <p:nvGraphicFramePr>
          <p:cNvPr id="571410" name="Object 18"/>
          <p:cNvGraphicFramePr>
            <a:graphicFrameLocks noChangeAspect="1"/>
          </p:cNvGraphicFramePr>
          <p:nvPr/>
        </p:nvGraphicFramePr>
        <p:xfrm>
          <a:off x="6270625" y="5765800"/>
          <a:ext cx="2416175" cy="385763"/>
        </p:xfrm>
        <a:graphic>
          <a:graphicData uri="http://schemas.openxmlformats.org/presentationml/2006/ole">
            <p:oleObj spid="_x0000_s571410" name="Rovnica" r:id="rId8" imgW="1498320" imgH="241200" progId="Equation.3">
              <p:embed/>
            </p:oleObj>
          </a:graphicData>
        </a:graphic>
      </p:graphicFrame>
      <p:graphicFrame>
        <p:nvGraphicFramePr>
          <p:cNvPr id="571411" name="Object 19"/>
          <p:cNvGraphicFramePr>
            <a:graphicFrameLocks noChangeAspect="1"/>
          </p:cNvGraphicFramePr>
          <p:nvPr/>
        </p:nvGraphicFramePr>
        <p:xfrm>
          <a:off x="7621588" y="6138863"/>
          <a:ext cx="982662" cy="385762"/>
        </p:xfrm>
        <a:graphic>
          <a:graphicData uri="http://schemas.openxmlformats.org/presentationml/2006/ole">
            <p:oleObj spid="_x0000_s571411" name="Rovnica" r:id="rId9" imgW="609480" imgH="241200" progId="Equation.3">
              <p:embed/>
            </p:oleObj>
          </a:graphicData>
        </a:graphic>
      </p:graphicFrame>
      <p:sp>
        <p:nvSpPr>
          <p:cNvPr id="571412" name="Line 20"/>
          <p:cNvSpPr>
            <a:spLocks noChangeShapeType="1"/>
          </p:cNvSpPr>
          <p:nvPr/>
        </p:nvSpPr>
        <p:spPr bwMode="auto">
          <a:xfrm flipV="1">
            <a:off x="468313" y="2492375"/>
            <a:ext cx="5472112" cy="3632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13" name="Line 21"/>
          <p:cNvSpPr>
            <a:spLocks noChangeShapeType="1"/>
          </p:cNvSpPr>
          <p:nvPr/>
        </p:nvSpPr>
        <p:spPr bwMode="auto">
          <a:xfrm>
            <a:off x="2124075" y="50260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14" name="Line 22"/>
          <p:cNvSpPr>
            <a:spLocks noChangeShapeType="1"/>
          </p:cNvSpPr>
          <p:nvPr/>
        </p:nvSpPr>
        <p:spPr bwMode="auto">
          <a:xfrm flipV="1">
            <a:off x="827088" y="3213100"/>
            <a:ext cx="5040312" cy="33115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15" name="Line 23"/>
          <p:cNvSpPr>
            <a:spLocks noChangeShapeType="1"/>
          </p:cNvSpPr>
          <p:nvPr/>
        </p:nvSpPr>
        <p:spPr bwMode="auto">
          <a:xfrm>
            <a:off x="2289175" y="52546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16" name="Oval 24"/>
          <p:cNvSpPr>
            <a:spLocks noChangeArrowheads="1"/>
          </p:cNvSpPr>
          <p:nvPr/>
        </p:nvSpPr>
        <p:spPr bwMode="auto">
          <a:xfrm>
            <a:off x="4787900" y="3598863"/>
            <a:ext cx="792163" cy="36036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71417" name="Object 25"/>
          <p:cNvGraphicFramePr>
            <a:graphicFrameLocks noChangeAspect="1"/>
          </p:cNvGraphicFramePr>
          <p:nvPr/>
        </p:nvGraphicFramePr>
        <p:xfrm>
          <a:off x="4933950" y="3573463"/>
          <a:ext cx="527050" cy="384175"/>
        </p:xfrm>
        <a:graphic>
          <a:graphicData uri="http://schemas.openxmlformats.org/presentationml/2006/ole">
            <p:oleObj spid="_x0000_s571417" name="Rovnica" r:id="rId10" imgW="291960" imgH="215640" progId="Equation.3">
              <p:embed/>
            </p:oleObj>
          </a:graphicData>
        </a:graphic>
      </p:graphicFrame>
      <p:sp>
        <p:nvSpPr>
          <p:cNvPr id="571418" name="Oval 26"/>
          <p:cNvSpPr>
            <a:spLocks noChangeArrowheads="1"/>
          </p:cNvSpPr>
          <p:nvPr/>
        </p:nvSpPr>
        <p:spPr bwMode="auto">
          <a:xfrm>
            <a:off x="2243138" y="4787900"/>
            <a:ext cx="792162" cy="360363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71419" name="Object 27"/>
          <p:cNvGraphicFramePr>
            <a:graphicFrameLocks noChangeAspect="1"/>
          </p:cNvGraphicFramePr>
          <p:nvPr/>
        </p:nvGraphicFramePr>
        <p:xfrm>
          <a:off x="2484438" y="4724400"/>
          <a:ext cx="319087" cy="384175"/>
        </p:xfrm>
        <a:graphic>
          <a:graphicData uri="http://schemas.openxmlformats.org/presentationml/2006/ole">
            <p:oleObj spid="_x0000_s571419" name="Rovnica" r:id="rId11" imgW="177480" imgH="215640" progId="Equation.3">
              <p:embed/>
            </p:oleObj>
          </a:graphicData>
        </a:graphic>
      </p:graphicFrame>
      <p:sp>
        <p:nvSpPr>
          <p:cNvPr id="571420" name="Line 28"/>
          <p:cNvSpPr>
            <a:spLocks noChangeShapeType="1"/>
          </p:cNvSpPr>
          <p:nvPr/>
        </p:nvSpPr>
        <p:spPr bwMode="auto">
          <a:xfrm>
            <a:off x="3094038" y="6059488"/>
            <a:ext cx="503237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21" name="Line 29"/>
          <p:cNvSpPr>
            <a:spLocks noChangeShapeType="1"/>
          </p:cNvSpPr>
          <p:nvPr/>
        </p:nvSpPr>
        <p:spPr bwMode="auto">
          <a:xfrm flipV="1">
            <a:off x="3348038" y="5516563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71422" name="Oval 30"/>
          <p:cNvSpPr>
            <a:spLocks noChangeArrowheads="1"/>
          </p:cNvSpPr>
          <p:nvPr/>
        </p:nvSpPr>
        <p:spPr bwMode="auto">
          <a:xfrm>
            <a:off x="3754438" y="5148263"/>
            <a:ext cx="7921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71423" name="Object 31"/>
          <p:cNvGraphicFramePr>
            <a:graphicFrameLocks noChangeAspect="1"/>
          </p:cNvGraphicFramePr>
          <p:nvPr/>
        </p:nvGraphicFramePr>
        <p:xfrm>
          <a:off x="4006850" y="5073650"/>
          <a:ext cx="296863" cy="407988"/>
        </p:xfrm>
        <a:graphic>
          <a:graphicData uri="http://schemas.openxmlformats.org/presentationml/2006/ole">
            <p:oleObj spid="_x0000_s571423" name="Rovnica" r:id="rId12" imgW="164880" imgH="228600" progId="Equation.3">
              <p:embed/>
            </p:oleObj>
          </a:graphicData>
        </a:graphic>
      </p:graphicFrame>
      <p:sp>
        <p:nvSpPr>
          <p:cNvPr id="571424" name="Rectangle 32"/>
          <p:cNvSpPr>
            <a:spLocks noChangeArrowheads="1"/>
          </p:cNvSpPr>
          <p:nvPr/>
        </p:nvSpPr>
        <p:spPr bwMode="auto">
          <a:xfrm>
            <a:off x="3276600" y="6092825"/>
            <a:ext cx="1444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71425" name="Oval 33"/>
          <p:cNvSpPr>
            <a:spLocks noChangeArrowheads="1"/>
          </p:cNvSpPr>
          <p:nvPr/>
        </p:nvSpPr>
        <p:spPr bwMode="auto">
          <a:xfrm>
            <a:off x="2232025" y="5951538"/>
            <a:ext cx="792163" cy="3603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71426" name="Object 34"/>
          <p:cNvGraphicFramePr>
            <a:graphicFrameLocks noChangeAspect="1"/>
          </p:cNvGraphicFramePr>
          <p:nvPr/>
        </p:nvGraphicFramePr>
        <p:xfrm>
          <a:off x="2473325" y="5888038"/>
          <a:ext cx="320675" cy="385762"/>
        </p:xfrm>
        <a:graphic>
          <a:graphicData uri="http://schemas.openxmlformats.org/presentationml/2006/ole">
            <p:oleObj spid="_x0000_s571426" name="Rovnica" r:id="rId13" imgW="177480" imgH="215640" progId="Equation.3">
              <p:embed/>
            </p:oleObj>
          </a:graphicData>
        </a:graphic>
      </p:graphicFrame>
      <p:sp>
        <p:nvSpPr>
          <p:cNvPr id="571427" name="Rectangle 35"/>
          <p:cNvSpPr>
            <a:spLocks noChangeArrowheads="1"/>
          </p:cNvSpPr>
          <p:nvPr/>
        </p:nvSpPr>
        <p:spPr bwMode="auto">
          <a:xfrm>
            <a:off x="476250" y="2260600"/>
            <a:ext cx="299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4-parameters description</a:t>
            </a:r>
            <a:r>
              <a:rPr lang="sk-SK" sz="2000" b="1">
                <a:solidFill>
                  <a:schemeClr val="accent2"/>
                </a:solidFill>
                <a:latin typeface="Times New Roman" pitchFamily="18" charset="0"/>
              </a:rPr>
              <a:t>:</a:t>
            </a:r>
            <a:endParaRPr lang="en-US" sz="2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71429" name="Rectangle 37"/>
          <p:cNvSpPr>
            <a:spLocks noChangeArrowheads="1"/>
          </p:cNvSpPr>
          <p:nvPr/>
        </p:nvSpPr>
        <p:spPr bwMode="auto">
          <a:xfrm>
            <a:off x="179388" y="981075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MM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  <a:endParaRPr lang="en-US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71431" name="Object 39"/>
          <p:cNvGraphicFramePr>
            <a:graphicFrameLocks noChangeAspect="1"/>
          </p:cNvGraphicFramePr>
          <p:nvPr/>
        </p:nvGraphicFramePr>
        <p:xfrm>
          <a:off x="1258888" y="981075"/>
          <a:ext cx="3341687" cy="403225"/>
        </p:xfrm>
        <a:graphic>
          <a:graphicData uri="http://schemas.openxmlformats.org/presentationml/2006/ole">
            <p:oleObj spid="_x0000_s571431" name="Rovnica" r:id="rId14" imgW="1892160" imgH="228600" progId="Equation.3">
              <p:embed/>
            </p:oleObj>
          </a:graphicData>
        </a:graphic>
      </p:graphicFrame>
      <p:graphicFrame>
        <p:nvGraphicFramePr>
          <p:cNvPr id="571432" name="Object 40"/>
          <p:cNvGraphicFramePr>
            <a:graphicFrameLocks noChangeAspect="1"/>
          </p:cNvGraphicFramePr>
          <p:nvPr/>
        </p:nvGraphicFramePr>
        <p:xfrm>
          <a:off x="5003800" y="981075"/>
          <a:ext cx="3678238" cy="395288"/>
        </p:xfrm>
        <a:graphic>
          <a:graphicData uri="http://schemas.openxmlformats.org/presentationml/2006/ole">
            <p:oleObj spid="_x0000_s571432" name="Rovnica" r:id="rId15" imgW="2247840" imgH="241200" progId="Equation.3">
              <p:embed/>
            </p:oleObj>
          </a:graphicData>
        </a:graphic>
      </p:graphicFrame>
      <p:graphicFrame>
        <p:nvGraphicFramePr>
          <p:cNvPr id="571433" name="Object 41"/>
          <p:cNvGraphicFramePr>
            <a:graphicFrameLocks noChangeAspect="1"/>
          </p:cNvGraphicFramePr>
          <p:nvPr/>
        </p:nvGraphicFramePr>
        <p:xfrm>
          <a:off x="2287588" y="1554163"/>
          <a:ext cx="2906712" cy="400050"/>
        </p:xfrm>
        <a:graphic>
          <a:graphicData uri="http://schemas.openxmlformats.org/presentationml/2006/ole">
            <p:oleObj spid="_x0000_s571433" name="Rovnica" r:id="rId16" imgW="16635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/>
      <p:bldP spid="571400" grpId="0" animBg="1"/>
      <p:bldP spid="571403" grpId="0"/>
      <p:bldP spid="571406" grpId="0"/>
      <p:bldP spid="571406" grpId="1"/>
      <p:bldP spid="571408" grpId="0"/>
      <p:bldP spid="571412" grpId="0" animBg="1"/>
      <p:bldP spid="571413" grpId="0" animBg="1"/>
      <p:bldP spid="571414" grpId="0" animBg="1"/>
      <p:bldP spid="571415" grpId="0" animBg="1"/>
      <p:bldP spid="571416" grpId="0" animBg="1"/>
      <p:bldP spid="571418" grpId="0" animBg="1"/>
      <p:bldP spid="571420" grpId="0" animBg="1"/>
      <p:bldP spid="571420" grpId="1" animBg="1"/>
      <p:bldP spid="571421" grpId="0" animBg="1"/>
      <p:bldP spid="571421" grpId="1" animBg="1"/>
      <p:bldP spid="571422" grpId="0" animBg="1"/>
      <p:bldP spid="571422" grpId="1" animBg="1"/>
      <p:bldP spid="571424" grpId="0" animBg="1"/>
      <p:bldP spid="5714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2916238" y="2925763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FF0000"/>
                </a:solidFill>
                <a:latin typeface="Times New Roman" pitchFamily="18" charset="0"/>
              </a:rPr>
              <a:t>Ďakujem za pozornosť.</a:t>
            </a:r>
            <a:endParaRPr 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01" name="AutoShape 13"/>
          <p:cNvSpPr>
            <a:spLocks noChangeArrowheads="1"/>
          </p:cNvSpPr>
          <p:nvPr/>
        </p:nvSpPr>
        <p:spPr bwMode="auto">
          <a:xfrm>
            <a:off x="3708400" y="2563813"/>
            <a:ext cx="2952750" cy="8651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3090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Efektívna šírka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468313" y="765175"/>
            <a:ext cx="576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Efektívna šírka pásma pre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stacion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árny proces A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(t):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539750" y="1268413"/>
          <a:ext cx="2457450" cy="393700"/>
        </p:xfrm>
        <a:graphic>
          <a:graphicData uri="http://schemas.openxmlformats.org/presentationml/2006/ole">
            <p:oleObj spid="_x0000_s473095" name="Rovnica" r:id="rId3" imgW="1269720" imgH="203040" progId="Equation.3">
              <p:embed/>
            </p:oleObj>
          </a:graphicData>
        </a:graphic>
      </p:graphicFrame>
      <p:graphicFrame>
        <p:nvGraphicFramePr>
          <p:cNvPr id="473098" name="Object 10"/>
          <p:cNvGraphicFramePr>
            <a:graphicFrameLocks noChangeAspect="1"/>
          </p:cNvGraphicFramePr>
          <p:nvPr/>
        </p:nvGraphicFramePr>
        <p:xfrm>
          <a:off x="3276600" y="2635250"/>
          <a:ext cx="3244850" cy="762000"/>
        </p:xfrm>
        <a:graphic>
          <a:graphicData uri="http://schemas.openxmlformats.org/presentationml/2006/ole">
            <p:oleObj spid="_x0000_s473098" name="Rovnica" r:id="rId4" imgW="1676160" imgH="393480" progId="Equation.3">
              <p:embed/>
            </p:oleObj>
          </a:graphicData>
        </a:graphic>
      </p:graphicFrame>
      <p:graphicFrame>
        <p:nvGraphicFramePr>
          <p:cNvPr id="473099" name="Object 11"/>
          <p:cNvGraphicFramePr>
            <a:graphicFrameLocks noChangeAspect="1"/>
          </p:cNvGraphicFramePr>
          <p:nvPr/>
        </p:nvGraphicFramePr>
        <p:xfrm>
          <a:off x="519113" y="1535113"/>
          <a:ext cx="8229600" cy="885825"/>
        </p:xfrm>
        <a:graphic>
          <a:graphicData uri="http://schemas.openxmlformats.org/presentationml/2006/ole">
            <p:oleObj spid="_x0000_s473099" name="Rovnica" r:id="rId5" imgW="4254480" imgH="457200" progId="Equation.3">
              <p:embed/>
            </p:oleObj>
          </a:graphicData>
        </a:graphic>
      </p:graphicFrame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468313" y="3644900"/>
            <a:ext cx="6696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Efektívna šírka pásma pre proces A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 i.i.d. prírastkami a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(t):</a:t>
            </a:r>
          </a:p>
        </p:txBody>
      </p:sp>
      <p:graphicFrame>
        <p:nvGraphicFramePr>
          <p:cNvPr id="473103" name="Object 15"/>
          <p:cNvGraphicFramePr>
            <a:graphicFrameLocks noChangeAspect="1"/>
          </p:cNvGraphicFramePr>
          <p:nvPr/>
        </p:nvGraphicFramePr>
        <p:xfrm>
          <a:off x="611188" y="4221163"/>
          <a:ext cx="3711575" cy="393700"/>
        </p:xfrm>
        <a:graphic>
          <a:graphicData uri="http://schemas.openxmlformats.org/presentationml/2006/ole">
            <p:oleObj spid="_x0000_s473103" name="Rovnica" r:id="rId6" imgW="1917360" imgH="203040" progId="Equation.3">
              <p:embed/>
            </p:oleObj>
          </a:graphicData>
        </a:graphic>
      </p:graphicFrame>
      <p:graphicFrame>
        <p:nvGraphicFramePr>
          <p:cNvPr id="473104" name="Object 16"/>
          <p:cNvGraphicFramePr>
            <a:graphicFrameLocks noChangeAspect="1"/>
          </p:cNvGraphicFramePr>
          <p:nvPr/>
        </p:nvGraphicFramePr>
        <p:xfrm>
          <a:off x="684213" y="4652963"/>
          <a:ext cx="6638925" cy="885825"/>
        </p:xfrm>
        <a:graphic>
          <a:graphicData uri="http://schemas.openxmlformats.org/presentationml/2006/ole">
            <p:oleObj spid="_x0000_s473104" name="Rovnica" r:id="rId7" imgW="3429000" imgH="457200" progId="Equation.3">
              <p:embed/>
            </p:oleObj>
          </a:graphicData>
        </a:graphic>
      </p:graphicFrame>
      <p:graphicFrame>
        <p:nvGraphicFramePr>
          <p:cNvPr id="473105" name="Object 17"/>
          <p:cNvGraphicFramePr>
            <a:graphicFrameLocks noChangeAspect="1"/>
          </p:cNvGraphicFramePr>
          <p:nvPr/>
        </p:nvGraphicFramePr>
        <p:xfrm>
          <a:off x="755650" y="5661025"/>
          <a:ext cx="6611938" cy="762000"/>
        </p:xfrm>
        <a:graphic>
          <a:graphicData uri="http://schemas.openxmlformats.org/presentationml/2006/ole">
            <p:oleObj spid="_x0000_s473105" name="Rovnica" r:id="rId8" imgW="34160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1" grpId="0" animBg="1"/>
      <p:bldP spid="473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AutoShape 2"/>
          <p:cNvSpPr>
            <a:spLocks noChangeArrowheads="1"/>
          </p:cNvSpPr>
          <p:nvPr/>
        </p:nvSpPr>
        <p:spPr bwMode="auto">
          <a:xfrm>
            <a:off x="3708400" y="2563813"/>
            <a:ext cx="2952750" cy="8651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47843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Efektívna šírka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468313" y="765175"/>
            <a:ext cx="576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Efektívna šírka pásma pre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stacion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árny proces A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(t):</a:t>
            </a:r>
          </a:p>
        </p:txBody>
      </p:sp>
      <p:graphicFrame>
        <p:nvGraphicFramePr>
          <p:cNvPr id="547846" name="Object 6"/>
          <p:cNvGraphicFramePr>
            <a:graphicFrameLocks noChangeAspect="1"/>
          </p:cNvGraphicFramePr>
          <p:nvPr/>
        </p:nvGraphicFramePr>
        <p:xfrm>
          <a:off x="539750" y="1268413"/>
          <a:ext cx="2457450" cy="393700"/>
        </p:xfrm>
        <a:graphic>
          <a:graphicData uri="http://schemas.openxmlformats.org/presentationml/2006/ole">
            <p:oleObj spid="_x0000_s547846" name="Rovnica" r:id="rId3" imgW="1269720" imgH="203040" progId="Equation.3">
              <p:embed/>
            </p:oleObj>
          </a:graphicData>
        </a:graphic>
      </p:graphicFrame>
      <p:graphicFrame>
        <p:nvGraphicFramePr>
          <p:cNvPr id="547847" name="Object 7"/>
          <p:cNvGraphicFramePr>
            <a:graphicFrameLocks noChangeAspect="1"/>
          </p:cNvGraphicFramePr>
          <p:nvPr/>
        </p:nvGraphicFramePr>
        <p:xfrm>
          <a:off x="3276600" y="2635250"/>
          <a:ext cx="3244850" cy="762000"/>
        </p:xfrm>
        <a:graphic>
          <a:graphicData uri="http://schemas.openxmlformats.org/presentationml/2006/ole">
            <p:oleObj spid="_x0000_s547847" name="Rovnica" r:id="rId4" imgW="1676160" imgH="393480" progId="Equation.3">
              <p:embed/>
            </p:oleObj>
          </a:graphicData>
        </a:graphic>
      </p:graphicFrame>
      <p:graphicFrame>
        <p:nvGraphicFramePr>
          <p:cNvPr id="547848" name="Object 8"/>
          <p:cNvGraphicFramePr>
            <a:graphicFrameLocks noChangeAspect="1"/>
          </p:cNvGraphicFramePr>
          <p:nvPr/>
        </p:nvGraphicFramePr>
        <p:xfrm>
          <a:off x="519113" y="1535113"/>
          <a:ext cx="8229600" cy="885825"/>
        </p:xfrm>
        <a:graphic>
          <a:graphicData uri="http://schemas.openxmlformats.org/presentationml/2006/ole">
            <p:oleObj spid="_x0000_s547848" name="Rovnica" r:id="rId5" imgW="4254480" imgH="457200" progId="Equation.3">
              <p:embed/>
            </p:oleObj>
          </a:graphicData>
        </a:graphic>
      </p:graphicFrame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468313" y="3644900"/>
            <a:ext cx="6696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Efektívna šírka pásma pre proces A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 i.i.d. prírastkami a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(t):</a:t>
            </a:r>
          </a:p>
        </p:txBody>
      </p:sp>
      <p:sp>
        <p:nvSpPr>
          <p:cNvPr id="547853" name="AutoShape 13"/>
          <p:cNvSpPr>
            <a:spLocks noChangeArrowheads="1"/>
          </p:cNvSpPr>
          <p:nvPr/>
        </p:nvSpPr>
        <p:spPr bwMode="auto">
          <a:xfrm>
            <a:off x="1908175" y="5575300"/>
            <a:ext cx="2592388" cy="8651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47854" name="Object 14"/>
          <p:cNvGraphicFramePr>
            <a:graphicFrameLocks noChangeAspect="1"/>
          </p:cNvGraphicFramePr>
          <p:nvPr/>
        </p:nvGraphicFramePr>
        <p:xfrm>
          <a:off x="1962150" y="5618163"/>
          <a:ext cx="4914900" cy="763587"/>
        </p:xfrm>
        <a:graphic>
          <a:graphicData uri="http://schemas.openxmlformats.org/presentationml/2006/ole">
            <p:oleObj spid="_x0000_s547854" name="Rovnica" r:id="rId6" imgW="2539800" imgH="393480" progId="Equation.3">
              <p:embed/>
            </p:oleObj>
          </a:graphicData>
        </a:graphic>
      </p:graphicFrame>
      <p:graphicFrame>
        <p:nvGraphicFramePr>
          <p:cNvPr id="547855" name="Object 15"/>
          <p:cNvGraphicFramePr>
            <a:graphicFrameLocks noChangeAspect="1"/>
          </p:cNvGraphicFramePr>
          <p:nvPr/>
        </p:nvGraphicFramePr>
        <p:xfrm>
          <a:off x="6364288" y="4354513"/>
          <a:ext cx="1989137" cy="468312"/>
        </p:xfrm>
        <a:graphic>
          <a:graphicData uri="http://schemas.openxmlformats.org/presentationml/2006/ole">
            <p:oleObj spid="_x0000_s547855" name="Rovnica" r:id="rId7" imgW="1028520" imgH="241200" progId="Equation.3">
              <p:embed/>
            </p:oleObj>
          </a:graphicData>
        </a:graphic>
      </p:graphicFrame>
      <p:sp>
        <p:nvSpPr>
          <p:cNvPr id="547856" name="Rectangle 16"/>
          <p:cNvSpPr>
            <a:spLocks noChangeArrowheads="1"/>
          </p:cNvSpPr>
          <p:nvPr/>
        </p:nvSpPr>
        <p:spPr bwMode="auto">
          <a:xfrm>
            <a:off x="539750" y="4365625"/>
            <a:ext cx="56880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Momentová vytvárajúca funkcia MGF prírastkov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a(t):</a:t>
            </a:r>
          </a:p>
        </p:txBody>
      </p:sp>
      <p:graphicFrame>
        <p:nvGraphicFramePr>
          <p:cNvPr id="547857" name="Object 17"/>
          <p:cNvGraphicFramePr>
            <a:graphicFrameLocks noChangeAspect="1"/>
          </p:cNvGraphicFramePr>
          <p:nvPr/>
        </p:nvGraphicFramePr>
        <p:xfrm>
          <a:off x="6327775" y="4905375"/>
          <a:ext cx="1941513" cy="444500"/>
        </p:xfrm>
        <a:graphic>
          <a:graphicData uri="http://schemas.openxmlformats.org/presentationml/2006/ole">
            <p:oleObj spid="_x0000_s547857" name="Rovnica" r:id="rId8" imgW="1002960" imgH="228600" progId="Equation.3">
              <p:embed/>
            </p:oleObj>
          </a:graphicData>
        </a:graphic>
      </p:graphicFrame>
      <p:sp>
        <p:nvSpPr>
          <p:cNvPr id="547858" name="Rectangle 18"/>
          <p:cNvSpPr>
            <a:spLocks noChangeArrowheads="1"/>
          </p:cNvSpPr>
          <p:nvPr/>
        </p:nvSpPr>
        <p:spPr bwMode="auto">
          <a:xfrm>
            <a:off x="539750" y="4870450"/>
            <a:ext cx="59039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Kumulat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ívna vytvárajúca funkcia MGF prírastkov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a(t):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0" name="AutoShape 40"/>
          <p:cNvSpPr>
            <a:spLocks noChangeArrowheads="1"/>
          </p:cNvSpPr>
          <p:nvPr/>
        </p:nvSpPr>
        <p:spPr bwMode="auto">
          <a:xfrm>
            <a:off x="2724150" y="5326063"/>
            <a:ext cx="3863975" cy="8651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44" name="Line 4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71052" name="Object 12"/>
          <p:cNvGraphicFramePr>
            <a:graphicFrameLocks noChangeAspect="1"/>
          </p:cNvGraphicFramePr>
          <p:nvPr/>
        </p:nvGraphicFramePr>
        <p:xfrm>
          <a:off x="1258888" y="3862388"/>
          <a:ext cx="3757612" cy="468312"/>
        </p:xfrm>
        <a:graphic>
          <a:graphicData uri="http://schemas.openxmlformats.org/presentationml/2006/ole">
            <p:oleObj spid="_x0000_s471052" name="Rovnica" r:id="rId3" imgW="1841400" imgH="228600" progId="Equation.3">
              <p:embed/>
            </p:oleObj>
          </a:graphicData>
        </a:graphic>
      </p:graphicFrame>
      <p:graphicFrame>
        <p:nvGraphicFramePr>
          <p:cNvPr id="471053" name="Object 13"/>
          <p:cNvGraphicFramePr>
            <a:graphicFrameLocks noChangeAspect="1"/>
          </p:cNvGraphicFramePr>
          <p:nvPr/>
        </p:nvGraphicFramePr>
        <p:xfrm>
          <a:off x="5795963" y="3644900"/>
          <a:ext cx="2592387" cy="804863"/>
        </p:xfrm>
        <a:graphic>
          <a:graphicData uri="http://schemas.openxmlformats.org/presentationml/2006/ole">
            <p:oleObj spid="_x0000_s471053" name="Rovnica" r:id="rId4" imgW="1269720" imgH="393480" progId="Equation.3">
              <p:embed/>
            </p:oleObj>
          </a:graphicData>
        </a:graphic>
      </p:graphicFrame>
      <p:sp>
        <p:nvSpPr>
          <p:cNvPr id="471055" name="AutoShape 15" descr="Pergamen"/>
          <p:cNvSpPr>
            <a:spLocks noChangeArrowheads="1"/>
          </p:cNvSpPr>
          <p:nvPr/>
        </p:nvSpPr>
        <p:spPr bwMode="auto">
          <a:xfrm>
            <a:off x="1474788" y="1881188"/>
            <a:ext cx="2808287" cy="1123950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>
              <a:solidFill>
                <a:srgbClr val="666699"/>
              </a:solidFill>
              <a:latin typeface="Arial" charset="0"/>
            </a:endParaRPr>
          </a:p>
        </p:txBody>
      </p:sp>
      <p:sp>
        <p:nvSpPr>
          <p:cNvPr id="471056" name="AutoShape 16"/>
          <p:cNvSpPr>
            <a:spLocks/>
          </p:cNvSpPr>
          <p:nvPr/>
        </p:nvSpPr>
        <p:spPr bwMode="auto">
          <a:xfrm>
            <a:off x="1690688" y="2068513"/>
            <a:ext cx="1223962" cy="792162"/>
          </a:xfrm>
          <a:prstGeom prst="rightBracket">
            <a:avLst>
              <a:gd name="adj" fmla="val 8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57" name="Oval 17"/>
          <p:cNvSpPr>
            <a:spLocks noChangeArrowheads="1"/>
          </p:cNvSpPr>
          <p:nvPr/>
        </p:nvSpPr>
        <p:spPr bwMode="auto">
          <a:xfrm>
            <a:off x="3346450" y="2211388"/>
            <a:ext cx="576263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58" name="Rectangle 18"/>
          <p:cNvSpPr>
            <a:spLocks noChangeArrowheads="1"/>
          </p:cNvSpPr>
          <p:nvPr/>
        </p:nvSpPr>
        <p:spPr bwMode="auto">
          <a:xfrm>
            <a:off x="2698750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59" name="Rectangle 19"/>
          <p:cNvSpPr>
            <a:spLocks noChangeArrowheads="1"/>
          </p:cNvSpPr>
          <p:nvPr/>
        </p:nvSpPr>
        <p:spPr bwMode="auto">
          <a:xfrm>
            <a:off x="2411413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60" name="Rectangle 20"/>
          <p:cNvSpPr>
            <a:spLocks noChangeArrowheads="1"/>
          </p:cNvSpPr>
          <p:nvPr/>
        </p:nvSpPr>
        <p:spPr bwMode="auto">
          <a:xfrm>
            <a:off x="2555875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61" name="Rectangle 21"/>
          <p:cNvSpPr>
            <a:spLocks noChangeArrowheads="1"/>
          </p:cNvSpPr>
          <p:nvPr/>
        </p:nvSpPr>
        <p:spPr bwMode="auto">
          <a:xfrm>
            <a:off x="2266950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62" name="Line 22"/>
          <p:cNvSpPr>
            <a:spLocks noChangeShapeType="1"/>
          </p:cNvSpPr>
          <p:nvPr/>
        </p:nvSpPr>
        <p:spPr bwMode="auto">
          <a:xfrm flipV="1">
            <a:off x="2914650" y="2498725"/>
            <a:ext cx="431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63" name="AutoShape 23"/>
          <p:cNvSpPr>
            <a:spLocks noChangeArrowheads="1"/>
          </p:cNvSpPr>
          <p:nvPr/>
        </p:nvSpPr>
        <p:spPr bwMode="auto">
          <a:xfrm>
            <a:off x="3417888" y="2282825"/>
            <a:ext cx="431800" cy="433388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64" name="Text Box 24"/>
          <p:cNvSpPr txBox="1">
            <a:spLocks noChangeArrowheads="1"/>
          </p:cNvSpPr>
          <p:nvPr/>
        </p:nvSpPr>
        <p:spPr bwMode="auto">
          <a:xfrm>
            <a:off x="4330700" y="249396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D - výstup</a:t>
            </a:r>
          </a:p>
        </p:txBody>
      </p: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395288" y="2457450"/>
            <a:ext cx="1123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A - vstup</a:t>
            </a:r>
          </a:p>
        </p:txBody>
      </p:sp>
      <p:sp>
        <p:nvSpPr>
          <p:cNvPr id="471066" name="Line 26"/>
          <p:cNvSpPr>
            <a:spLocks noChangeShapeType="1"/>
          </p:cNvSpPr>
          <p:nvPr/>
        </p:nvSpPr>
        <p:spPr bwMode="auto">
          <a:xfrm>
            <a:off x="3943350" y="2513013"/>
            <a:ext cx="165735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67" name="Line 27"/>
          <p:cNvSpPr>
            <a:spLocks noChangeShapeType="1"/>
          </p:cNvSpPr>
          <p:nvPr/>
        </p:nvSpPr>
        <p:spPr bwMode="auto">
          <a:xfrm>
            <a:off x="512763" y="2470150"/>
            <a:ext cx="1657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2897188" y="1843088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c</a:t>
            </a:r>
            <a:r>
              <a:rPr lang="en-US" sz="2000">
                <a:latin typeface="Times New Roman" pitchFamily="18" charset="0"/>
              </a:rPr>
              <a:t> - </a:t>
            </a:r>
            <a:r>
              <a:rPr lang="sk-SK" sz="2000">
                <a:latin typeface="Times New Roman" pitchFamily="18" charset="0"/>
              </a:rPr>
              <a:t>kapacita </a:t>
            </a:r>
          </a:p>
        </p:txBody>
      </p:sp>
      <p:sp>
        <p:nvSpPr>
          <p:cNvPr id="471069" name="Line 29"/>
          <p:cNvSpPr>
            <a:spLocks noChangeShapeType="1"/>
          </p:cNvSpPr>
          <p:nvPr/>
        </p:nvSpPr>
        <p:spPr bwMode="auto">
          <a:xfrm>
            <a:off x="1763713" y="1520825"/>
            <a:ext cx="0" cy="1801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70" name="Text Box 30"/>
          <p:cNvSpPr txBox="1">
            <a:spLocks noChangeArrowheads="1"/>
          </p:cNvSpPr>
          <p:nvPr/>
        </p:nvSpPr>
        <p:spPr bwMode="auto">
          <a:xfrm>
            <a:off x="1763713" y="1412875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sk-SK" sz="2000">
                <a:latin typeface="Times New Roman" pitchFamily="18" charset="0"/>
              </a:rPr>
              <a:t>veľkosť buffera </a:t>
            </a:r>
          </a:p>
        </p:txBody>
      </p:sp>
      <p:sp>
        <p:nvSpPr>
          <p:cNvPr id="471071" name="Line 31"/>
          <p:cNvSpPr>
            <a:spLocks noChangeShapeType="1"/>
          </p:cNvSpPr>
          <p:nvPr/>
        </p:nvSpPr>
        <p:spPr bwMode="auto">
          <a:xfrm>
            <a:off x="2051050" y="2673350"/>
            <a:ext cx="3603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72" name="Text Box 32"/>
          <p:cNvSpPr txBox="1">
            <a:spLocks noChangeArrowheads="1"/>
          </p:cNvSpPr>
          <p:nvPr/>
        </p:nvSpPr>
        <p:spPr bwMode="auto">
          <a:xfrm>
            <a:off x="2482850" y="31051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q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sk-SK" sz="2000">
                <a:latin typeface="Times New Roman" pitchFamily="18" charset="0"/>
              </a:rPr>
              <a:t>stav frontu </a:t>
            </a:r>
          </a:p>
        </p:txBody>
      </p:sp>
      <p:sp>
        <p:nvSpPr>
          <p:cNvPr id="471074" name="Rectangle 34"/>
          <p:cNvSpPr>
            <a:spLocks noChangeArrowheads="1"/>
          </p:cNvSpPr>
          <p:nvPr/>
        </p:nvSpPr>
        <p:spPr bwMode="auto">
          <a:xfrm>
            <a:off x="466725" y="836613"/>
            <a:ext cx="4105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Linka s konštantnou kapacitou, CBR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471075" name="Rectangle 35"/>
          <p:cNvSpPr>
            <a:spLocks noChangeArrowheads="1"/>
          </p:cNvSpPr>
          <p:nvPr/>
        </p:nvSpPr>
        <p:spPr bwMode="auto">
          <a:xfrm>
            <a:off x="539750" y="465296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Vstupný tok s i.i.d. prírastkami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471076" name="Object 36"/>
          <p:cNvGraphicFramePr>
            <a:graphicFrameLocks noChangeAspect="1"/>
          </p:cNvGraphicFramePr>
          <p:nvPr/>
        </p:nvGraphicFramePr>
        <p:xfrm>
          <a:off x="2843213" y="5372100"/>
          <a:ext cx="3681412" cy="804863"/>
        </p:xfrm>
        <a:graphic>
          <a:graphicData uri="http://schemas.openxmlformats.org/presentationml/2006/ole">
            <p:oleObj spid="_x0000_s471076" name="Rovnica" r:id="rId6" imgW="1803240" imgH="393480" progId="Equation.3">
              <p:embed/>
            </p:oleObj>
          </a:graphicData>
        </a:graphic>
      </p:graphicFrame>
      <p:sp>
        <p:nvSpPr>
          <p:cNvPr id="471078" name="Rectangle 38"/>
          <p:cNvSpPr>
            <a:spLocks noChangeArrowheads="1"/>
          </p:cNvSpPr>
          <p:nvPr/>
        </p:nvSpPr>
        <p:spPr bwMode="auto">
          <a:xfrm>
            <a:off x="5580063" y="3502025"/>
            <a:ext cx="2952750" cy="1079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1082" name="Line 42"/>
          <p:cNvSpPr>
            <a:spLocks noChangeShapeType="1"/>
          </p:cNvSpPr>
          <p:nvPr/>
        </p:nvSpPr>
        <p:spPr bwMode="auto">
          <a:xfrm>
            <a:off x="6151563" y="1136650"/>
            <a:ext cx="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83" name="Line 43"/>
          <p:cNvSpPr>
            <a:spLocks noChangeShapeType="1"/>
          </p:cNvSpPr>
          <p:nvPr/>
        </p:nvSpPr>
        <p:spPr bwMode="auto">
          <a:xfrm>
            <a:off x="5935663" y="29368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1084" name="Object 44"/>
          <p:cNvGraphicFramePr>
            <a:graphicFrameLocks noChangeAspect="1"/>
          </p:cNvGraphicFramePr>
          <p:nvPr/>
        </p:nvGraphicFramePr>
        <p:xfrm>
          <a:off x="8397875" y="2957513"/>
          <a:ext cx="206375" cy="288925"/>
        </p:xfrm>
        <a:graphic>
          <a:graphicData uri="http://schemas.openxmlformats.org/presentationml/2006/ole">
            <p:oleObj spid="_x0000_s471084" name="Rovnica" r:id="rId7" imgW="126720" imgH="177480" progId="Equation.3">
              <p:embed/>
            </p:oleObj>
          </a:graphicData>
        </a:graphic>
      </p:graphicFrame>
      <p:sp>
        <p:nvSpPr>
          <p:cNvPr id="471085" name="Line 45"/>
          <p:cNvSpPr>
            <a:spLocks noChangeShapeType="1"/>
          </p:cNvSpPr>
          <p:nvPr/>
        </p:nvSpPr>
        <p:spPr bwMode="auto">
          <a:xfrm flipV="1">
            <a:off x="6146800" y="1339850"/>
            <a:ext cx="1871663" cy="158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86" name="Freeform 46"/>
          <p:cNvSpPr>
            <a:spLocks/>
          </p:cNvSpPr>
          <p:nvPr/>
        </p:nvSpPr>
        <p:spPr bwMode="auto">
          <a:xfrm>
            <a:off x="6194425" y="1209675"/>
            <a:ext cx="1584325" cy="17272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680" y="907"/>
              </a:cxn>
              <a:cxn ang="0">
                <a:pos x="1088" y="0"/>
              </a:cxn>
            </a:cxnLst>
            <a:rect l="0" t="0" r="r" b="b"/>
            <a:pathLst>
              <a:path w="1088" h="1088">
                <a:moveTo>
                  <a:pt x="0" y="1088"/>
                </a:moveTo>
                <a:cubicBezTo>
                  <a:pt x="249" y="1088"/>
                  <a:pt x="499" y="1088"/>
                  <a:pt x="680" y="907"/>
                </a:cubicBezTo>
                <a:cubicBezTo>
                  <a:pt x="861" y="726"/>
                  <a:pt x="1020" y="151"/>
                  <a:pt x="1088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1087" name="Object 47"/>
          <p:cNvGraphicFramePr>
            <a:graphicFrameLocks noChangeAspect="1"/>
          </p:cNvGraphicFramePr>
          <p:nvPr/>
        </p:nvGraphicFramePr>
        <p:xfrm>
          <a:off x="7956550" y="1341438"/>
          <a:ext cx="350838" cy="288925"/>
        </p:xfrm>
        <a:graphic>
          <a:graphicData uri="http://schemas.openxmlformats.org/presentationml/2006/ole">
            <p:oleObj spid="_x0000_s471087" name="Rovnica" r:id="rId8" imgW="215640" imgH="177480" progId="Equation.3">
              <p:embed/>
            </p:oleObj>
          </a:graphicData>
        </a:graphic>
      </p:graphicFrame>
      <p:graphicFrame>
        <p:nvGraphicFramePr>
          <p:cNvPr id="471088" name="Object 48"/>
          <p:cNvGraphicFramePr>
            <a:graphicFrameLocks noChangeAspect="1"/>
          </p:cNvGraphicFramePr>
          <p:nvPr/>
        </p:nvGraphicFramePr>
        <p:xfrm>
          <a:off x="7105650" y="976313"/>
          <a:ext cx="639763" cy="371475"/>
        </p:xfrm>
        <a:graphic>
          <a:graphicData uri="http://schemas.openxmlformats.org/presentationml/2006/ole">
            <p:oleObj spid="_x0000_s471088" name="Rovnica" r:id="rId9" imgW="393480" imgH="228600" progId="Equation.3">
              <p:embed/>
            </p:oleObj>
          </a:graphicData>
        </a:graphic>
      </p:graphicFrame>
      <p:graphicFrame>
        <p:nvGraphicFramePr>
          <p:cNvPr id="471089" name="Object 49"/>
          <p:cNvGraphicFramePr>
            <a:graphicFrameLocks noChangeAspect="1"/>
          </p:cNvGraphicFramePr>
          <p:nvPr/>
        </p:nvGraphicFramePr>
        <p:xfrm>
          <a:off x="7718425" y="2022475"/>
          <a:ext cx="1114425" cy="371475"/>
        </p:xfrm>
        <a:graphic>
          <a:graphicData uri="http://schemas.openxmlformats.org/presentationml/2006/ole">
            <p:oleObj spid="_x0000_s471089" name="Rovnica" r:id="rId10" imgW="685800" imgH="228600" progId="Equation.3">
              <p:embed/>
            </p:oleObj>
          </a:graphicData>
        </a:graphic>
      </p:graphicFrame>
      <p:sp>
        <p:nvSpPr>
          <p:cNvPr id="471090" name="Line 50"/>
          <p:cNvSpPr>
            <a:spLocks noChangeShapeType="1"/>
          </p:cNvSpPr>
          <p:nvPr/>
        </p:nvSpPr>
        <p:spPr bwMode="auto">
          <a:xfrm>
            <a:off x="7604125" y="167481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1091" name="Line 51"/>
          <p:cNvSpPr>
            <a:spLocks noChangeShapeType="1"/>
          </p:cNvSpPr>
          <p:nvPr/>
        </p:nvSpPr>
        <p:spPr bwMode="auto">
          <a:xfrm flipH="1">
            <a:off x="7591425" y="1471613"/>
            <a:ext cx="25400" cy="15970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1092" name="Object 52"/>
          <p:cNvGraphicFramePr>
            <a:graphicFrameLocks noChangeAspect="1"/>
          </p:cNvGraphicFramePr>
          <p:nvPr/>
        </p:nvGraphicFramePr>
        <p:xfrm>
          <a:off x="7667625" y="2924175"/>
          <a:ext cx="268288" cy="371475"/>
        </p:xfrm>
        <a:graphic>
          <a:graphicData uri="http://schemas.openxmlformats.org/presentationml/2006/ole">
            <p:oleObj spid="_x0000_s471092" name="Rovnica" r:id="rId11" imgW="164880" imgH="228600" progId="Equation.3">
              <p:embed/>
            </p:oleObj>
          </a:graphicData>
        </a:graphic>
      </p:graphicFrame>
      <p:sp>
        <p:nvSpPr>
          <p:cNvPr id="471093" name="Text Box 53"/>
          <p:cNvSpPr txBox="1">
            <a:spLocks noChangeArrowheads="1"/>
          </p:cNvSpPr>
          <p:nvPr/>
        </p:nvSpPr>
        <p:spPr bwMode="auto">
          <a:xfrm>
            <a:off x="5076825" y="1412875"/>
            <a:ext cx="2087563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1400" b="1">
                <a:solidFill>
                  <a:srgbClr val="FF0000"/>
                </a:solidFill>
              </a:rPr>
              <a:t>q -</a:t>
            </a:r>
            <a:r>
              <a:rPr lang="sk-SK" sz="1400" b="1">
                <a:solidFill>
                  <a:srgbClr val="FF0000"/>
                </a:solidFill>
                <a:latin typeface="Times New Roman" pitchFamily="18" charset="0"/>
              </a:rPr>
              <a:t> specification of QoS</a:t>
            </a:r>
            <a:endParaRPr lang="en-US" sz="1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0" grpId="0" animBg="1"/>
      <p:bldP spid="471075" grpId="0"/>
      <p:bldP spid="471078" grpId="0" animBg="1"/>
      <p:bldP spid="471082" grpId="0" animBg="1"/>
      <p:bldP spid="471083" grpId="0" animBg="1"/>
      <p:bldP spid="471085" grpId="0" animBg="1"/>
      <p:bldP spid="471086" grpId="0" animBg="1"/>
      <p:bldP spid="471090" grpId="0" animBg="1"/>
      <p:bldP spid="471091" grpId="0" animBg="1"/>
      <p:bldP spid="4710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76165" name="Object 5"/>
          <p:cNvGraphicFramePr>
            <a:graphicFrameLocks noChangeAspect="1"/>
          </p:cNvGraphicFramePr>
          <p:nvPr/>
        </p:nvGraphicFramePr>
        <p:xfrm>
          <a:off x="3562350" y="3881438"/>
          <a:ext cx="4897438" cy="493712"/>
        </p:xfrm>
        <a:graphic>
          <a:graphicData uri="http://schemas.openxmlformats.org/presentationml/2006/ole">
            <p:oleObj spid="_x0000_s476165" name="Rovnica" r:id="rId3" imgW="2400120" imgH="241200" progId="Equation.3">
              <p:embed/>
            </p:oleObj>
          </a:graphicData>
        </a:graphic>
      </p:graphicFrame>
      <p:sp>
        <p:nvSpPr>
          <p:cNvPr id="476167" name="AutoShape 7" descr="Pergamen"/>
          <p:cNvSpPr>
            <a:spLocks noChangeArrowheads="1"/>
          </p:cNvSpPr>
          <p:nvPr/>
        </p:nvSpPr>
        <p:spPr bwMode="auto">
          <a:xfrm>
            <a:off x="1474788" y="1881188"/>
            <a:ext cx="2808287" cy="1123950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>
              <a:solidFill>
                <a:srgbClr val="666699"/>
              </a:solidFill>
              <a:latin typeface="Arial" charset="0"/>
            </a:endParaRPr>
          </a:p>
        </p:txBody>
      </p:sp>
      <p:sp>
        <p:nvSpPr>
          <p:cNvPr id="476168" name="AutoShape 8"/>
          <p:cNvSpPr>
            <a:spLocks/>
          </p:cNvSpPr>
          <p:nvPr/>
        </p:nvSpPr>
        <p:spPr bwMode="auto">
          <a:xfrm>
            <a:off x="1690688" y="2068513"/>
            <a:ext cx="1223962" cy="792162"/>
          </a:xfrm>
          <a:prstGeom prst="rightBracket">
            <a:avLst>
              <a:gd name="adj" fmla="val 8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69" name="Oval 9"/>
          <p:cNvSpPr>
            <a:spLocks noChangeArrowheads="1"/>
          </p:cNvSpPr>
          <p:nvPr/>
        </p:nvSpPr>
        <p:spPr bwMode="auto">
          <a:xfrm>
            <a:off x="3346450" y="2211388"/>
            <a:ext cx="576263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2698750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2411413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2555875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2266950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74" name="Line 14"/>
          <p:cNvSpPr>
            <a:spLocks noChangeShapeType="1"/>
          </p:cNvSpPr>
          <p:nvPr/>
        </p:nvSpPr>
        <p:spPr bwMode="auto">
          <a:xfrm flipV="1">
            <a:off x="2914650" y="2498725"/>
            <a:ext cx="431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6175" name="AutoShape 15"/>
          <p:cNvSpPr>
            <a:spLocks noChangeArrowheads="1"/>
          </p:cNvSpPr>
          <p:nvPr/>
        </p:nvSpPr>
        <p:spPr bwMode="auto">
          <a:xfrm>
            <a:off x="3417888" y="2282825"/>
            <a:ext cx="431800" cy="433388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4330700" y="249396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D - výstup</a:t>
            </a:r>
          </a:p>
        </p:txBody>
      </p:sp>
      <p:sp>
        <p:nvSpPr>
          <p:cNvPr id="476177" name="Text Box 17"/>
          <p:cNvSpPr txBox="1">
            <a:spLocks noChangeArrowheads="1"/>
          </p:cNvSpPr>
          <p:nvPr/>
        </p:nvSpPr>
        <p:spPr bwMode="auto">
          <a:xfrm>
            <a:off x="395288" y="2457450"/>
            <a:ext cx="1123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A - vstup</a:t>
            </a:r>
          </a:p>
        </p:txBody>
      </p:sp>
      <p:sp>
        <p:nvSpPr>
          <p:cNvPr id="476178" name="Line 18"/>
          <p:cNvSpPr>
            <a:spLocks noChangeShapeType="1"/>
          </p:cNvSpPr>
          <p:nvPr/>
        </p:nvSpPr>
        <p:spPr bwMode="auto">
          <a:xfrm>
            <a:off x="3943350" y="2513013"/>
            <a:ext cx="165735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6179" name="Line 19"/>
          <p:cNvSpPr>
            <a:spLocks noChangeShapeType="1"/>
          </p:cNvSpPr>
          <p:nvPr/>
        </p:nvSpPr>
        <p:spPr bwMode="auto">
          <a:xfrm>
            <a:off x="512763" y="2470150"/>
            <a:ext cx="1657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6181" name="Line 21"/>
          <p:cNvSpPr>
            <a:spLocks noChangeShapeType="1"/>
          </p:cNvSpPr>
          <p:nvPr/>
        </p:nvSpPr>
        <p:spPr bwMode="auto">
          <a:xfrm>
            <a:off x="1763713" y="1520825"/>
            <a:ext cx="0" cy="1801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6182" name="Text Box 22"/>
          <p:cNvSpPr txBox="1">
            <a:spLocks noChangeArrowheads="1"/>
          </p:cNvSpPr>
          <p:nvPr/>
        </p:nvSpPr>
        <p:spPr bwMode="auto">
          <a:xfrm>
            <a:off x="1763713" y="1412875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sk-SK" sz="2000">
                <a:latin typeface="Times New Roman" pitchFamily="18" charset="0"/>
              </a:rPr>
              <a:t>veľkosť buffera </a:t>
            </a:r>
          </a:p>
        </p:txBody>
      </p:sp>
      <p:sp>
        <p:nvSpPr>
          <p:cNvPr id="476183" name="Line 23"/>
          <p:cNvSpPr>
            <a:spLocks noChangeShapeType="1"/>
          </p:cNvSpPr>
          <p:nvPr/>
        </p:nvSpPr>
        <p:spPr bwMode="auto">
          <a:xfrm>
            <a:off x="2051050" y="2673350"/>
            <a:ext cx="3603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2482850" y="31051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q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sk-SK" sz="2000">
                <a:latin typeface="Times New Roman" pitchFamily="18" charset="0"/>
              </a:rPr>
              <a:t>stav frontu </a:t>
            </a:r>
          </a:p>
        </p:txBody>
      </p:sp>
      <p:sp>
        <p:nvSpPr>
          <p:cNvPr id="476185" name="Rectangle 25"/>
          <p:cNvSpPr>
            <a:spLocks noChangeArrowheads="1"/>
          </p:cNvSpPr>
          <p:nvPr/>
        </p:nvSpPr>
        <p:spPr bwMode="auto">
          <a:xfrm>
            <a:off x="466725" y="836613"/>
            <a:ext cx="4105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Linka s variabilnou kapacitou VBR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476186" name="Rectangle 26"/>
          <p:cNvSpPr>
            <a:spLocks noChangeArrowheads="1"/>
          </p:cNvSpPr>
          <p:nvPr/>
        </p:nvSpPr>
        <p:spPr bwMode="auto">
          <a:xfrm>
            <a:off x="287338" y="4581525"/>
            <a:ext cx="4537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Vstupný tok a kapacita s i.i.d. prírastkami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476187" name="Object 27"/>
          <p:cNvGraphicFramePr>
            <a:graphicFrameLocks noChangeAspect="1"/>
          </p:cNvGraphicFramePr>
          <p:nvPr/>
        </p:nvGraphicFramePr>
        <p:xfrm>
          <a:off x="3006725" y="5818188"/>
          <a:ext cx="5597525" cy="882650"/>
        </p:xfrm>
        <a:graphic>
          <a:graphicData uri="http://schemas.openxmlformats.org/presentationml/2006/ole">
            <p:oleObj spid="_x0000_s476187" name="Rovnica" r:id="rId5" imgW="2743200" imgH="431640" progId="Equation.3">
              <p:embed/>
            </p:oleObj>
          </a:graphicData>
        </a:graphic>
      </p:graphicFrame>
      <p:graphicFrame>
        <p:nvGraphicFramePr>
          <p:cNvPr id="476201" name="Object 41"/>
          <p:cNvGraphicFramePr>
            <a:graphicFrameLocks noChangeAspect="1"/>
          </p:cNvGraphicFramePr>
          <p:nvPr/>
        </p:nvGraphicFramePr>
        <p:xfrm>
          <a:off x="3775075" y="1925638"/>
          <a:ext cx="279400" cy="317500"/>
        </p:xfrm>
        <a:graphic>
          <a:graphicData uri="http://schemas.openxmlformats.org/presentationml/2006/ole">
            <p:oleObj spid="_x0000_s476201" name="Rovnica" r:id="rId6" imgW="152280" imgH="177480" progId="Equation.3">
              <p:embed/>
            </p:oleObj>
          </a:graphicData>
        </a:graphic>
      </p:graphicFrame>
      <p:graphicFrame>
        <p:nvGraphicFramePr>
          <p:cNvPr id="476202" name="Object 42"/>
          <p:cNvGraphicFramePr>
            <a:graphicFrameLocks noChangeAspect="1"/>
          </p:cNvGraphicFramePr>
          <p:nvPr/>
        </p:nvGraphicFramePr>
        <p:xfrm>
          <a:off x="3995738" y="1074738"/>
          <a:ext cx="1584325" cy="769937"/>
        </p:xfrm>
        <a:graphic>
          <a:graphicData uri="http://schemas.openxmlformats.org/presentationml/2006/ole">
            <p:oleObj spid="_x0000_s476202" name="Rovnica" r:id="rId7" imgW="863280" imgH="431640" progId="Equation.3">
              <p:embed/>
            </p:oleObj>
          </a:graphicData>
        </a:graphic>
      </p:graphicFrame>
      <p:graphicFrame>
        <p:nvGraphicFramePr>
          <p:cNvPr id="476203" name="Object 43"/>
          <p:cNvGraphicFramePr>
            <a:graphicFrameLocks noChangeAspect="1"/>
          </p:cNvGraphicFramePr>
          <p:nvPr/>
        </p:nvGraphicFramePr>
        <p:xfrm>
          <a:off x="323850" y="4087813"/>
          <a:ext cx="2462213" cy="420687"/>
        </p:xfrm>
        <a:graphic>
          <a:graphicData uri="http://schemas.openxmlformats.org/presentationml/2006/ole">
            <p:oleObj spid="_x0000_s476203" name="Rovnica" r:id="rId8" imgW="1346040" imgH="228600" progId="Equation.3">
              <p:embed/>
            </p:oleObj>
          </a:graphicData>
        </a:graphic>
      </p:graphicFrame>
      <p:graphicFrame>
        <p:nvGraphicFramePr>
          <p:cNvPr id="476204" name="Object 44"/>
          <p:cNvGraphicFramePr>
            <a:graphicFrameLocks noChangeAspect="1"/>
          </p:cNvGraphicFramePr>
          <p:nvPr/>
        </p:nvGraphicFramePr>
        <p:xfrm>
          <a:off x="333375" y="3665538"/>
          <a:ext cx="2438400" cy="396875"/>
        </p:xfrm>
        <a:graphic>
          <a:graphicData uri="http://schemas.openxmlformats.org/presentationml/2006/ole">
            <p:oleObj spid="_x0000_s476204" name="Rovnica" r:id="rId9" imgW="1333440" imgH="215640" progId="Equation.3">
              <p:embed/>
            </p:oleObj>
          </a:graphicData>
        </a:graphic>
      </p:graphicFrame>
      <p:graphicFrame>
        <p:nvGraphicFramePr>
          <p:cNvPr id="476205" name="Object 45"/>
          <p:cNvGraphicFramePr>
            <a:graphicFrameLocks noChangeAspect="1"/>
          </p:cNvGraphicFramePr>
          <p:nvPr/>
        </p:nvGraphicFramePr>
        <p:xfrm>
          <a:off x="935038" y="5084763"/>
          <a:ext cx="5076825" cy="804862"/>
        </p:xfrm>
        <a:graphic>
          <a:graphicData uri="http://schemas.openxmlformats.org/presentationml/2006/ole">
            <p:oleObj spid="_x0000_s476205" name="Rovnica" r:id="rId10" imgW="24890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31" name="AutoShape 47"/>
          <p:cNvSpPr>
            <a:spLocks noChangeArrowheads="1"/>
          </p:cNvSpPr>
          <p:nvPr/>
        </p:nvSpPr>
        <p:spPr bwMode="auto">
          <a:xfrm>
            <a:off x="2411413" y="5445125"/>
            <a:ext cx="4681537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86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3562350" y="3881438"/>
          <a:ext cx="4897438" cy="493712"/>
        </p:xfrm>
        <a:graphic>
          <a:graphicData uri="http://schemas.openxmlformats.org/presentationml/2006/ole">
            <p:oleObj spid="_x0000_s477188" name="Rovnica" r:id="rId3" imgW="2400120" imgH="241200" progId="Equation.3">
              <p:embed/>
            </p:oleObj>
          </a:graphicData>
        </a:graphic>
      </p:graphicFrame>
      <p:sp>
        <p:nvSpPr>
          <p:cNvPr id="477189" name="AutoShape 5" descr="Pergamen"/>
          <p:cNvSpPr>
            <a:spLocks noChangeArrowheads="1"/>
          </p:cNvSpPr>
          <p:nvPr/>
        </p:nvSpPr>
        <p:spPr bwMode="auto">
          <a:xfrm>
            <a:off x="1474788" y="1881188"/>
            <a:ext cx="2808287" cy="1123950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>
              <a:solidFill>
                <a:srgbClr val="666699"/>
              </a:solidFill>
              <a:latin typeface="Arial" charset="0"/>
            </a:endParaRPr>
          </a:p>
        </p:txBody>
      </p:sp>
      <p:sp>
        <p:nvSpPr>
          <p:cNvPr id="477190" name="AutoShape 6"/>
          <p:cNvSpPr>
            <a:spLocks/>
          </p:cNvSpPr>
          <p:nvPr/>
        </p:nvSpPr>
        <p:spPr bwMode="auto">
          <a:xfrm>
            <a:off x="1690688" y="2068513"/>
            <a:ext cx="1223962" cy="792162"/>
          </a:xfrm>
          <a:prstGeom prst="rightBracket">
            <a:avLst>
              <a:gd name="adj" fmla="val 8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1" name="Oval 7"/>
          <p:cNvSpPr>
            <a:spLocks noChangeArrowheads="1"/>
          </p:cNvSpPr>
          <p:nvPr/>
        </p:nvSpPr>
        <p:spPr bwMode="auto">
          <a:xfrm>
            <a:off x="3346450" y="2211388"/>
            <a:ext cx="576263" cy="5762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2698750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2411413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4" name="Rectangle 10"/>
          <p:cNvSpPr>
            <a:spLocks noChangeArrowheads="1"/>
          </p:cNvSpPr>
          <p:nvPr/>
        </p:nvSpPr>
        <p:spPr bwMode="auto">
          <a:xfrm>
            <a:off x="2555875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5" name="Rectangle 11"/>
          <p:cNvSpPr>
            <a:spLocks noChangeArrowheads="1"/>
          </p:cNvSpPr>
          <p:nvPr/>
        </p:nvSpPr>
        <p:spPr bwMode="auto">
          <a:xfrm>
            <a:off x="2266950" y="2212975"/>
            <a:ext cx="142875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6" name="Line 12"/>
          <p:cNvSpPr>
            <a:spLocks noChangeShapeType="1"/>
          </p:cNvSpPr>
          <p:nvPr/>
        </p:nvSpPr>
        <p:spPr bwMode="auto">
          <a:xfrm flipV="1">
            <a:off x="2914650" y="2498725"/>
            <a:ext cx="431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3417888" y="2282825"/>
            <a:ext cx="431800" cy="433388"/>
          </a:xfrm>
          <a:prstGeom prst="star4">
            <a:avLst>
              <a:gd name="adj" fmla="val 125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77198" name="Text Box 14"/>
          <p:cNvSpPr txBox="1">
            <a:spLocks noChangeArrowheads="1"/>
          </p:cNvSpPr>
          <p:nvPr/>
        </p:nvSpPr>
        <p:spPr bwMode="auto">
          <a:xfrm>
            <a:off x="4330700" y="249396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D - výstup</a:t>
            </a:r>
          </a:p>
        </p:txBody>
      </p:sp>
      <p:sp>
        <p:nvSpPr>
          <p:cNvPr id="477199" name="Text Box 15"/>
          <p:cNvSpPr txBox="1">
            <a:spLocks noChangeArrowheads="1"/>
          </p:cNvSpPr>
          <p:nvPr/>
        </p:nvSpPr>
        <p:spPr bwMode="auto">
          <a:xfrm>
            <a:off x="395288" y="2457450"/>
            <a:ext cx="1123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A - vstup</a:t>
            </a:r>
          </a:p>
        </p:txBody>
      </p:sp>
      <p:sp>
        <p:nvSpPr>
          <p:cNvPr id="477200" name="Line 16"/>
          <p:cNvSpPr>
            <a:spLocks noChangeShapeType="1"/>
          </p:cNvSpPr>
          <p:nvPr/>
        </p:nvSpPr>
        <p:spPr bwMode="auto">
          <a:xfrm>
            <a:off x="3943350" y="2513013"/>
            <a:ext cx="165735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>
            <a:off x="512763" y="2470150"/>
            <a:ext cx="1657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202" name="Line 18"/>
          <p:cNvSpPr>
            <a:spLocks noChangeShapeType="1"/>
          </p:cNvSpPr>
          <p:nvPr/>
        </p:nvSpPr>
        <p:spPr bwMode="auto">
          <a:xfrm>
            <a:off x="1763713" y="1520825"/>
            <a:ext cx="0" cy="1801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203" name="Text Box 19"/>
          <p:cNvSpPr txBox="1">
            <a:spLocks noChangeArrowheads="1"/>
          </p:cNvSpPr>
          <p:nvPr/>
        </p:nvSpPr>
        <p:spPr bwMode="auto">
          <a:xfrm>
            <a:off x="1763713" y="1412875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sk-SK" sz="2000">
                <a:latin typeface="Times New Roman" pitchFamily="18" charset="0"/>
              </a:rPr>
              <a:t>veľkosť buffera </a:t>
            </a:r>
          </a:p>
        </p:txBody>
      </p: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2051050" y="2673350"/>
            <a:ext cx="3603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205" name="Text Box 21"/>
          <p:cNvSpPr txBox="1">
            <a:spLocks noChangeArrowheads="1"/>
          </p:cNvSpPr>
          <p:nvPr/>
        </p:nvSpPr>
        <p:spPr bwMode="auto">
          <a:xfrm>
            <a:off x="2482850" y="31051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latin typeface="Times New Roman" pitchFamily="18" charset="0"/>
              </a:rPr>
              <a:t>q</a:t>
            </a:r>
            <a:r>
              <a:rPr lang="en-US" sz="2000">
                <a:latin typeface="Times New Roman" pitchFamily="18" charset="0"/>
              </a:rPr>
              <a:t> – </a:t>
            </a:r>
            <a:r>
              <a:rPr lang="sk-SK" sz="2000">
                <a:latin typeface="Times New Roman" pitchFamily="18" charset="0"/>
              </a:rPr>
              <a:t>stav frontu 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87338" y="4581525"/>
            <a:ext cx="4537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Vstupný tok a kapacita s i.i.d. prírastkami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477209" name="Line 25"/>
          <p:cNvSpPr>
            <a:spLocks noChangeShapeType="1"/>
          </p:cNvSpPr>
          <p:nvPr/>
        </p:nvSpPr>
        <p:spPr bwMode="auto">
          <a:xfrm>
            <a:off x="6151563" y="1136650"/>
            <a:ext cx="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5935663" y="29368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7211" name="Object 27"/>
          <p:cNvGraphicFramePr>
            <a:graphicFrameLocks noChangeAspect="1"/>
          </p:cNvGraphicFramePr>
          <p:nvPr/>
        </p:nvGraphicFramePr>
        <p:xfrm>
          <a:off x="8397875" y="2957513"/>
          <a:ext cx="206375" cy="288925"/>
        </p:xfrm>
        <a:graphic>
          <a:graphicData uri="http://schemas.openxmlformats.org/presentationml/2006/ole">
            <p:oleObj spid="_x0000_s477211" name="Rovnica" r:id="rId5" imgW="126720" imgH="177480" progId="Equation.3">
              <p:embed/>
            </p:oleObj>
          </a:graphicData>
        </a:graphic>
      </p:graphicFrame>
      <p:sp>
        <p:nvSpPr>
          <p:cNvPr id="477213" name="Freeform 29"/>
          <p:cNvSpPr>
            <a:spLocks/>
          </p:cNvSpPr>
          <p:nvPr/>
        </p:nvSpPr>
        <p:spPr bwMode="auto">
          <a:xfrm>
            <a:off x="6194425" y="1209675"/>
            <a:ext cx="1584325" cy="17272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680" y="907"/>
              </a:cxn>
              <a:cxn ang="0">
                <a:pos x="1088" y="0"/>
              </a:cxn>
            </a:cxnLst>
            <a:rect l="0" t="0" r="r" b="b"/>
            <a:pathLst>
              <a:path w="1088" h="1088">
                <a:moveTo>
                  <a:pt x="0" y="1088"/>
                </a:moveTo>
                <a:cubicBezTo>
                  <a:pt x="249" y="1088"/>
                  <a:pt x="499" y="1088"/>
                  <a:pt x="680" y="907"/>
                </a:cubicBezTo>
                <a:cubicBezTo>
                  <a:pt x="861" y="726"/>
                  <a:pt x="1020" y="151"/>
                  <a:pt x="1088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7215" name="Object 31"/>
          <p:cNvGraphicFramePr>
            <a:graphicFrameLocks noChangeAspect="1"/>
          </p:cNvGraphicFramePr>
          <p:nvPr/>
        </p:nvGraphicFramePr>
        <p:xfrm>
          <a:off x="7105650" y="976313"/>
          <a:ext cx="639763" cy="371475"/>
        </p:xfrm>
        <a:graphic>
          <a:graphicData uri="http://schemas.openxmlformats.org/presentationml/2006/ole">
            <p:oleObj spid="_x0000_s477215" name="Rovnica" r:id="rId6" imgW="393480" imgH="228600" progId="Equation.3">
              <p:embed/>
            </p:oleObj>
          </a:graphicData>
        </a:graphic>
      </p:graphicFrame>
      <p:sp>
        <p:nvSpPr>
          <p:cNvPr id="477217" name="Line 33"/>
          <p:cNvSpPr>
            <a:spLocks noChangeShapeType="1"/>
          </p:cNvSpPr>
          <p:nvPr/>
        </p:nvSpPr>
        <p:spPr bwMode="auto">
          <a:xfrm>
            <a:off x="7604125" y="167481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77218" name="Line 34"/>
          <p:cNvSpPr>
            <a:spLocks noChangeShapeType="1"/>
          </p:cNvSpPr>
          <p:nvPr/>
        </p:nvSpPr>
        <p:spPr bwMode="auto">
          <a:xfrm flipH="1">
            <a:off x="7591425" y="1471613"/>
            <a:ext cx="25400" cy="15970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7219" name="Object 35"/>
          <p:cNvGraphicFramePr>
            <a:graphicFrameLocks noChangeAspect="1"/>
          </p:cNvGraphicFramePr>
          <p:nvPr/>
        </p:nvGraphicFramePr>
        <p:xfrm>
          <a:off x="7667625" y="2924175"/>
          <a:ext cx="268288" cy="371475"/>
        </p:xfrm>
        <a:graphic>
          <a:graphicData uri="http://schemas.openxmlformats.org/presentationml/2006/ole">
            <p:oleObj spid="_x0000_s477219" name="Rovnica" r:id="rId7" imgW="164880" imgH="228600" progId="Equation.3">
              <p:embed/>
            </p:oleObj>
          </a:graphicData>
        </a:graphic>
      </p:graphicFrame>
      <p:graphicFrame>
        <p:nvGraphicFramePr>
          <p:cNvPr id="477220" name="Object 36"/>
          <p:cNvGraphicFramePr>
            <a:graphicFrameLocks noChangeAspect="1"/>
          </p:cNvGraphicFramePr>
          <p:nvPr/>
        </p:nvGraphicFramePr>
        <p:xfrm>
          <a:off x="3775075" y="1925638"/>
          <a:ext cx="279400" cy="317500"/>
        </p:xfrm>
        <a:graphic>
          <a:graphicData uri="http://schemas.openxmlformats.org/presentationml/2006/ole">
            <p:oleObj spid="_x0000_s477220" name="Rovnica" r:id="rId8" imgW="152280" imgH="177480" progId="Equation.3">
              <p:embed/>
            </p:oleObj>
          </a:graphicData>
        </a:graphic>
      </p:graphicFrame>
      <p:graphicFrame>
        <p:nvGraphicFramePr>
          <p:cNvPr id="477222" name="Object 38"/>
          <p:cNvGraphicFramePr>
            <a:graphicFrameLocks noChangeAspect="1"/>
          </p:cNvGraphicFramePr>
          <p:nvPr/>
        </p:nvGraphicFramePr>
        <p:xfrm>
          <a:off x="323850" y="4087813"/>
          <a:ext cx="2462213" cy="420687"/>
        </p:xfrm>
        <a:graphic>
          <a:graphicData uri="http://schemas.openxmlformats.org/presentationml/2006/ole">
            <p:oleObj spid="_x0000_s477222" name="Rovnica" r:id="rId9" imgW="1346040" imgH="228600" progId="Equation.3">
              <p:embed/>
            </p:oleObj>
          </a:graphicData>
        </a:graphic>
      </p:graphicFrame>
      <p:graphicFrame>
        <p:nvGraphicFramePr>
          <p:cNvPr id="477223" name="Object 39"/>
          <p:cNvGraphicFramePr>
            <a:graphicFrameLocks noChangeAspect="1"/>
          </p:cNvGraphicFramePr>
          <p:nvPr/>
        </p:nvGraphicFramePr>
        <p:xfrm>
          <a:off x="333375" y="3665538"/>
          <a:ext cx="2438400" cy="396875"/>
        </p:xfrm>
        <a:graphic>
          <a:graphicData uri="http://schemas.openxmlformats.org/presentationml/2006/ole">
            <p:oleObj spid="_x0000_s477223" name="Rovnica" r:id="rId10" imgW="1333440" imgH="215640" progId="Equation.3">
              <p:embed/>
            </p:oleObj>
          </a:graphicData>
        </a:graphic>
      </p:graphicFrame>
      <p:graphicFrame>
        <p:nvGraphicFramePr>
          <p:cNvPr id="477225" name="Object 41"/>
          <p:cNvGraphicFramePr>
            <a:graphicFrameLocks noChangeAspect="1"/>
          </p:cNvGraphicFramePr>
          <p:nvPr/>
        </p:nvGraphicFramePr>
        <p:xfrm>
          <a:off x="2438400" y="5443538"/>
          <a:ext cx="4562475" cy="492125"/>
        </p:xfrm>
        <a:graphic>
          <a:graphicData uri="http://schemas.openxmlformats.org/presentationml/2006/ole">
            <p:oleObj spid="_x0000_s477225" name="Rovnica" r:id="rId11" imgW="2234880" imgH="241200" progId="Equation.3">
              <p:embed/>
            </p:oleObj>
          </a:graphicData>
        </a:graphic>
      </p:graphicFrame>
      <p:sp>
        <p:nvSpPr>
          <p:cNvPr id="477227" name="Freeform 43"/>
          <p:cNvSpPr>
            <a:spLocks/>
          </p:cNvSpPr>
          <p:nvPr/>
        </p:nvSpPr>
        <p:spPr bwMode="auto">
          <a:xfrm>
            <a:off x="6156325" y="1557338"/>
            <a:ext cx="2016125" cy="1366837"/>
          </a:xfrm>
          <a:custGeom>
            <a:avLst/>
            <a:gdLst/>
            <a:ahLst/>
            <a:cxnLst>
              <a:cxn ang="0">
                <a:pos x="0" y="861"/>
              </a:cxn>
              <a:cxn ang="0">
                <a:pos x="227" y="317"/>
              </a:cxn>
              <a:cxn ang="0">
                <a:pos x="1270" y="0"/>
              </a:cxn>
            </a:cxnLst>
            <a:rect l="0" t="0" r="r" b="b"/>
            <a:pathLst>
              <a:path w="1270" h="861">
                <a:moveTo>
                  <a:pt x="0" y="861"/>
                </a:moveTo>
                <a:cubicBezTo>
                  <a:pt x="7" y="661"/>
                  <a:pt x="15" y="461"/>
                  <a:pt x="227" y="317"/>
                </a:cubicBezTo>
                <a:cubicBezTo>
                  <a:pt x="439" y="173"/>
                  <a:pt x="854" y="86"/>
                  <a:pt x="1270" y="0"/>
                </a:cubicBezTo>
              </a:path>
            </a:pathLst>
          </a:custGeom>
          <a:noFill/>
          <a:ln w="28575" cmpd="sng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77229" name="Object 45"/>
          <p:cNvGraphicFramePr>
            <a:graphicFrameLocks noChangeAspect="1"/>
          </p:cNvGraphicFramePr>
          <p:nvPr/>
        </p:nvGraphicFramePr>
        <p:xfrm>
          <a:off x="8037513" y="1196975"/>
          <a:ext cx="784225" cy="371475"/>
        </p:xfrm>
        <a:graphic>
          <a:graphicData uri="http://schemas.openxmlformats.org/presentationml/2006/ole">
            <p:oleObj spid="_x0000_s477229" name="Rovnica" r:id="rId12" imgW="482400" imgH="228600" progId="Equation.3">
              <p:embed/>
            </p:oleObj>
          </a:graphicData>
        </a:graphic>
      </p:graphicFrame>
      <p:graphicFrame>
        <p:nvGraphicFramePr>
          <p:cNvPr id="477230" name="Object 46"/>
          <p:cNvGraphicFramePr>
            <a:graphicFrameLocks noChangeAspect="1"/>
          </p:cNvGraphicFramePr>
          <p:nvPr/>
        </p:nvGraphicFramePr>
        <p:xfrm>
          <a:off x="7602538" y="1989138"/>
          <a:ext cx="1506537" cy="371475"/>
        </p:xfrm>
        <a:graphic>
          <a:graphicData uri="http://schemas.openxmlformats.org/presentationml/2006/ole">
            <p:oleObj spid="_x0000_s477230" name="Rovnica" r:id="rId13" imgW="927000" imgH="228600" progId="Equation.3">
              <p:embed/>
            </p:oleObj>
          </a:graphicData>
        </a:graphic>
      </p:graphicFrame>
      <p:sp>
        <p:nvSpPr>
          <p:cNvPr id="477232" name="Text Box 48"/>
          <p:cNvSpPr txBox="1">
            <a:spLocks noChangeArrowheads="1"/>
          </p:cNvSpPr>
          <p:nvPr/>
        </p:nvSpPr>
        <p:spPr bwMode="auto">
          <a:xfrm>
            <a:off x="5508625" y="3284538"/>
            <a:ext cx="2087563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1400" b="1">
                <a:solidFill>
                  <a:srgbClr val="FF0000"/>
                </a:solidFill>
              </a:rPr>
              <a:t>q -</a:t>
            </a:r>
            <a:r>
              <a:rPr lang="sk-SK" sz="1400" b="1">
                <a:solidFill>
                  <a:srgbClr val="FF0000"/>
                </a:solidFill>
                <a:latin typeface="Times New Roman" pitchFamily="18" charset="0"/>
              </a:rPr>
              <a:t> specification of QoS</a:t>
            </a:r>
            <a:endParaRPr lang="en-US" sz="1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77233" name="Rectangle 49"/>
          <p:cNvSpPr>
            <a:spLocks noChangeArrowheads="1"/>
          </p:cNvSpPr>
          <p:nvPr/>
        </p:nvSpPr>
        <p:spPr bwMode="auto">
          <a:xfrm>
            <a:off x="466725" y="836613"/>
            <a:ext cx="4105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Linka s variabilnou kapacitou VBR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477234" name="Object 50"/>
          <p:cNvGraphicFramePr>
            <a:graphicFrameLocks noChangeAspect="1"/>
          </p:cNvGraphicFramePr>
          <p:nvPr/>
        </p:nvGraphicFramePr>
        <p:xfrm>
          <a:off x="3995738" y="1074738"/>
          <a:ext cx="1584325" cy="769937"/>
        </p:xfrm>
        <a:graphic>
          <a:graphicData uri="http://schemas.openxmlformats.org/presentationml/2006/ole">
            <p:oleObj spid="_x0000_s477234" name="Rovnica" r:id="rId14" imgW="863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31" grpId="0" animBg="1"/>
      <p:bldP spid="477209" grpId="0" animBg="1"/>
      <p:bldP spid="477210" grpId="0" animBg="1"/>
      <p:bldP spid="477213" grpId="0" animBg="1"/>
      <p:bldP spid="477217" grpId="0" animBg="1"/>
      <p:bldP spid="477218" grpId="0" animBg="1"/>
      <p:bldP spid="477227" grpId="0" animBg="1"/>
      <p:bldP spid="4772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18" name="AutoShape 54"/>
          <p:cNvSpPr>
            <a:spLocks noChangeArrowheads="1"/>
          </p:cNvSpPr>
          <p:nvPr/>
        </p:nvSpPr>
        <p:spPr bwMode="auto">
          <a:xfrm>
            <a:off x="6372225" y="2565400"/>
            <a:ext cx="2087563" cy="792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48867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48887" name="Rectangle 23"/>
          <p:cNvSpPr>
            <a:spLocks noChangeArrowheads="1"/>
          </p:cNvSpPr>
          <p:nvPr/>
        </p:nvSpPr>
        <p:spPr bwMode="auto">
          <a:xfrm>
            <a:off x="466725" y="836613"/>
            <a:ext cx="3527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Bernoulliho proces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48900" name="Object 36"/>
          <p:cNvGraphicFramePr>
            <a:graphicFrameLocks noChangeAspect="1"/>
          </p:cNvGraphicFramePr>
          <p:nvPr/>
        </p:nvGraphicFramePr>
        <p:xfrm>
          <a:off x="6383338" y="1903413"/>
          <a:ext cx="1717675" cy="373062"/>
        </p:xfrm>
        <a:graphic>
          <a:graphicData uri="http://schemas.openxmlformats.org/presentationml/2006/ole">
            <p:oleObj spid="_x0000_s548900" name="Rovnica" r:id="rId3" imgW="939600" imgH="203040" progId="Equation.3">
              <p:embed/>
            </p:oleObj>
          </a:graphicData>
        </a:graphic>
      </p:graphicFrame>
      <p:graphicFrame>
        <p:nvGraphicFramePr>
          <p:cNvPr id="548906" name="Object 42"/>
          <p:cNvGraphicFramePr>
            <a:graphicFrameLocks noChangeAspect="1"/>
          </p:cNvGraphicFramePr>
          <p:nvPr/>
        </p:nvGraphicFramePr>
        <p:xfrm>
          <a:off x="3995738" y="1903413"/>
          <a:ext cx="2089150" cy="373062"/>
        </p:xfrm>
        <a:graphic>
          <a:graphicData uri="http://schemas.openxmlformats.org/presentationml/2006/ole">
            <p:oleObj spid="_x0000_s548906" name="Rovnica" r:id="rId4" imgW="1143000" imgH="203040" progId="Equation.3">
              <p:embed/>
            </p:oleObj>
          </a:graphicData>
        </a:graphic>
      </p:graphicFrame>
      <p:graphicFrame>
        <p:nvGraphicFramePr>
          <p:cNvPr id="548907" name="Object 43"/>
          <p:cNvGraphicFramePr>
            <a:graphicFrameLocks noChangeAspect="1"/>
          </p:cNvGraphicFramePr>
          <p:nvPr/>
        </p:nvGraphicFramePr>
        <p:xfrm>
          <a:off x="539750" y="1341438"/>
          <a:ext cx="3416300" cy="393700"/>
        </p:xfrm>
        <a:graphic>
          <a:graphicData uri="http://schemas.openxmlformats.org/presentationml/2006/ole">
            <p:oleObj spid="_x0000_s548907" name="Rovnica" r:id="rId5" imgW="1765080" imgH="203040" progId="Equation.3">
              <p:embed/>
            </p:oleObj>
          </a:graphicData>
        </a:graphic>
      </p:graphicFrame>
      <p:sp>
        <p:nvSpPr>
          <p:cNvPr id="548908" name="AutoShape 44"/>
          <p:cNvSpPr>
            <a:spLocks noChangeArrowheads="1"/>
          </p:cNvSpPr>
          <p:nvPr/>
        </p:nvSpPr>
        <p:spPr bwMode="auto">
          <a:xfrm>
            <a:off x="250825" y="3860800"/>
            <a:ext cx="8713788" cy="2808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27025" y="3429000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</a:t>
            </a:r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48911" name="Object 47"/>
          <p:cNvGraphicFramePr>
            <a:graphicFrameLocks noChangeAspect="1"/>
          </p:cNvGraphicFramePr>
          <p:nvPr/>
        </p:nvGraphicFramePr>
        <p:xfrm>
          <a:off x="539750" y="4530725"/>
          <a:ext cx="2327275" cy="425450"/>
        </p:xfrm>
        <a:graphic>
          <a:graphicData uri="http://schemas.openxmlformats.org/presentationml/2006/ole">
            <p:oleObj spid="_x0000_s548911" name="Rovnica" r:id="rId6" imgW="1117440" imgH="203040" progId="Equation.3">
              <p:embed/>
            </p:oleObj>
          </a:graphicData>
        </a:graphic>
      </p:graphicFrame>
      <p:graphicFrame>
        <p:nvGraphicFramePr>
          <p:cNvPr id="548912" name="Object 48"/>
          <p:cNvGraphicFramePr>
            <a:graphicFrameLocks noChangeAspect="1"/>
          </p:cNvGraphicFramePr>
          <p:nvPr/>
        </p:nvGraphicFramePr>
        <p:xfrm>
          <a:off x="3132138" y="4530725"/>
          <a:ext cx="1825625" cy="371475"/>
        </p:xfrm>
        <a:graphic>
          <a:graphicData uri="http://schemas.openxmlformats.org/presentationml/2006/ole">
            <p:oleObj spid="_x0000_s548912" name="Rovnica" r:id="rId7" imgW="876240" imgH="177480" progId="Equation.3">
              <p:embed/>
            </p:oleObj>
          </a:graphicData>
        </a:graphic>
      </p:graphicFrame>
      <p:graphicFrame>
        <p:nvGraphicFramePr>
          <p:cNvPr id="548913" name="Object 49"/>
          <p:cNvGraphicFramePr>
            <a:graphicFrameLocks noChangeAspect="1"/>
          </p:cNvGraphicFramePr>
          <p:nvPr/>
        </p:nvGraphicFramePr>
        <p:xfrm>
          <a:off x="611188" y="4065588"/>
          <a:ext cx="7880350" cy="371475"/>
        </p:xfrm>
        <a:graphic>
          <a:graphicData uri="http://schemas.openxmlformats.org/presentationml/2006/ole">
            <p:oleObj spid="_x0000_s548913" name="Rovnica" r:id="rId8" imgW="3784320" imgH="177480" progId="Equation.3">
              <p:embed/>
            </p:oleObj>
          </a:graphicData>
        </a:graphic>
      </p:graphicFrame>
      <p:graphicFrame>
        <p:nvGraphicFramePr>
          <p:cNvPr id="548915" name="Object 51"/>
          <p:cNvGraphicFramePr>
            <a:graphicFrameLocks noChangeAspect="1"/>
          </p:cNvGraphicFramePr>
          <p:nvPr/>
        </p:nvGraphicFramePr>
        <p:xfrm>
          <a:off x="3981450" y="1268413"/>
          <a:ext cx="3854450" cy="420687"/>
        </p:xfrm>
        <a:graphic>
          <a:graphicData uri="http://schemas.openxmlformats.org/presentationml/2006/ole">
            <p:oleObj spid="_x0000_s548915" name="Rovnica" r:id="rId9" imgW="2108160" imgH="228600" progId="Equation.3">
              <p:embed/>
            </p:oleObj>
          </a:graphicData>
        </a:graphic>
      </p:graphicFrame>
      <p:graphicFrame>
        <p:nvGraphicFramePr>
          <p:cNvPr id="548916" name="Object 52"/>
          <p:cNvGraphicFramePr>
            <a:graphicFrameLocks noChangeAspect="1"/>
          </p:cNvGraphicFramePr>
          <p:nvPr/>
        </p:nvGraphicFramePr>
        <p:xfrm>
          <a:off x="827088" y="2565400"/>
          <a:ext cx="7666037" cy="763588"/>
        </p:xfrm>
        <a:graphic>
          <a:graphicData uri="http://schemas.openxmlformats.org/presentationml/2006/ole">
            <p:oleObj spid="_x0000_s548916" name="Rovnica" r:id="rId10" imgW="3962160" imgH="393480" progId="Equation.3">
              <p:embed/>
            </p:oleObj>
          </a:graphicData>
        </a:graphic>
      </p:graphicFrame>
      <p:sp>
        <p:nvSpPr>
          <p:cNvPr id="548917" name="Rectangle 53"/>
          <p:cNvSpPr>
            <a:spLocks noChangeArrowheads="1"/>
          </p:cNvSpPr>
          <p:nvPr/>
        </p:nvSpPr>
        <p:spPr bwMode="auto">
          <a:xfrm>
            <a:off x="468313" y="2276475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</a:t>
            </a:r>
            <a:r>
              <a:rPr lang="sk-SK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48919" name="Object 55"/>
          <p:cNvGraphicFramePr>
            <a:graphicFrameLocks noChangeAspect="1"/>
          </p:cNvGraphicFramePr>
          <p:nvPr/>
        </p:nvGraphicFramePr>
        <p:xfrm>
          <a:off x="5321300" y="4508500"/>
          <a:ext cx="2274888" cy="477838"/>
        </p:xfrm>
        <a:graphic>
          <a:graphicData uri="http://schemas.openxmlformats.org/presentationml/2006/ole">
            <p:oleObj spid="_x0000_s548919" name="Rovnica" r:id="rId11" imgW="1091880" imgH="228600" progId="Equation.3">
              <p:embed/>
            </p:oleObj>
          </a:graphicData>
        </a:graphic>
      </p:graphicFrame>
      <p:graphicFrame>
        <p:nvGraphicFramePr>
          <p:cNvPr id="548920" name="Object 56"/>
          <p:cNvGraphicFramePr>
            <a:graphicFrameLocks noChangeAspect="1"/>
          </p:cNvGraphicFramePr>
          <p:nvPr/>
        </p:nvGraphicFramePr>
        <p:xfrm>
          <a:off x="577850" y="5013325"/>
          <a:ext cx="5649913" cy="804863"/>
        </p:xfrm>
        <a:graphic>
          <a:graphicData uri="http://schemas.openxmlformats.org/presentationml/2006/ole">
            <p:oleObj spid="_x0000_s548920" name="Rovnica" r:id="rId12" imgW="2768400" imgH="393480" progId="Equation.3">
              <p:embed/>
            </p:oleObj>
          </a:graphicData>
        </a:graphic>
      </p:graphicFrame>
      <p:graphicFrame>
        <p:nvGraphicFramePr>
          <p:cNvPr id="548921" name="Object 57"/>
          <p:cNvGraphicFramePr>
            <a:graphicFrameLocks noChangeAspect="1"/>
          </p:cNvGraphicFramePr>
          <p:nvPr/>
        </p:nvGraphicFramePr>
        <p:xfrm>
          <a:off x="395288" y="5734050"/>
          <a:ext cx="3489325" cy="763588"/>
        </p:xfrm>
        <a:graphic>
          <a:graphicData uri="http://schemas.openxmlformats.org/presentationml/2006/ole">
            <p:oleObj spid="_x0000_s548921" name="Rovnica" r:id="rId13" imgW="1803240" imgH="393480" progId="Equation.3">
              <p:embed/>
            </p:oleObj>
          </a:graphicData>
        </a:graphic>
      </p:graphicFrame>
      <p:graphicFrame>
        <p:nvGraphicFramePr>
          <p:cNvPr id="548922" name="Object 58"/>
          <p:cNvGraphicFramePr>
            <a:graphicFrameLocks noChangeAspect="1"/>
          </p:cNvGraphicFramePr>
          <p:nvPr/>
        </p:nvGraphicFramePr>
        <p:xfrm>
          <a:off x="4176713" y="5949950"/>
          <a:ext cx="1524000" cy="344488"/>
        </p:xfrm>
        <a:graphic>
          <a:graphicData uri="http://schemas.openxmlformats.org/presentationml/2006/ole">
            <p:oleObj spid="_x0000_s548922" name="Rovnica" r:id="rId14" imgW="787320" imgH="177480" progId="Equation.3">
              <p:embed/>
            </p:oleObj>
          </a:graphicData>
        </a:graphic>
      </p:graphicFrame>
      <p:graphicFrame>
        <p:nvGraphicFramePr>
          <p:cNvPr id="548923" name="Object 59"/>
          <p:cNvGraphicFramePr>
            <a:graphicFrameLocks noChangeAspect="1"/>
          </p:cNvGraphicFramePr>
          <p:nvPr/>
        </p:nvGraphicFramePr>
        <p:xfrm>
          <a:off x="5940425" y="5661025"/>
          <a:ext cx="2619375" cy="823913"/>
        </p:xfrm>
        <a:graphic>
          <a:graphicData uri="http://schemas.openxmlformats.org/presentationml/2006/ole">
            <p:oleObj spid="_x0000_s548923" name="Rovnica" r:id="rId15" imgW="1257120" imgH="393480" progId="Equation.3">
              <p:embed/>
            </p:oleObj>
          </a:graphicData>
        </a:graphic>
      </p:graphicFrame>
      <p:sp>
        <p:nvSpPr>
          <p:cNvPr id="548924" name="Rectangle 60"/>
          <p:cNvSpPr>
            <a:spLocks noChangeArrowheads="1"/>
          </p:cNvSpPr>
          <p:nvPr/>
        </p:nvSpPr>
        <p:spPr bwMode="auto">
          <a:xfrm>
            <a:off x="4067175" y="5876925"/>
            <a:ext cx="1728788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18" grpId="0" animBg="1"/>
      <p:bldP spid="548908" grpId="0" animBg="1"/>
      <p:bldP spid="548908" grpId="1" animBg="1"/>
      <p:bldP spid="548910" grpId="0"/>
      <p:bldP spid="548910" grpId="1"/>
      <p:bldP spid="548917" grpId="0"/>
      <p:bldP spid="5489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81" name="AutoShape 25"/>
          <p:cNvSpPr>
            <a:spLocks noChangeArrowheads="1"/>
          </p:cNvSpPr>
          <p:nvPr/>
        </p:nvSpPr>
        <p:spPr bwMode="auto">
          <a:xfrm>
            <a:off x="4859338" y="2133600"/>
            <a:ext cx="1657350" cy="10795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57059" name="Line 3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684213" y="26035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Dimenzovanie linky pomocou Efektívnej šírky pásma</a:t>
            </a:r>
            <a:endParaRPr 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466725" y="836613"/>
            <a:ext cx="1801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QoS parametre:</a:t>
            </a:r>
          </a:p>
        </p:txBody>
      </p:sp>
      <p:sp>
        <p:nvSpPr>
          <p:cNvPr id="557065" name="AutoShape 9"/>
          <p:cNvSpPr>
            <a:spLocks noChangeArrowheads="1"/>
          </p:cNvSpPr>
          <p:nvPr/>
        </p:nvSpPr>
        <p:spPr bwMode="auto">
          <a:xfrm>
            <a:off x="250825" y="3860800"/>
            <a:ext cx="8713788" cy="2808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57066" name="Text Box 10"/>
          <p:cNvSpPr txBox="1">
            <a:spLocks noChangeArrowheads="1"/>
          </p:cNvSpPr>
          <p:nvPr/>
        </p:nvSpPr>
        <p:spPr bwMode="auto">
          <a:xfrm>
            <a:off x="327025" y="3429000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</a:t>
            </a:r>
            <a:r>
              <a:rPr lang="sk-SK" sz="20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557067" name="Object 11"/>
          <p:cNvGraphicFramePr>
            <a:graphicFrameLocks noChangeAspect="1"/>
          </p:cNvGraphicFramePr>
          <p:nvPr/>
        </p:nvGraphicFramePr>
        <p:xfrm>
          <a:off x="539750" y="4530725"/>
          <a:ext cx="2327275" cy="425450"/>
        </p:xfrm>
        <a:graphic>
          <a:graphicData uri="http://schemas.openxmlformats.org/presentationml/2006/ole">
            <p:oleObj spid="_x0000_s557067" name="Rovnica" r:id="rId3" imgW="1117440" imgH="203040" progId="Equation.3">
              <p:embed/>
            </p:oleObj>
          </a:graphicData>
        </a:graphic>
      </p:graphicFrame>
      <p:graphicFrame>
        <p:nvGraphicFramePr>
          <p:cNvPr id="557069" name="Object 13"/>
          <p:cNvGraphicFramePr>
            <a:graphicFrameLocks noChangeAspect="1"/>
          </p:cNvGraphicFramePr>
          <p:nvPr/>
        </p:nvGraphicFramePr>
        <p:xfrm>
          <a:off x="611188" y="4065588"/>
          <a:ext cx="7880350" cy="371475"/>
        </p:xfrm>
        <a:graphic>
          <a:graphicData uri="http://schemas.openxmlformats.org/presentationml/2006/ole">
            <p:oleObj spid="_x0000_s557069" name="Rovnica" r:id="rId4" imgW="3784320" imgH="177480" progId="Equation.3">
              <p:embed/>
            </p:oleObj>
          </a:graphicData>
        </a:graphic>
      </p:graphicFrame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3276600" y="4508500"/>
          <a:ext cx="4048125" cy="477838"/>
        </p:xfrm>
        <a:graphic>
          <a:graphicData uri="http://schemas.openxmlformats.org/presentationml/2006/ole">
            <p:oleObj spid="_x0000_s557073" name="Rovnica" r:id="rId5" imgW="1942920" imgH="228600" progId="Equation.3">
              <p:embed/>
            </p:oleObj>
          </a:graphicData>
        </a:graphic>
      </p:graphicFrame>
      <p:graphicFrame>
        <p:nvGraphicFramePr>
          <p:cNvPr id="557078" name="Object 22"/>
          <p:cNvGraphicFramePr>
            <a:graphicFrameLocks noChangeAspect="1"/>
          </p:cNvGraphicFramePr>
          <p:nvPr/>
        </p:nvGraphicFramePr>
        <p:xfrm>
          <a:off x="2411413" y="836613"/>
          <a:ext cx="1296987" cy="477837"/>
        </p:xfrm>
        <a:graphic>
          <a:graphicData uri="http://schemas.openxmlformats.org/presentationml/2006/ole">
            <p:oleObj spid="_x0000_s557078" name="Rovnica" r:id="rId6" imgW="622080" imgH="228600" progId="Equation.3">
              <p:embed/>
            </p:oleObj>
          </a:graphicData>
        </a:graphic>
      </p:graphicFrame>
      <p:graphicFrame>
        <p:nvGraphicFramePr>
          <p:cNvPr id="557079" name="Object 23"/>
          <p:cNvGraphicFramePr>
            <a:graphicFrameLocks noChangeAspect="1"/>
          </p:cNvGraphicFramePr>
          <p:nvPr/>
        </p:nvGraphicFramePr>
        <p:xfrm>
          <a:off x="681038" y="1341438"/>
          <a:ext cx="7275512" cy="823912"/>
        </p:xfrm>
        <a:graphic>
          <a:graphicData uri="http://schemas.openxmlformats.org/presentationml/2006/ole">
            <p:oleObj spid="_x0000_s557079" name="Rovnica" r:id="rId7" imgW="3492360" imgH="393480" progId="Equation.3">
              <p:embed/>
            </p:oleObj>
          </a:graphicData>
        </a:graphic>
      </p:graphicFrame>
      <p:graphicFrame>
        <p:nvGraphicFramePr>
          <p:cNvPr id="557080" name="Object 24"/>
          <p:cNvGraphicFramePr>
            <a:graphicFrameLocks noChangeAspect="1"/>
          </p:cNvGraphicFramePr>
          <p:nvPr/>
        </p:nvGraphicFramePr>
        <p:xfrm>
          <a:off x="2087563" y="2187575"/>
          <a:ext cx="4356100" cy="985838"/>
        </p:xfrm>
        <a:graphic>
          <a:graphicData uri="http://schemas.openxmlformats.org/presentationml/2006/ole">
            <p:oleObj spid="_x0000_s557080" name="Rovnica" r:id="rId8" imgW="2133360" imgH="482400" progId="Equation.3">
              <p:embed/>
            </p:oleObj>
          </a:graphicData>
        </a:graphic>
      </p:graphicFrame>
      <p:graphicFrame>
        <p:nvGraphicFramePr>
          <p:cNvPr id="557082" name="Object 26"/>
          <p:cNvGraphicFramePr>
            <a:graphicFrameLocks noChangeAspect="1"/>
          </p:cNvGraphicFramePr>
          <p:nvPr/>
        </p:nvGraphicFramePr>
        <p:xfrm>
          <a:off x="539750" y="5173663"/>
          <a:ext cx="2678113" cy="442912"/>
        </p:xfrm>
        <a:graphic>
          <a:graphicData uri="http://schemas.openxmlformats.org/presentationml/2006/ole">
            <p:oleObj spid="_x0000_s557082" name="Rovnica" r:id="rId9" imgW="1384200" imgH="228600" progId="Equation.3">
              <p:embed/>
            </p:oleObj>
          </a:graphicData>
        </a:graphic>
      </p:graphicFrame>
      <p:graphicFrame>
        <p:nvGraphicFramePr>
          <p:cNvPr id="557083" name="Object 27"/>
          <p:cNvGraphicFramePr>
            <a:graphicFrameLocks noChangeAspect="1"/>
          </p:cNvGraphicFramePr>
          <p:nvPr/>
        </p:nvGraphicFramePr>
        <p:xfrm>
          <a:off x="3492500" y="5040313"/>
          <a:ext cx="4370388" cy="836612"/>
        </p:xfrm>
        <a:graphic>
          <a:graphicData uri="http://schemas.openxmlformats.org/presentationml/2006/ole">
            <p:oleObj spid="_x0000_s557083" name="Rovnica" r:id="rId10" imgW="2260440" imgH="431640" progId="Equation.3">
              <p:embed/>
            </p:oleObj>
          </a:graphicData>
        </a:graphic>
      </p:graphicFrame>
      <p:graphicFrame>
        <p:nvGraphicFramePr>
          <p:cNvPr id="557084" name="Object 28"/>
          <p:cNvGraphicFramePr>
            <a:graphicFrameLocks noChangeAspect="1"/>
          </p:cNvGraphicFramePr>
          <p:nvPr/>
        </p:nvGraphicFramePr>
        <p:xfrm>
          <a:off x="701675" y="6092825"/>
          <a:ext cx="1349375" cy="344488"/>
        </p:xfrm>
        <a:graphic>
          <a:graphicData uri="http://schemas.openxmlformats.org/presentationml/2006/ole">
            <p:oleObj spid="_x0000_s557084" name="Rovnica" r:id="rId11" imgW="698400" imgH="177480" progId="Equation.3">
              <p:embed/>
            </p:oleObj>
          </a:graphicData>
        </a:graphic>
      </p:graphicFrame>
      <p:graphicFrame>
        <p:nvGraphicFramePr>
          <p:cNvPr id="557085" name="Object 29"/>
          <p:cNvGraphicFramePr>
            <a:graphicFrameLocks noChangeAspect="1"/>
          </p:cNvGraphicFramePr>
          <p:nvPr/>
        </p:nvGraphicFramePr>
        <p:xfrm>
          <a:off x="2339975" y="5834063"/>
          <a:ext cx="3313113" cy="763587"/>
        </p:xfrm>
        <a:graphic>
          <a:graphicData uri="http://schemas.openxmlformats.org/presentationml/2006/ole">
            <p:oleObj spid="_x0000_s557085" name="Rovnica" r:id="rId12" imgW="1714320" imgH="393480" progId="Equation.3">
              <p:embed/>
            </p:oleObj>
          </a:graphicData>
        </a:graphic>
      </p:graphicFrame>
      <p:graphicFrame>
        <p:nvGraphicFramePr>
          <p:cNvPr id="557086" name="Object 30"/>
          <p:cNvGraphicFramePr>
            <a:graphicFrameLocks noChangeAspect="1"/>
          </p:cNvGraphicFramePr>
          <p:nvPr/>
        </p:nvGraphicFramePr>
        <p:xfrm>
          <a:off x="6096000" y="6021388"/>
          <a:ext cx="1500188" cy="344487"/>
        </p:xfrm>
        <a:graphic>
          <a:graphicData uri="http://schemas.openxmlformats.org/presentationml/2006/ole">
            <p:oleObj spid="_x0000_s557086" name="Rovnica" r:id="rId13" imgW="774360" imgH="177480" progId="Equation.3">
              <p:embed/>
            </p:oleObj>
          </a:graphicData>
        </a:graphic>
      </p:graphicFrame>
      <p:sp>
        <p:nvSpPr>
          <p:cNvPr id="557087" name="Rectangle 31"/>
          <p:cNvSpPr>
            <a:spLocks noChangeArrowheads="1"/>
          </p:cNvSpPr>
          <p:nvPr/>
        </p:nvSpPr>
        <p:spPr bwMode="auto">
          <a:xfrm>
            <a:off x="6011863" y="5948363"/>
            <a:ext cx="1728787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81" grpId="0" animBg="1"/>
      <p:bldP spid="557065" grpId="0" animBg="1"/>
      <p:bldP spid="557066" grpId="0"/>
      <p:bldP spid="557087" grpId="0" animBg="1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18914</TotalTime>
  <Words>466</Words>
  <Application>Microsoft PowerPoint</Application>
  <PresentationFormat>Prezentácia na obrazovke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4" baseType="lpstr">
      <vt:lpstr>Predvolený návrh</vt:lpstr>
      <vt:lpstr>Rovnica</vt:lpstr>
      <vt:lpstr>Effective Bandwidth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Smieško Juraj</cp:lastModifiedBy>
  <cp:revision>314</cp:revision>
  <dcterms:created xsi:type="dcterms:W3CDTF">2005-10-24T18:26:42Z</dcterms:created>
  <dcterms:modified xsi:type="dcterms:W3CDTF">2016-05-10T13:16:25Z</dcterms:modified>
</cp:coreProperties>
</file>