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72"/>
  </p:notesMasterIdLst>
  <p:handoutMasterIdLst>
    <p:handoutMasterId r:id="rId73"/>
  </p:handoutMasterIdLst>
  <p:sldIdLst>
    <p:sldId id="256" r:id="rId2"/>
    <p:sldId id="266" r:id="rId3"/>
    <p:sldId id="267" r:id="rId4"/>
    <p:sldId id="364" r:id="rId5"/>
    <p:sldId id="268" r:id="rId6"/>
    <p:sldId id="269" r:id="rId7"/>
    <p:sldId id="270" r:id="rId8"/>
    <p:sldId id="271" r:id="rId9"/>
    <p:sldId id="272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65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66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4" r:id="rId51"/>
    <p:sldId id="343" r:id="rId52"/>
    <p:sldId id="342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zendreyová" initials="A. Sz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  <a:srgbClr val="AA6FF9"/>
    <a:srgbClr val="134895"/>
    <a:srgbClr val="1A64D0"/>
    <a:srgbClr val="006699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4" autoAdjust="0"/>
    <p:restoredTop sz="94660"/>
  </p:normalViewPr>
  <p:slideViewPr>
    <p:cSldViewPr>
      <p:cViewPr>
        <p:scale>
          <a:sx n="86" d="100"/>
          <a:sy n="86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40"/>
    </p:cViewPr>
  </p:sorterViewPr>
  <p:notesViewPr>
    <p:cSldViewPr>
      <p:cViewPr varScale="1">
        <p:scale>
          <a:sx n="75" d="100"/>
          <a:sy n="75" d="100"/>
        </p:scale>
        <p:origin x="-2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4-18T22:21:56.668" idx="1">
    <p:pos x="5066" y="1071"/>
    <p:text/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645-7B9C-4053-B543-99034558AA65}" type="datetimeFigureOut">
              <a:rPr lang="sk-SK" smtClean="0"/>
              <a:pPr/>
              <a:t>23.04.2013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9BCF7-AC4C-41D1-AC23-58BB7239B30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9904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BFB41-FC3C-454D-9A22-8CBC9C9B0474}" type="datetimeFigureOut">
              <a:rPr lang="sk-SK" smtClean="0"/>
              <a:pPr/>
              <a:t>23.04.2013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816B2-C288-448D-AE0F-7AF4E00342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1702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noProof="0" smtClean="0"/>
              <a:t>Kliknite sem a upravte štýl predlohy nadpisov.</a:t>
            </a:r>
            <a:endParaRPr kumimoji="0" lang="sk-SK" noProof="0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dirty="0" smtClean="0"/>
              <a:t>Kliknite sem a upravte štýl predlohy podnadpisov.</a:t>
            </a:r>
            <a:endParaRPr kumimoji="0" lang="en-US" dirty="0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3D4ECA-369E-4395-88AB-5E802CF4C8E0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sk-SK" smtClean="0"/>
              <a:t>8. Prednáška</a:t>
            </a:r>
            <a:endParaRPr lang="sk-SK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63537D-05F5-4978-A3F9-FF0861CC86E4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76B29BA-F56B-41A9-8DF8-85A57CD59359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  <a:extLst/>
          </a:lstStyle>
          <a:p>
            <a:r>
              <a:rPr kumimoji="0" lang="sk-SK" dirty="0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  <a:defRPr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540000" indent="-252000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sz="21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buFontTx/>
              <a:buNone/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sk-SK" dirty="0" smtClean="0"/>
              <a:t>Kliknite sem a upravte štýly predlohy textu.</a:t>
            </a:r>
          </a:p>
          <a:p>
            <a:pPr lvl="1" eaLnBrk="1" latinLnBrk="0" hangingPunct="1"/>
            <a:r>
              <a:rPr lang="sk-SK" dirty="0" smtClean="0"/>
              <a:t>Druhá úroveň</a:t>
            </a:r>
          </a:p>
          <a:p>
            <a:pPr lvl="2" eaLnBrk="1" latinLnBrk="0" hangingPunct="1"/>
            <a:r>
              <a:rPr lang="sk-SK" dirty="0" smtClean="0"/>
              <a:t>Tretia úroveň</a:t>
            </a:r>
          </a:p>
          <a:p>
            <a:pPr lvl="3" eaLnBrk="1" latinLnBrk="0" hangingPunct="1"/>
            <a:r>
              <a:rPr lang="sk-SK" dirty="0" smtClean="0"/>
              <a:t>Štvrtá úroveň</a:t>
            </a:r>
          </a:p>
          <a:p>
            <a:pPr lvl="4" eaLnBrk="1" latinLnBrk="0" hangingPunct="1"/>
            <a:r>
              <a:rPr lang="sk-SK" dirty="0" smtClean="0"/>
              <a:t>Piata úroveň</a:t>
            </a:r>
            <a:endParaRPr kumimoji="0"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E837-6E8D-41FC-BA54-7FA00A63D60B}" type="datetime1">
              <a:rPr lang="sk-SK" smtClean="0"/>
              <a:pPr/>
              <a:t>23.04.2013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k-SK" dirty="0" smtClean="0"/>
              <a:t>8. Prednáška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286776" y="6357958"/>
            <a:ext cx="588336" cy="228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37484B-707B-478B-8048-01A1B731669D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0EE1EA-24B8-4D67-B67A-6AC2B9B565E8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7A1D3-0555-4FC3-A6AD-8DFFB6741884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A67-C0A5-4A70-8204-3821C45186BB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779344E-7AFF-4BE0-A5B5-BB917D832D61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0C7F2-736F-42D2-8398-8119B7CB71BB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62D55-3545-4378-AC08-825E08DCE3A9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9A63C26-689D-4F29-951A-B23F85E8D834}" type="datetime1">
              <a:rPr lang="sk-SK" smtClean="0"/>
              <a:pPr/>
              <a:t>23.04.2013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sk-SK" smtClean="0"/>
              <a:t>8. Prednáška</a:t>
            </a:r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C1A3E3-75BC-4086-8E52-9A2DABDC5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4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Diskrétna optimalizácia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54442" y="3743064"/>
            <a:ext cx="5114778" cy="2960970"/>
          </a:xfrm>
        </p:spPr>
        <p:txBody>
          <a:bodyPr>
            <a:noAutofit/>
          </a:bodyPr>
          <a:lstStyle/>
          <a:p>
            <a:endParaRPr lang="sk-SK" smtClean="0"/>
          </a:p>
          <a:p>
            <a:r>
              <a:rPr lang="sk-SK" b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Úlohy nelineárneho programovania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sk-SK" b="1" smtClean="0">
                <a:solidFill>
                  <a:schemeClr val="bg1"/>
                </a:solidFill>
              </a:rPr>
              <a:t>Nelineárne modely</a:t>
            </a:r>
            <a:endParaRPr lang="sk-SK" smtClean="0">
              <a:solidFill>
                <a:schemeClr val="bg1"/>
              </a:solidFill>
            </a:endParaRPr>
          </a:p>
          <a:p>
            <a:endParaRPr lang="sk-SK" i="1" smtClean="0"/>
          </a:p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10</a:t>
            </a:fld>
            <a:endParaRPr lang="sk-SK" dirty="0"/>
          </a:p>
        </p:txBody>
      </p:sp>
      <p:sp>
        <p:nvSpPr>
          <p:cNvPr id="38" name="Zástupný symbol obsahu 2"/>
          <p:cNvSpPr txBox="1">
            <a:spLocks/>
          </p:cNvSpPr>
          <p:nvPr/>
        </p:nvSpPr>
        <p:spPr>
          <a:xfrm>
            <a:off x="457200" y="1609416"/>
            <a:ext cx="7571184" cy="46278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Záleží na tom, akú máme informáciu o vlastnostiach minimalizovanej funkcie f(x) na danom intervale &lt;a, b&gt;. </a:t>
            </a:r>
          </a:p>
          <a:p>
            <a:r>
              <a:rPr lang="sk-SK" dirty="0" smtClean="0"/>
              <a:t>Máme analytický zápis funkcie f(x):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Vlastnosti tejto funkcie:</a:t>
            </a:r>
          </a:p>
          <a:p>
            <a:pPr lvl="1"/>
            <a:r>
              <a:rPr lang="sk-SK" dirty="0" smtClean="0"/>
              <a:t>je spojitá na intervale &lt;0, 100&gt;,</a:t>
            </a:r>
          </a:p>
          <a:p>
            <a:pPr lvl="1"/>
            <a:r>
              <a:rPr lang="sk-SK" dirty="0" smtClean="0"/>
              <a:t>na intervale &lt;0, 100&gt; má spojité derivácie,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3628" y="3041668"/>
            <a:ext cx="4508572" cy="125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Hľadanie MINIMA ANALYTICKY ZADANEJ </a:t>
            </a:r>
            <a:r>
              <a:rPr lang="sk-SK" sz="2800" dirty="0" err="1" smtClean="0"/>
              <a:t>FCIe</a:t>
            </a:r>
            <a:r>
              <a:rPr lang="sk-SK" sz="2800" dirty="0" smtClean="0"/>
              <a:t> JEDNEJ PREMENNEJ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32323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D5A04-3D43-4513-AB8B-C7B972C73AE3}" type="slidenum">
              <a:rPr lang="sk-SK"/>
              <a:pPr>
                <a:defRPr/>
              </a:pPr>
              <a:t>11</a:t>
            </a:fld>
            <a:endParaRPr lang="sk-SK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395536" y="3048000"/>
            <a:ext cx="7344816" cy="153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0500" algn="l">
              <a:buSzTx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Fun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kčná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hodnota v krajných bodoch intervalu</a:t>
            </a:r>
          </a:p>
          <a:p>
            <a:pPr marL="190500" algn="l">
              <a:buSzTx/>
            </a:pPr>
            <a:endParaRPr lang="en-US" sz="1050" i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66750" indent="-476250" algn="l">
              <a:buSzPct val="89000"/>
              <a:buFont typeface="Wingdings" pitchFamily="2" charset="2"/>
              <a:buChar char=""/>
            </a:pPr>
            <a:r>
              <a:rPr lang="sk-SK" sz="240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f(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sk-SK" sz="240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cs-CZ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0,509975</a:t>
            </a:r>
            <a:endParaRPr lang="sk-SK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66750" indent="-476250" algn="l">
              <a:buSzPct val="89000"/>
              <a:buFont typeface="Wingdings" pitchFamily="2" charset="2"/>
              <a:buChar char=""/>
            </a:pPr>
            <a:r>
              <a:rPr lang="sk-SK" sz="240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f(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100</a:t>
            </a:r>
            <a:r>
              <a:rPr lang="sk-SK" sz="240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cs-CZ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4,00495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541463" y="1951038"/>
          <a:ext cx="4076700" cy="914400"/>
        </p:xfrm>
        <a:graphic>
          <a:graphicData uri="http://schemas.openxmlformats.org/presentationml/2006/ole">
            <p:oleObj spid="_x0000_s1099" name="Rovnica" r:id="rId3" imgW="1752600" imgH="38100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8770494"/>
              </p:ext>
            </p:extLst>
          </p:nvPr>
        </p:nvGraphicFramePr>
        <p:xfrm>
          <a:off x="1308100" y="4797152"/>
          <a:ext cx="4843463" cy="914400"/>
        </p:xfrm>
        <a:graphic>
          <a:graphicData uri="http://schemas.openxmlformats.org/presentationml/2006/ole">
            <p:oleObj spid="_x0000_s1100" name="Rovnica" r:id="rId4" imgW="2082800" imgH="381000" progId="Equation.3">
              <p:embed/>
            </p:oleObj>
          </a:graphicData>
        </a:graphic>
      </p:graphicFrame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Hľadanie MINIMA ANALYTICKY ZADANEJ </a:t>
            </a:r>
            <a:r>
              <a:rPr lang="sk-SK" sz="2800" dirty="0" err="1" smtClean="0"/>
              <a:t>FCIe</a:t>
            </a:r>
            <a:r>
              <a:rPr lang="sk-SK" sz="2800" dirty="0" smtClean="0"/>
              <a:t> JEDNEJ PREMENNEJ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9344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3C2B3-A921-4A47-A9C6-B25808527D98}" type="slidenum">
              <a:rPr lang="sk-SK"/>
              <a:pPr>
                <a:defRPr/>
              </a:pPr>
              <a:t>12</a:t>
            </a:fld>
            <a:endParaRPr lang="sk-SK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2320124"/>
              </p:ext>
            </p:extLst>
          </p:nvPr>
        </p:nvGraphicFramePr>
        <p:xfrm>
          <a:off x="611560" y="4149080"/>
          <a:ext cx="7011987" cy="2216150"/>
        </p:xfrm>
        <a:graphic>
          <a:graphicData uri="http://schemas.openxmlformats.org/presentationml/2006/ole">
            <p:oleObj spid="_x0000_s2123" name="Rovnica" r:id="rId3" imgW="3111500" imgH="952500" progId="Equation.3">
              <p:embed/>
            </p:oleObj>
          </a:graphicData>
        </a:graphic>
      </p:graphicFrame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Hľadanie MINIMA ANALYTICKY ZADANEJ </a:t>
            </a:r>
            <a:r>
              <a:rPr lang="sk-SK" sz="2800" dirty="0" err="1" smtClean="0"/>
              <a:t>FCIe</a:t>
            </a:r>
            <a:r>
              <a:rPr lang="sk-SK" sz="2800" dirty="0" smtClean="0"/>
              <a:t> JEDNEJ PREMENNEJ</a:t>
            </a:r>
            <a:endParaRPr lang="sk-SK" sz="28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/>
        </p:nvGraphicFramePr>
        <p:xfrm>
          <a:off x="1541463" y="1951038"/>
          <a:ext cx="4076700" cy="914400"/>
        </p:xfrm>
        <a:graphic>
          <a:graphicData uri="http://schemas.openxmlformats.org/presentationml/2006/ole">
            <p:oleObj spid="_x0000_s2124" name="Rovnica" r:id="rId4" imgW="1752600" imgH="381000" progId="Equation.3">
              <p:embed/>
            </p:oleObj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5536" y="3048000"/>
            <a:ext cx="7344816" cy="102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0500"/>
            <a:r>
              <a:rPr lang="sk-SK" sz="240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Hľadanie stacionárneho bodu môže byť numericky náročné:</a:t>
            </a:r>
            <a:endParaRPr lang="sk-SK" sz="1050" i="1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9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06A3A-CF9D-4E45-83A0-1EB65432D56B}" type="slidenum">
              <a:rPr lang="sk-SK"/>
              <a:pPr>
                <a:defRPr/>
              </a:pPr>
              <a:t>13</a:t>
            </a:fld>
            <a:endParaRPr lang="sk-SK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639888" y="2935288"/>
          <a:ext cx="4414837" cy="835025"/>
        </p:xfrm>
        <a:graphic>
          <a:graphicData uri="http://schemas.openxmlformats.org/presentationml/2006/ole">
            <p:oleObj spid="_x0000_s3182" name="Rovnica" r:id="rId3" imgW="2082800" imgH="381000" progId="Equation.3">
              <p:embed/>
            </p:oleObj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739900" y="4092575"/>
          <a:ext cx="5207000" cy="836613"/>
        </p:xfrm>
        <a:graphic>
          <a:graphicData uri="http://schemas.openxmlformats.org/presentationml/2006/ole">
            <p:oleObj spid="_x0000_s3183" name="Rovnica" r:id="rId4" imgW="2527300" imgH="393700" progId="Equation.3">
              <p:embed/>
            </p:oleObj>
          </a:graphicData>
        </a:graphic>
      </p:graphicFrame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28600" y="5217368"/>
            <a:ext cx="79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6750" indent="-476250" algn="l">
              <a:buSzPct val="85000"/>
              <a:buFont typeface="Wingdings" pitchFamily="2" charset="2"/>
              <a:buChar char="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Druhá derivácia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je v okolí </a:t>
            </a:r>
            <a:r>
              <a:rPr lang="sk-SK" sz="240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=0 záporná, teda ostrá konvexnosť na intervale &lt;0, 100&gt; nie je zaistená.</a:t>
            </a:r>
          </a:p>
          <a:p>
            <a:pPr marL="666750" indent="-476250" algn="l">
              <a:buSzPct val="85000"/>
              <a:buFont typeface="Wingdings" pitchFamily="2" charset="2"/>
              <a:buChar char="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Teda bolo by potrebné vyšetriť všetky stacionárne body.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1219200" y="1905000"/>
          <a:ext cx="4076700" cy="914400"/>
        </p:xfrm>
        <a:graphic>
          <a:graphicData uri="http://schemas.openxmlformats.org/presentationml/2006/ole">
            <p:oleObj spid="_x0000_s3184" name="Rovnica" r:id="rId5" imgW="1752600" imgH="381000" progId="Equation.3">
              <p:embed/>
            </p:oleObj>
          </a:graphicData>
        </a:graphic>
      </p:graphicFrame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Hľadanie MINIMA ANALYTICKY ZADANEJ </a:t>
            </a:r>
            <a:r>
              <a:rPr lang="sk-SK" sz="2800" dirty="0" err="1" smtClean="0"/>
              <a:t>FCIe</a:t>
            </a:r>
            <a:r>
              <a:rPr lang="sk-SK" sz="2800" dirty="0" smtClean="0"/>
              <a:t> JEDNEJ PREMENNEJ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1256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843416" y="6357958"/>
            <a:ext cx="588336" cy="228600"/>
          </a:xfrm>
        </p:spPr>
        <p:txBody>
          <a:bodyPr/>
          <a:lstStyle/>
          <a:p>
            <a:pPr>
              <a:defRPr/>
            </a:pPr>
            <a:fld id="{6CFCE073-09F6-4803-8C97-D012CC9BDF35}" type="slidenum">
              <a:rPr lang="sk-SK"/>
              <a:pPr>
                <a:defRPr/>
              </a:pPr>
              <a:t>14</a:t>
            </a:fld>
            <a:endParaRPr lang="sk-SK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05739" y="1338488"/>
            <a:ext cx="7985301" cy="230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0500" algn="l">
              <a:spcAft>
                <a:spcPts val="600"/>
              </a:spcAft>
              <a:buSzTx/>
            </a:pP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Ostrá </a:t>
            </a:r>
            <a:r>
              <a:rPr lang="sk-SK" sz="2400" b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kvázikonvexnosť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funkcie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Vravíme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že funkcia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je ostro </a:t>
            </a:r>
            <a:r>
              <a:rPr lang="sk-SK" sz="24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kv</a:t>
            </a:r>
            <a:r>
              <a:rPr lang="sk-SK" sz="240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á</a:t>
            </a:r>
            <a:r>
              <a:rPr lang="sk-SK" sz="24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zikonvexná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na konvexnom definičnom obore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/>
              </a:rPr>
              <a:t>E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/>
              </a:rPr>
              <a:t>1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ak pre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každé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sk-SK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sk-SK" sz="24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sk-SK" sz="24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 pre každé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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0,1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 platí </a:t>
            </a:r>
            <a:b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</a:br>
            <a:r>
              <a:rPr lang="sk-SK" sz="10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                    </a:t>
            </a:r>
          </a:p>
          <a:p>
            <a:pPr marL="190500" algn="l">
              <a:spcAft>
                <a:spcPts val="600"/>
              </a:spcAft>
              <a:buSzTx/>
            </a:pPr>
            <a:r>
              <a:rPr lang="sk-SK" sz="24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                        f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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x+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(1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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)  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max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{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f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f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r>
              <a:rPr lang="sk-SK" sz="24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.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90040" y="6477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 dirty="0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166240" y="4953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 dirty="0"/>
          </a:p>
        </p:txBody>
      </p:sp>
      <p:sp>
        <p:nvSpPr>
          <p:cNvPr id="61447" name="Freeform 6"/>
          <p:cNvSpPr>
            <a:spLocks/>
          </p:cNvSpPr>
          <p:nvPr/>
        </p:nvSpPr>
        <p:spPr bwMode="auto">
          <a:xfrm>
            <a:off x="623440" y="5016500"/>
            <a:ext cx="1358900" cy="762000"/>
          </a:xfrm>
          <a:custGeom>
            <a:avLst/>
            <a:gdLst>
              <a:gd name="T0" fmla="*/ 0 w 856"/>
              <a:gd name="T1" fmla="*/ 165100 h 480"/>
              <a:gd name="T2" fmla="*/ 381000 w 856"/>
              <a:gd name="T3" fmla="*/ 698500 h 480"/>
              <a:gd name="T4" fmla="*/ 914400 w 856"/>
              <a:gd name="T5" fmla="*/ 546100 h 480"/>
              <a:gd name="T6" fmla="*/ 1295400 w 856"/>
              <a:gd name="T7" fmla="*/ 88900 h 480"/>
              <a:gd name="T8" fmla="*/ 1295400 w 856"/>
              <a:gd name="T9" fmla="*/ 1270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480"/>
              <a:gd name="T17" fmla="*/ 856 w 856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480">
                <a:moveTo>
                  <a:pt x="0" y="104"/>
                </a:moveTo>
                <a:cubicBezTo>
                  <a:pt x="72" y="252"/>
                  <a:pt x="144" y="400"/>
                  <a:pt x="240" y="440"/>
                </a:cubicBezTo>
                <a:cubicBezTo>
                  <a:pt x="336" y="480"/>
                  <a:pt x="480" y="408"/>
                  <a:pt x="576" y="344"/>
                </a:cubicBezTo>
                <a:cubicBezTo>
                  <a:pt x="672" y="280"/>
                  <a:pt x="776" y="112"/>
                  <a:pt x="816" y="56"/>
                </a:cubicBezTo>
                <a:cubicBezTo>
                  <a:pt x="856" y="0"/>
                  <a:pt x="836" y="4"/>
                  <a:pt x="816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 flipV="1">
            <a:off x="2071240" y="5029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49" name="Freeform 8"/>
          <p:cNvSpPr>
            <a:spLocks/>
          </p:cNvSpPr>
          <p:nvPr/>
        </p:nvSpPr>
        <p:spPr bwMode="auto">
          <a:xfrm>
            <a:off x="3290440" y="5029200"/>
            <a:ext cx="1600200" cy="850900"/>
          </a:xfrm>
          <a:custGeom>
            <a:avLst/>
            <a:gdLst>
              <a:gd name="T0" fmla="*/ 0 w 1008"/>
              <a:gd name="T1" fmla="*/ 0 h 536"/>
              <a:gd name="T2" fmla="*/ 609600 w 1008"/>
              <a:gd name="T3" fmla="*/ 304800 h 536"/>
              <a:gd name="T4" fmla="*/ 838200 w 1008"/>
              <a:gd name="T5" fmla="*/ 838200 h 536"/>
              <a:gd name="T6" fmla="*/ 1066800 w 1008"/>
              <a:gd name="T7" fmla="*/ 381000 h 536"/>
              <a:gd name="T8" fmla="*/ 1600200 w 1008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536"/>
              <a:gd name="T17" fmla="*/ 1008 w 1008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536">
                <a:moveTo>
                  <a:pt x="0" y="0"/>
                </a:moveTo>
                <a:cubicBezTo>
                  <a:pt x="148" y="52"/>
                  <a:pt x="296" y="104"/>
                  <a:pt x="384" y="192"/>
                </a:cubicBezTo>
                <a:cubicBezTo>
                  <a:pt x="472" y="280"/>
                  <a:pt x="480" y="520"/>
                  <a:pt x="528" y="528"/>
                </a:cubicBezTo>
                <a:cubicBezTo>
                  <a:pt x="576" y="536"/>
                  <a:pt x="592" y="328"/>
                  <a:pt x="672" y="240"/>
                </a:cubicBezTo>
                <a:cubicBezTo>
                  <a:pt x="752" y="152"/>
                  <a:pt x="952" y="40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0" name="Freeform 9"/>
          <p:cNvSpPr>
            <a:spLocks/>
          </p:cNvSpPr>
          <p:nvPr/>
        </p:nvSpPr>
        <p:spPr bwMode="auto">
          <a:xfrm>
            <a:off x="5347840" y="4749800"/>
            <a:ext cx="1219200" cy="1041400"/>
          </a:xfrm>
          <a:custGeom>
            <a:avLst/>
            <a:gdLst>
              <a:gd name="T0" fmla="*/ 0 w 768"/>
              <a:gd name="T1" fmla="*/ 584200 h 656"/>
              <a:gd name="T2" fmla="*/ 152400 w 768"/>
              <a:gd name="T3" fmla="*/ 279400 h 656"/>
              <a:gd name="T4" fmla="*/ 762000 w 768"/>
              <a:gd name="T5" fmla="*/ 127000 h 656"/>
              <a:gd name="T6" fmla="*/ 1219200 w 768"/>
              <a:gd name="T7" fmla="*/ 1041400 h 656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56"/>
              <a:gd name="T14" fmla="*/ 768 w 768"/>
              <a:gd name="T15" fmla="*/ 656 h 6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56">
                <a:moveTo>
                  <a:pt x="0" y="368"/>
                </a:moveTo>
                <a:cubicBezTo>
                  <a:pt x="8" y="296"/>
                  <a:pt x="16" y="224"/>
                  <a:pt x="96" y="176"/>
                </a:cubicBezTo>
                <a:cubicBezTo>
                  <a:pt x="176" y="128"/>
                  <a:pt x="368" y="0"/>
                  <a:pt x="480" y="80"/>
                </a:cubicBezTo>
                <a:cubicBezTo>
                  <a:pt x="592" y="160"/>
                  <a:pt x="680" y="408"/>
                  <a:pt x="768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1" name="Freeform 10"/>
          <p:cNvSpPr>
            <a:spLocks/>
          </p:cNvSpPr>
          <p:nvPr/>
        </p:nvSpPr>
        <p:spPr bwMode="auto">
          <a:xfrm>
            <a:off x="6795640" y="5003800"/>
            <a:ext cx="1295400" cy="787400"/>
          </a:xfrm>
          <a:custGeom>
            <a:avLst/>
            <a:gdLst>
              <a:gd name="T0" fmla="*/ 0 w 816"/>
              <a:gd name="T1" fmla="*/ 787400 h 496"/>
              <a:gd name="T2" fmla="*/ 76200 w 816"/>
              <a:gd name="T3" fmla="*/ 254000 h 496"/>
              <a:gd name="T4" fmla="*/ 457200 w 816"/>
              <a:gd name="T5" fmla="*/ 25400 h 496"/>
              <a:gd name="T6" fmla="*/ 609600 w 816"/>
              <a:gd name="T7" fmla="*/ 406400 h 496"/>
              <a:gd name="T8" fmla="*/ 838200 w 816"/>
              <a:gd name="T9" fmla="*/ 330200 h 496"/>
              <a:gd name="T10" fmla="*/ 914400 w 816"/>
              <a:gd name="T11" fmla="*/ 25400 h 496"/>
              <a:gd name="T12" fmla="*/ 1219200 w 816"/>
              <a:gd name="T13" fmla="*/ 177800 h 496"/>
              <a:gd name="T14" fmla="*/ 1295400 w 816"/>
              <a:gd name="T15" fmla="*/ 406400 h 4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6"/>
              <a:gd name="T25" fmla="*/ 0 h 496"/>
              <a:gd name="T26" fmla="*/ 816 w 816"/>
              <a:gd name="T27" fmla="*/ 496 h 4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6" h="496">
                <a:moveTo>
                  <a:pt x="0" y="496"/>
                </a:moveTo>
                <a:cubicBezTo>
                  <a:pt x="0" y="368"/>
                  <a:pt x="0" y="240"/>
                  <a:pt x="48" y="160"/>
                </a:cubicBezTo>
                <a:cubicBezTo>
                  <a:pt x="96" y="80"/>
                  <a:pt x="232" y="0"/>
                  <a:pt x="288" y="16"/>
                </a:cubicBezTo>
                <a:cubicBezTo>
                  <a:pt x="344" y="32"/>
                  <a:pt x="344" y="224"/>
                  <a:pt x="384" y="256"/>
                </a:cubicBezTo>
                <a:cubicBezTo>
                  <a:pt x="424" y="288"/>
                  <a:pt x="496" y="248"/>
                  <a:pt x="528" y="208"/>
                </a:cubicBezTo>
                <a:cubicBezTo>
                  <a:pt x="560" y="168"/>
                  <a:pt x="536" y="32"/>
                  <a:pt x="576" y="16"/>
                </a:cubicBezTo>
                <a:cubicBezTo>
                  <a:pt x="616" y="0"/>
                  <a:pt x="728" y="72"/>
                  <a:pt x="768" y="112"/>
                </a:cubicBezTo>
                <a:cubicBezTo>
                  <a:pt x="808" y="152"/>
                  <a:pt x="812" y="204"/>
                  <a:pt x="816" y="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623440" y="5181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1969640" y="5029200"/>
            <a:ext cx="0" cy="1460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>
            <a:off x="2985640" y="5029200"/>
            <a:ext cx="0" cy="142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2071240" y="5803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3290440" y="5029200"/>
            <a:ext cx="0" cy="142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>
            <a:off x="4890640" y="5029200"/>
            <a:ext cx="0" cy="142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>
            <a:off x="5347840" y="52832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>
            <a:off x="6567040" y="5778500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60" name="Line 19"/>
          <p:cNvSpPr>
            <a:spLocks noChangeShapeType="1"/>
          </p:cNvSpPr>
          <p:nvPr/>
        </p:nvSpPr>
        <p:spPr bwMode="auto">
          <a:xfrm>
            <a:off x="6795640" y="5791200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>
            <a:off x="8091040" y="54102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471040" y="4005064"/>
            <a:ext cx="31648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Kvázikonvexná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funkcia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5148972" y="4005064"/>
            <a:ext cx="30234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 dirty="0" err="1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Nekvázikonvexná</a:t>
            </a:r>
            <a:r>
              <a:rPr lang="sk-SK" sz="2400" b="1" i="1" dirty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 funkcia</a:t>
            </a:r>
          </a:p>
        </p:txBody>
      </p:sp>
      <p:sp>
        <p:nvSpPr>
          <p:cNvPr id="24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Iná možná vlastnosť funkcie </a:t>
            </a:r>
            <a:r>
              <a:rPr lang="en-US" sz="2800" i="1" cap="none" dirty="0"/>
              <a:t>f</a:t>
            </a:r>
            <a:r>
              <a:rPr lang="sk-SK" sz="2800" dirty="0" smtClean="0"/>
              <a:t>(</a:t>
            </a:r>
            <a:r>
              <a:rPr lang="sk-SK" sz="2800" i="1" cap="none" dirty="0" smtClean="0"/>
              <a:t>x</a:t>
            </a:r>
            <a:r>
              <a:rPr lang="sk-SK" sz="2800" dirty="0" smtClean="0"/>
              <a:t>)</a:t>
            </a:r>
            <a:endParaRPr lang="en-US" sz="2800" dirty="0" smtClean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26857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6" grpId="0" animBg="1"/>
      <p:bldP spid="61447" grpId="0" animBg="1"/>
      <p:bldP spid="61448" grpId="0" animBg="1"/>
      <p:bldP spid="61449" grpId="0" animBg="1"/>
      <p:bldP spid="61450" grpId="0" animBg="1"/>
      <p:bldP spid="61451" grpId="0" animBg="1"/>
      <p:bldP spid="61452" grpId="0" animBg="1"/>
      <p:bldP spid="61453" grpId="0" animBg="1"/>
      <p:bldP spid="61454" grpId="0" animBg="1"/>
      <p:bldP spid="61455" grpId="0" animBg="1"/>
      <p:bldP spid="61456" grpId="0" animBg="1"/>
      <p:bldP spid="61457" grpId="0" animBg="1"/>
      <p:bldP spid="61458" grpId="0" animBg="1"/>
      <p:bldP spid="61459" grpId="0" animBg="1"/>
      <p:bldP spid="61460" grpId="0" animBg="1"/>
      <p:bldP spid="61461" grpId="0" animBg="1"/>
      <p:bldP spid="61462" grpId="0"/>
      <p:bldP spid="614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510C6-D56B-4C18-84C7-04D06BC8C751}" type="slidenum">
              <a:rPr lang="sk-SK"/>
              <a:pPr>
                <a:defRPr/>
              </a:pPr>
              <a:t>15</a:t>
            </a:fld>
            <a:endParaRPr lang="sk-SK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51520" y="1700808"/>
            <a:ext cx="77914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71675" indent="-1781175" algn="l">
              <a:buSzTx/>
              <a:tabLst>
                <a:tab pos="1971675" algn="l"/>
              </a:tabLst>
            </a:pP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Predpoklady: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Ostrá </a:t>
            </a:r>
            <a:r>
              <a:rPr lang="sk-SK" sz="24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kvázikonvexnosť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funkcie a uzavretý interval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&lt;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a, b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&gt;.</a:t>
            </a:r>
          </a:p>
          <a:p>
            <a:pPr marL="1441450" indent="-1262063" algn="l">
              <a:buSzTx/>
            </a:pPr>
            <a:endParaRPr lang="sk-SK" sz="24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1168400" indent="-989013" algn="l">
              <a:buSzTx/>
            </a:pP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Princíp: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Vo vnútri intervalu vyberieme dva body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určíme funkčné hodnoty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a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).</a:t>
            </a:r>
          </a:p>
          <a:p>
            <a:pPr marL="190500" algn="l">
              <a:buSzTx/>
            </a:pPr>
            <a:endParaRPr lang="sk-SK" sz="2400" i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1828800" y="3962400"/>
            <a:ext cx="4876800" cy="2540000"/>
            <a:chOff x="1828800" y="3962400"/>
            <a:chExt cx="4876800" cy="2540000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1828800" y="59436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3505200" y="4711700"/>
              <a:ext cx="0" cy="1257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438400" y="5943600"/>
              <a:ext cx="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6248400" y="5943600"/>
              <a:ext cx="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2209800" y="601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6019800" y="6045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4889500" y="44958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2475" name="Oval 11"/>
            <p:cNvSpPr>
              <a:spLocks noChangeArrowheads="1"/>
            </p:cNvSpPr>
            <p:nvPr/>
          </p:nvSpPr>
          <p:spPr bwMode="auto">
            <a:xfrm>
              <a:off x="4838700" y="44577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2476" name="Oval 12"/>
            <p:cNvSpPr>
              <a:spLocks noChangeArrowheads="1"/>
            </p:cNvSpPr>
            <p:nvPr/>
          </p:nvSpPr>
          <p:spPr bwMode="auto">
            <a:xfrm>
              <a:off x="34671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auto">
            <a:xfrm>
              <a:off x="3289300" y="5969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4648200" y="5943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62479" name="Text Box 15"/>
            <p:cNvSpPr txBox="1">
              <a:spLocks noChangeArrowheads="1"/>
            </p:cNvSpPr>
            <p:nvPr/>
          </p:nvSpPr>
          <p:spPr bwMode="auto">
            <a:xfrm>
              <a:off x="4572000" y="3962400"/>
              <a:ext cx="936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 dirty="0">
                  <a:latin typeface="Times New Roman" pitchFamily="18" charset="0"/>
                  <a:cs typeface="Times New Roman" pitchFamily="18" charset="0"/>
                </a:rPr>
                <a:t>f(p)</a:t>
              </a:r>
            </a:p>
          </p:txBody>
        </p:sp>
        <p:sp>
          <p:nvSpPr>
            <p:cNvPr id="62480" name="Text Box 16"/>
            <p:cNvSpPr txBox="1">
              <a:spLocks noChangeArrowheads="1"/>
            </p:cNvSpPr>
            <p:nvPr/>
          </p:nvSpPr>
          <p:spPr bwMode="auto">
            <a:xfrm>
              <a:off x="3200400" y="4114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 dirty="0">
                  <a:latin typeface="Times New Roman" pitchFamily="18" charset="0"/>
                  <a:cs typeface="Times New Roman" pitchFamily="18" charset="0"/>
                </a:rPr>
                <a:t>f(l)</a:t>
              </a:r>
            </a:p>
          </p:txBody>
        </p:sp>
      </p:grpSp>
      <p:sp>
        <p:nvSpPr>
          <p:cNvPr id="18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</p:spTree>
    <p:extLst>
      <p:ext uri="{BB962C8B-B14F-4D97-AF65-F5344CB8AC3E}">
        <p14:creationId xmlns:p14="http://schemas.microsoft.com/office/powerpoint/2010/main" xmlns="" val="41314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EC530-E906-41F1-9F75-0CE1505EC9EA}" type="slidenum">
              <a:rPr lang="sk-SK"/>
              <a:pPr>
                <a:defRPr/>
              </a:pPr>
              <a:t>16</a:t>
            </a:fld>
            <a:endParaRPr lang="sk-SK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51520" y="1700808"/>
            <a:ext cx="7647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0500" algn="l">
              <a:buSzTx/>
            </a:pP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Ako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môže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vyzerať </a:t>
            </a:r>
            <a:r>
              <a:rPr lang="sk-SK" sz="240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kvázikonvexná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funkcia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za daných hodnôt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?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 dirty="0">
                <a:latin typeface="Times New Roman" pitchFamily="18" charset="0"/>
              </a:rPr>
              <a:t>f(l)</a:t>
            </a:r>
            <a:endParaRPr lang="cs-CZ" sz="2400" i="1" dirty="0">
              <a:latin typeface="Times New Roman" pitchFamily="18" charset="0"/>
            </a:endParaRPr>
          </a:p>
        </p:txBody>
      </p:sp>
      <p:sp>
        <p:nvSpPr>
          <p:cNvPr id="588817" name="Freeform 17"/>
          <p:cNvSpPr>
            <a:spLocks/>
          </p:cNvSpPr>
          <p:nvPr/>
        </p:nvSpPr>
        <p:spPr bwMode="auto">
          <a:xfrm>
            <a:off x="2362200" y="4419600"/>
            <a:ext cx="3886200" cy="1073150"/>
          </a:xfrm>
          <a:custGeom>
            <a:avLst/>
            <a:gdLst>
              <a:gd name="T0" fmla="*/ 0 w 2448"/>
              <a:gd name="T1" fmla="*/ 762000 h 676"/>
              <a:gd name="T2" fmla="*/ 381000 w 2448"/>
              <a:gd name="T3" fmla="*/ 990600 h 676"/>
              <a:gd name="T4" fmla="*/ 1168400 w 2448"/>
              <a:gd name="T5" fmla="*/ 266700 h 676"/>
              <a:gd name="T6" fmla="*/ 3886200 w 2448"/>
              <a:gd name="T7" fmla="*/ 0 h 676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676"/>
              <a:gd name="T14" fmla="*/ 2448 w 2448"/>
              <a:gd name="T15" fmla="*/ 676 h 6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676">
                <a:moveTo>
                  <a:pt x="0" y="480"/>
                </a:moveTo>
                <a:cubicBezTo>
                  <a:pt x="58" y="578"/>
                  <a:pt x="117" y="676"/>
                  <a:pt x="240" y="624"/>
                </a:cubicBezTo>
                <a:cubicBezTo>
                  <a:pt x="363" y="572"/>
                  <a:pt x="368" y="272"/>
                  <a:pt x="736" y="168"/>
                </a:cubicBezTo>
                <a:cubicBezTo>
                  <a:pt x="1104" y="64"/>
                  <a:pt x="1776" y="32"/>
                  <a:pt x="2448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243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6248400" y="4419600"/>
            <a:ext cx="0" cy="154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22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</p:spTree>
    <p:extLst>
      <p:ext uri="{BB962C8B-B14F-4D97-AF65-F5344CB8AC3E}">
        <p14:creationId xmlns:p14="http://schemas.microsoft.com/office/powerpoint/2010/main" xmlns="" val="21340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9D0BE-9C78-4AE8-A29C-1F4E1367B03B}" type="slidenum">
              <a:rPr lang="sk-SK"/>
              <a:pPr>
                <a:defRPr/>
              </a:pPr>
              <a:t>17</a:t>
            </a:fld>
            <a:endParaRPr lang="sk-SK"/>
          </a:p>
        </p:txBody>
      </p:sp>
      <p:sp>
        <p:nvSpPr>
          <p:cNvPr id="64515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4518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4522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4523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4524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4525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4526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4527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f(l)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 flipV="1">
            <a:off x="2438400" y="4343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4529" name="Line 18"/>
          <p:cNvSpPr>
            <a:spLocks noChangeShapeType="1"/>
          </p:cNvSpPr>
          <p:nvPr/>
        </p:nvSpPr>
        <p:spPr bwMode="auto">
          <a:xfrm flipV="1">
            <a:off x="6248400" y="3962400"/>
            <a:ext cx="0" cy="2006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4530" name="Freeform 19"/>
          <p:cNvSpPr>
            <a:spLocks/>
          </p:cNvSpPr>
          <p:nvPr/>
        </p:nvSpPr>
        <p:spPr bwMode="auto">
          <a:xfrm>
            <a:off x="2362200" y="3962400"/>
            <a:ext cx="3886200" cy="863600"/>
          </a:xfrm>
          <a:custGeom>
            <a:avLst/>
            <a:gdLst>
              <a:gd name="T0" fmla="*/ 0 w 2448"/>
              <a:gd name="T1" fmla="*/ 228600 h 544"/>
              <a:gd name="T2" fmla="*/ 381000 w 2448"/>
              <a:gd name="T3" fmla="*/ 533400 h 544"/>
              <a:gd name="T4" fmla="*/ 1828800 w 2448"/>
              <a:gd name="T5" fmla="*/ 838200 h 544"/>
              <a:gd name="T6" fmla="*/ 2743200 w 2448"/>
              <a:gd name="T7" fmla="*/ 381000 h 544"/>
              <a:gd name="T8" fmla="*/ 3886200 w 244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8"/>
              <a:gd name="T16" fmla="*/ 0 h 544"/>
              <a:gd name="T17" fmla="*/ 2448 w 244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8" h="544">
                <a:moveTo>
                  <a:pt x="0" y="144"/>
                </a:moveTo>
                <a:cubicBezTo>
                  <a:pt x="24" y="208"/>
                  <a:pt x="48" y="272"/>
                  <a:pt x="240" y="336"/>
                </a:cubicBezTo>
                <a:cubicBezTo>
                  <a:pt x="432" y="400"/>
                  <a:pt x="904" y="544"/>
                  <a:pt x="1152" y="528"/>
                </a:cubicBezTo>
                <a:cubicBezTo>
                  <a:pt x="1400" y="512"/>
                  <a:pt x="1512" y="328"/>
                  <a:pt x="1728" y="240"/>
                </a:cubicBezTo>
                <a:cubicBezTo>
                  <a:pt x="1944" y="152"/>
                  <a:pt x="2328" y="40"/>
                  <a:pt x="2448" y="0"/>
                </a:cubicBezTo>
              </a:path>
            </a:pathLst>
          </a:cu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22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51520" y="1700808"/>
            <a:ext cx="7647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0500" algn="l">
              <a:buSzTx/>
            </a:pP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Ako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môže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vyzerať </a:t>
            </a:r>
            <a:r>
              <a:rPr lang="sk-SK" sz="240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kvázikonvexná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funkcia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za daných hodnôt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xmlns="" val="1016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5A308-0512-47B3-8D34-C5A948F3C533}" type="slidenum">
              <a:rPr lang="sk-SK"/>
              <a:pPr>
                <a:defRPr/>
              </a:pPr>
              <a:t>18</a:t>
            </a:fld>
            <a:endParaRPr lang="sk-SK"/>
          </a:p>
        </p:txBody>
      </p:sp>
      <p:sp>
        <p:nvSpPr>
          <p:cNvPr id="65539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40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41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42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5545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46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5547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5548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5549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5550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5551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f(l)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5552" name="Line 17"/>
          <p:cNvSpPr>
            <a:spLocks noChangeShapeType="1"/>
          </p:cNvSpPr>
          <p:nvPr/>
        </p:nvSpPr>
        <p:spPr bwMode="auto">
          <a:xfrm flipV="1">
            <a:off x="2438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53" name="Line 18"/>
          <p:cNvSpPr>
            <a:spLocks noChangeShapeType="1"/>
          </p:cNvSpPr>
          <p:nvPr/>
        </p:nvSpPr>
        <p:spPr bwMode="auto">
          <a:xfrm flipV="1">
            <a:off x="6248400" y="5562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54" name="Freeform 19"/>
          <p:cNvSpPr>
            <a:spLocks/>
          </p:cNvSpPr>
          <p:nvPr/>
        </p:nvSpPr>
        <p:spPr bwMode="auto">
          <a:xfrm>
            <a:off x="2438400" y="4419600"/>
            <a:ext cx="3810000" cy="1117600"/>
          </a:xfrm>
          <a:custGeom>
            <a:avLst/>
            <a:gdLst>
              <a:gd name="T0" fmla="*/ 3810000 w 2400"/>
              <a:gd name="T1" fmla="*/ 1117600 h 704"/>
              <a:gd name="T2" fmla="*/ 3048000 w 2400"/>
              <a:gd name="T3" fmla="*/ 812800 h 704"/>
              <a:gd name="T4" fmla="*/ 2514600 w 2400"/>
              <a:gd name="T5" fmla="*/ 127000 h 704"/>
              <a:gd name="T6" fmla="*/ 2133600 w 2400"/>
              <a:gd name="T7" fmla="*/ 50800 h 704"/>
              <a:gd name="T8" fmla="*/ 1371600 w 2400"/>
              <a:gd name="T9" fmla="*/ 127000 h 704"/>
              <a:gd name="T10" fmla="*/ 762000 w 2400"/>
              <a:gd name="T11" fmla="*/ 431800 h 704"/>
              <a:gd name="T12" fmla="*/ 0 w 2400"/>
              <a:gd name="T13" fmla="*/ 965200 h 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0"/>
              <a:gd name="T22" fmla="*/ 0 h 704"/>
              <a:gd name="T23" fmla="*/ 2400 w 2400"/>
              <a:gd name="T24" fmla="*/ 704 h 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0" h="704">
                <a:moveTo>
                  <a:pt x="2400" y="704"/>
                </a:moveTo>
                <a:cubicBezTo>
                  <a:pt x="2228" y="660"/>
                  <a:pt x="2056" y="616"/>
                  <a:pt x="1920" y="512"/>
                </a:cubicBezTo>
                <a:cubicBezTo>
                  <a:pt x="1784" y="408"/>
                  <a:pt x="1680" y="160"/>
                  <a:pt x="1584" y="80"/>
                </a:cubicBezTo>
                <a:cubicBezTo>
                  <a:pt x="1488" y="0"/>
                  <a:pt x="1464" y="32"/>
                  <a:pt x="1344" y="32"/>
                </a:cubicBezTo>
                <a:cubicBezTo>
                  <a:pt x="1224" y="32"/>
                  <a:pt x="1008" y="40"/>
                  <a:pt x="864" y="80"/>
                </a:cubicBezTo>
                <a:cubicBezTo>
                  <a:pt x="720" y="120"/>
                  <a:pt x="624" y="184"/>
                  <a:pt x="480" y="272"/>
                </a:cubicBezTo>
                <a:cubicBezTo>
                  <a:pt x="336" y="360"/>
                  <a:pt x="168" y="484"/>
                  <a:pt x="0" y="608"/>
                </a:cubicBezTo>
              </a:path>
            </a:pathLst>
          </a:custGeom>
          <a:noFill/>
          <a:ln w="3175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5555" name="AutoShape 20"/>
          <p:cNvSpPr>
            <a:spLocks noChangeArrowheads="1"/>
          </p:cNvSpPr>
          <p:nvPr/>
        </p:nvSpPr>
        <p:spPr bwMode="auto">
          <a:xfrm>
            <a:off x="5172891" y="3197081"/>
            <a:ext cx="3634679" cy="914400"/>
          </a:xfrm>
          <a:prstGeom prst="wedgeRectCallout">
            <a:avLst>
              <a:gd name="adj1" fmla="val -43191"/>
              <a:gd name="adj2" fmla="val 148105"/>
            </a:avLst>
          </a:prstGeom>
          <a:gradFill rotWithShape="1">
            <a:gsLst>
              <a:gs pos="0">
                <a:srgbClr val="5E9EFF"/>
              </a:gs>
              <a:gs pos="47000">
                <a:srgbClr val="85C2FF"/>
              </a:gs>
              <a:gs pos="92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Takto </a:t>
            </a:r>
            <a:r>
              <a:rPr lang="sk-SK" sz="24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kvázikonvexná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 funkcia vyzerať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nemôže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!</a:t>
            </a:r>
          </a:p>
        </p:txBody>
      </p:sp>
      <p:sp>
        <p:nvSpPr>
          <p:cNvPr id="23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51520" y="1700808"/>
            <a:ext cx="7647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0500" algn="l">
              <a:buSzTx/>
            </a:pP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Ako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nemôže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vyzerať </a:t>
            </a:r>
            <a:r>
              <a:rPr lang="sk-SK" sz="240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kvázikonvexná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funkcia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za daných hodnôt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xmlns="" val="7466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4" grpId="0" animBg="1"/>
      <p:bldP spid="655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A13BF-CA67-4CCB-B6F3-6966A2D7D117}" type="slidenum">
              <a:rPr lang="sk-SK"/>
              <a:pPr>
                <a:defRPr/>
              </a:pPr>
              <a:t>19</a:t>
            </a:fld>
            <a:endParaRPr lang="sk-SK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f(l)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2438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V="1">
            <a:off x="6248400" y="5562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5257800" y="57912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V="1">
            <a:off x="5257800" y="57785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2438400" y="5892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25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5511804" y="4226444"/>
            <a:ext cx="2855493" cy="970512"/>
          </a:xfrm>
          <a:prstGeom prst="wedgeRectCallout">
            <a:avLst>
              <a:gd name="adj1" fmla="val -48348"/>
              <a:gd name="adj2" fmla="val 105781"/>
            </a:avLst>
          </a:prstGeom>
          <a:gradFill rotWithShape="1">
            <a:gsLst>
              <a:gs pos="0">
                <a:srgbClr val="5E9EFF"/>
              </a:gs>
              <a:gs pos="47000">
                <a:srgbClr val="85C2FF"/>
              </a:gs>
              <a:gs pos="92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>
              <a:spcBef>
                <a:spcPts val="1800"/>
              </a:spcBef>
              <a:buClrTx/>
              <a:buSzTx/>
              <a:buFontTx/>
              <a:buNone/>
            </a:pP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Tu nemôže byť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minimum!</a:t>
            </a:r>
            <a:endParaRPr lang="sk-SK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51520" y="1700808"/>
            <a:ext cx="7791400" cy="27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41450" indent="-1262063" algn="l">
              <a:buSzTx/>
            </a:pPr>
            <a:r>
              <a:rPr lang="sk-SK" sz="2200" b="1" dirty="0" smtClean="0">
                <a:solidFill>
                  <a:schemeClr val="tx2">
                    <a:lumMod val="75000"/>
                  </a:schemeClr>
                </a:solidFill>
              </a:rPr>
              <a:t>Princíp: </a:t>
            </a:r>
          </a:p>
          <a:p>
            <a:pPr marL="636588" indent="-457200" algn="l">
              <a:spcAft>
                <a:spcPts val="1200"/>
              </a:spcAft>
              <a:buSzTx/>
              <a:buFont typeface="+mj-lt"/>
              <a:buAutoNum type="arabicPeriod"/>
            </a:pP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Vo vnútri intervalu vyberieme dva body </a:t>
            </a:r>
            <a:r>
              <a:rPr lang="sk-SK" sz="2200" i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sk-SK" sz="2200" i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 a určíme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funkčné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 hodnoty </a:t>
            </a:r>
            <a:r>
              <a:rPr lang="sk-SK" sz="2200" i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sk-SK" sz="2200" i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) a </a:t>
            </a:r>
            <a:r>
              <a:rPr lang="sk-SK" sz="2200" i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sk-SK" sz="2200" i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marL="647700" indent="-457200">
              <a:spcAft>
                <a:spcPts val="1200"/>
              </a:spcAft>
              <a:buFont typeface="+mj-lt"/>
              <a:buAutoNum type="arabicPeriod"/>
            </a:pP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Ak je  </a:t>
            </a:r>
            <a:r>
              <a:rPr lang="cs-CZ" sz="2200" i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cs-CZ" sz="2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cs-CZ" sz="2200" i="1" dirty="0">
                <a:solidFill>
                  <a:schemeClr val="tx2">
                    <a:lumMod val="75000"/>
                  </a:schemeClr>
                </a:solidFill>
              </a:rPr>
              <a:t>l)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 </a:t>
            </a:r>
            <a:r>
              <a:rPr lang="cs-CZ" sz="2200" i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cs-CZ" sz="2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cs-CZ" sz="2200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cs-CZ" sz="2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môžeme vylúčiť interval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&lt;p, b&gt;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minimu</a:t>
            </a: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</a:rPr>
              <a:t>m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ďalej hľadať v intervale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a, 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2200" i="1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sk-SK" sz="2200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647700" indent="-457200">
              <a:buFont typeface="+mj-lt"/>
              <a:buAutoNum type="arabicPeriod"/>
            </a:pPr>
            <a:r>
              <a:rPr lang="sk-SK" sz="2200" dirty="0" smtClean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Premenujeme hranice intervalu a vnútorné body.</a:t>
            </a:r>
            <a:endParaRPr lang="sk-SK" sz="2200" dirty="0">
              <a:solidFill>
                <a:schemeClr val="tx2">
                  <a:lumMod val="75000"/>
                </a:schemeClr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5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0" grpId="0" animBg="1"/>
      <p:bldP spid="66581" grpId="0" animBg="1"/>
      <p:bldP spid="26" grpId="0" animBg="1"/>
      <p:bldP spid="2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Optimalizácia nelineárnych </a:t>
            </a:r>
            <a:r>
              <a:rPr lang="sk-SK" sz="2800" dirty="0" smtClean="0"/>
              <a:t>úloh - Príklad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571184" cy="2755688"/>
          </a:xfrm>
        </p:spPr>
        <p:txBody>
          <a:bodyPr>
            <a:normAutofit/>
          </a:bodyPr>
          <a:lstStyle/>
          <a:p>
            <a:r>
              <a:rPr lang="sk-SK" dirty="0"/>
              <a:t>Nájdite medzi dvomi lampami bod, ktorý je minimálne osvetlený. Lampy sú od seba vzdialené 100 m. Lampa 1 je na 10 m vysokom stožiari, lampa 2 je na 5 m vysokom stožiari. Svietivosť lampy 1 je 50 jednotiek a svietivosť lampy 2 je 100 jednotiek</a:t>
            </a:r>
            <a:r>
              <a:rPr lang="sk-SK" dirty="0" smtClean="0"/>
              <a:t>.</a:t>
            </a:r>
          </a:p>
          <a:p>
            <a:r>
              <a:rPr lang="sk-SK" dirty="0"/>
              <a:t>Intenzita osvetlenia z rôznych zdrojov sa sčíta</a:t>
            </a:r>
            <a:r>
              <a:rPr lang="sk-SK" dirty="0" smtClean="0"/>
              <a:t>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2</a:t>
            </a:fld>
            <a:endParaRPr lang="sk-SK" dirty="0"/>
          </a:p>
        </p:txBody>
      </p:sp>
      <p:grpSp>
        <p:nvGrpSpPr>
          <p:cNvPr id="18" name="Skupina 17"/>
          <p:cNvGrpSpPr/>
          <p:nvPr/>
        </p:nvGrpSpPr>
        <p:grpSpPr>
          <a:xfrm>
            <a:off x="323528" y="4483669"/>
            <a:ext cx="3964025" cy="2113683"/>
            <a:chOff x="439107" y="4411661"/>
            <a:chExt cx="3964025" cy="2113683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048789" y="5935660"/>
              <a:ext cx="3011443" cy="13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29789" y="4564061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334789" y="5173661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326602" y="4411661"/>
              <a:ext cx="212725" cy="215900"/>
            </a:xfrm>
            <a:prstGeom prst="star16">
              <a:avLst>
                <a:gd name="adj" fmla="val 37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092695" y="4920208"/>
              <a:ext cx="484187" cy="381000"/>
            </a:xfrm>
            <a:prstGeom prst="star16">
              <a:avLst>
                <a:gd name="adj" fmla="val 37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29789" y="6088061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123728" y="6128469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100 m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5400000">
              <a:off x="533645" y="5231605"/>
              <a:ext cx="133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5400000">
              <a:off x="3216796" y="552980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717332" y="5356223"/>
              <a:ext cx="685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5 m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39107" y="5357049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10 m</a:t>
              </a:r>
            </a:p>
          </p:txBody>
        </p:sp>
      </p:grpSp>
      <p:sp>
        <p:nvSpPr>
          <p:cNvPr id="17" name="Zástupný symbol obsahu 2"/>
          <p:cNvSpPr txBox="1">
            <a:spLocks/>
          </p:cNvSpPr>
          <p:nvPr/>
        </p:nvSpPr>
        <p:spPr>
          <a:xfrm>
            <a:off x="4287553" y="4224769"/>
            <a:ext cx="3777651" cy="204179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Intenzita </a:t>
            </a:r>
            <a:r>
              <a:rPr lang="sk-SK" dirty="0"/>
              <a:t>osvetlenia je priamo úmerná svietivosti zdroja a nepriamo úmerná druhej mocnine vzdialenosti od zdroja.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881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9B032-9C87-4DA7-8895-F32D4F8F3034}" type="slidenum">
              <a:rPr lang="sk-SK"/>
              <a:pPr>
                <a:defRPr/>
              </a:pPr>
              <a:t>20</a:t>
            </a:fld>
            <a:endParaRPr lang="sk-SK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b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f(l</a:t>
            </a:r>
            <a:r>
              <a:rPr lang="sk-SK" sz="2400" i="1" baseline="30000">
                <a:latin typeface="Times New Roman" pitchFamily="18" charset="0"/>
              </a:rPr>
              <a:t>1</a:t>
            </a:r>
            <a:r>
              <a:rPr lang="sk-SK" sz="2400" i="1">
                <a:latin typeface="Times New Roman" pitchFamily="18" charset="0"/>
              </a:rPr>
              <a:t>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V="1">
            <a:off x="2438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V="1">
            <a:off x="6248400" y="5562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5257800" y="57912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4" name="Line 21"/>
          <p:cNvSpPr>
            <a:spLocks noChangeShapeType="1"/>
          </p:cNvSpPr>
          <p:nvPr/>
        </p:nvSpPr>
        <p:spPr bwMode="auto">
          <a:xfrm flipV="1">
            <a:off x="5257800" y="57785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5" name="Line 22"/>
          <p:cNvSpPr>
            <a:spLocks noChangeShapeType="1"/>
          </p:cNvSpPr>
          <p:nvPr/>
        </p:nvSpPr>
        <p:spPr bwMode="auto">
          <a:xfrm>
            <a:off x="3505200" y="58928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6" name="Line 23"/>
          <p:cNvSpPr>
            <a:spLocks noChangeShapeType="1"/>
          </p:cNvSpPr>
          <p:nvPr/>
        </p:nvSpPr>
        <p:spPr bwMode="auto">
          <a:xfrm>
            <a:off x="4038600" y="4953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7" name="Oval 24"/>
          <p:cNvSpPr>
            <a:spLocks noChangeArrowheads="1"/>
          </p:cNvSpPr>
          <p:nvPr/>
        </p:nvSpPr>
        <p:spPr bwMode="auto">
          <a:xfrm>
            <a:off x="3987800" y="4864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608" name="Text Box 25"/>
          <p:cNvSpPr txBox="1">
            <a:spLocks noChangeArrowheads="1"/>
          </p:cNvSpPr>
          <p:nvPr/>
        </p:nvSpPr>
        <p:spPr bwMode="auto">
          <a:xfrm>
            <a:off x="36576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</a:t>
            </a:r>
            <a:r>
              <a:rPr lang="sk-SK" sz="2400" i="1" baseline="30000">
                <a:latin typeface="Times New Roman" pitchFamily="18" charset="0"/>
              </a:rPr>
              <a:t>1</a:t>
            </a:r>
            <a:r>
              <a:rPr lang="sk-SK" sz="2400" i="1">
                <a:latin typeface="Times New Roman" pitchFamily="18" charset="0"/>
              </a:rPr>
              <a:t>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609" name="Line 26"/>
          <p:cNvSpPr>
            <a:spLocks noChangeShapeType="1"/>
          </p:cNvSpPr>
          <p:nvPr/>
        </p:nvSpPr>
        <p:spPr bwMode="auto">
          <a:xfrm>
            <a:off x="2743200" y="57150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10" name="Line 27"/>
          <p:cNvSpPr>
            <a:spLocks noChangeShapeType="1"/>
          </p:cNvSpPr>
          <p:nvPr/>
        </p:nvSpPr>
        <p:spPr bwMode="auto">
          <a:xfrm flipV="1">
            <a:off x="2743200" y="57023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11" name="Text Box 28"/>
          <p:cNvSpPr txBox="1">
            <a:spLocks noChangeArrowheads="1"/>
          </p:cNvSpPr>
          <p:nvPr/>
        </p:nvSpPr>
        <p:spPr bwMode="auto">
          <a:xfrm>
            <a:off x="3873500" y="591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32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51520" y="1700808"/>
            <a:ext cx="7791400" cy="201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41450" indent="-1262063" algn="l">
              <a:buSzTx/>
            </a:pP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Princíp: </a:t>
            </a:r>
          </a:p>
          <a:p>
            <a:pPr marL="636588" indent="-457200">
              <a:spcAft>
                <a:spcPts val="1200"/>
              </a:spcAft>
              <a:buFont typeface="+mj-lt"/>
              <a:buAutoNum type="arabicPeriod"/>
            </a:pP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Ďalej vo vnútri intervalu &lt;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&gt; vyberieme dva body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resp. doplníme chybujúci a určíme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sk-SK" sz="2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47700" indent="-457200">
              <a:buFont typeface="+mj-lt"/>
              <a:buAutoNum type="arabicPeriod"/>
            </a:pP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Ak napr. f(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≥ f(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), môžeme vylúčiť interval &lt;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&gt; a minimum ďalej hľadať v intervale&lt;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sk-SK" sz="24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sk-SK" sz="2400" baseline="300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&gt; .</a:t>
            </a:r>
            <a:endParaRPr lang="sk-SK" sz="2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243670" y="4201044"/>
            <a:ext cx="2855493" cy="970512"/>
          </a:xfrm>
          <a:prstGeom prst="wedgeRectCallout">
            <a:avLst>
              <a:gd name="adj1" fmla="val 43353"/>
              <a:gd name="adj2" fmla="val 104353"/>
            </a:avLst>
          </a:prstGeom>
          <a:gradFill rotWithShape="1">
            <a:gsLst>
              <a:gs pos="0">
                <a:srgbClr val="5E9EFF"/>
              </a:gs>
              <a:gs pos="47000">
                <a:srgbClr val="85C2FF"/>
              </a:gs>
              <a:gs pos="92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>
              <a:spcBef>
                <a:spcPts val="1800"/>
              </a:spcBef>
              <a:buClrTx/>
              <a:buSzTx/>
              <a:buFontTx/>
              <a:buNone/>
            </a:pP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Tu nemôže byť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minimum!</a:t>
            </a:r>
            <a:endParaRPr lang="sk-SK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5511804" y="4226444"/>
            <a:ext cx="2855493" cy="970512"/>
          </a:xfrm>
          <a:prstGeom prst="wedgeRectCallout">
            <a:avLst>
              <a:gd name="adj1" fmla="val -48348"/>
              <a:gd name="adj2" fmla="val 105781"/>
            </a:avLst>
          </a:prstGeom>
          <a:gradFill rotWithShape="1">
            <a:gsLst>
              <a:gs pos="0">
                <a:srgbClr val="5E9EFF"/>
              </a:gs>
              <a:gs pos="47000">
                <a:srgbClr val="85C2FF"/>
              </a:gs>
              <a:gs pos="92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>
              <a:spcBef>
                <a:spcPts val="1800"/>
              </a:spcBef>
              <a:buClrTx/>
              <a:buSzTx/>
              <a:buFontTx/>
              <a:buNone/>
            </a:pP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Tu nemôže byť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minimum!</a:t>
            </a:r>
            <a:endParaRPr lang="sk-SK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5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9" grpId="0" animBg="1"/>
      <p:bldP spid="67610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737CC-5718-405E-A4AF-41F0B707756C}" type="slidenum">
              <a:rPr lang="sk-SK"/>
              <a:pPr>
                <a:defRPr/>
              </a:pPr>
              <a:t>21</a:t>
            </a:fld>
            <a:endParaRPr lang="sk-SK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28600" y="2057400"/>
            <a:ext cx="7727776" cy="15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1600" algn="l">
              <a:buSzTx/>
            </a:pP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Postup končí, ak dĺžka intervalu, ktorý musí obsahovať bod minima, zaručuje, že bod vnútri intervalu </a:t>
            </a:r>
            <a:r>
              <a:rPr lang="sk-SK" sz="2200" i="1" dirty="0" err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k-SK" sz="2200" i="1" baseline="30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, pre ktorý sme vypočítali hodnotu 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sk-SK" sz="2200" i="1" dirty="0" err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k-SK" sz="2200" i="1" baseline="30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nie je od skutočného minima vzdialený o viac než vopred zvolené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.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b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f(l</a:t>
            </a:r>
            <a:r>
              <a:rPr lang="sk-SK" sz="2400" i="1" baseline="30000">
                <a:latin typeface="Times New Roman" pitchFamily="18" charset="0"/>
              </a:rPr>
              <a:t>1</a:t>
            </a:r>
            <a:r>
              <a:rPr lang="sk-SK" sz="2400" i="1">
                <a:latin typeface="Times New Roman" pitchFamily="18" charset="0"/>
              </a:rPr>
              <a:t>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V="1">
            <a:off x="2438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V="1">
            <a:off x="6248400" y="5562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5257800" y="57912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flipV="1">
            <a:off x="5257800" y="57785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505200" y="58928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4038600" y="4953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32" name="Oval 24"/>
          <p:cNvSpPr>
            <a:spLocks noChangeArrowheads="1"/>
          </p:cNvSpPr>
          <p:nvPr/>
        </p:nvSpPr>
        <p:spPr bwMode="auto">
          <a:xfrm>
            <a:off x="3987800" y="4864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36576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</a:t>
            </a:r>
            <a:r>
              <a:rPr lang="sk-SK" sz="2400" i="1" baseline="30000">
                <a:latin typeface="Times New Roman" pitchFamily="18" charset="0"/>
              </a:rPr>
              <a:t>1</a:t>
            </a:r>
            <a:r>
              <a:rPr lang="sk-SK" sz="2400" i="1">
                <a:latin typeface="Times New Roman" pitchFamily="18" charset="0"/>
              </a:rPr>
              <a:t>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2743200" y="57150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2743200" y="57023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873500" y="591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31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5454651" y="3429000"/>
            <a:ext cx="3365821" cy="1780656"/>
          </a:xfrm>
          <a:prstGeom prst="wedgeRectCallout">
            <a:avLst>
              <a:gd name="adj1" fmla="val -83327"/>
              <a:gd name="adj2" fmla="val 76215"/>
            </a:avLst>
          </a:prstGeom>
          <a:gradFill rotWithShape="1">
            <a:gsLst>
              <a:gs pos="0">
                <a:srgbClr val="5E9EFF"/>
              </a:gs>
              <a:gs pos="47000">
                <a:srgbClr val="85C2FF"/>
              </a:gs>
              <a:gs pos="92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>
              <a:spcBef>
                <a:spcPts val="1800"/>
              </a:spcBef>
              <a:buClrTx/>
              <a:buSzTx/>
              <a:buFontTx/>
              <a:buNone/>
            </a:pP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Redukcia intervalu sa opakuje pokiaľ interval 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nemá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 dĺžku menšiu než 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  <a:sym typeface="Symbol"/>
              </a:rPr>
              <a:t></a:t>
            </a:r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rPr>
              <a:t>.</a:t>
            </a:r>
            <a:endParaRPr lang="sk-SK" sz="2400" b="1" dirty="0">
              <a:solidFill>
                <a:schemeClr val="tx2">
                  <a:lumMod val="75000"/>
                </a:schemeClr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62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9B032-9C87-4DA7-8895-F32D4F8F3034}" type="slidenum">
              <a:rPr lang="sk-SK"/>
              <a:pPr>
                <a:defRPr/>
              </a:pPr>
              <a:t>22</a:t>
            </a:fld>
            <a:endParaRPr lang="sk-SK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b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f(l</a:t>
            </a:r>
            <a:r>
              <a:rPr lang="sk-SK" sz="2400" i="1" baseline="30000">
                <a:latin typeface="Times New Roman" pitchFamily="18" charset="0"/>
              </a:rPr>
              <a:t>1</a:t>
            </a:r>
            <a:r>
              <a:rPr lang="sk-SK" sz="2400" i="1">
                <a:latin typeface="Times New Roman" pitchFamily="18" charset="0"/>
              </a:rPr>
              <a:t>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V="1">
            <a:off x="2438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V="1">
            <a:off x="6248400" y="5562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5257800" y="57912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4" name="Line 21"/>
          <p:cNvSpPr>
            <a:spLocks noChangeShapeType="1"/>
          </p:cNvSpPr>
          <p:nvPr/>
        </p:nvSpPr>
        <p:spPr bwMode="auto">
          <a:xfrm flipV="1">
            <a:off x="5257800" y="57785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5" name="Line 22"/>
          <p:cNvSpPr>
            <a:spLocks noChangeShapeType="1"/>
          </p:cNvSpPr>
          <p:nvPr/>
        </p:nvSpPr>
        <p:spPr bwMode="auto">
          <a:xfrm>
            <a:off x="3505200" y="58928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6" name="Line 23"/>
          <p:cNvSpPr>
            <a:spLocks noChangeShapeType="1"/>
          </p:cNvSpPr>
          <p:nvPr/>
        </p:nvSpPr>
        <p:spPr bwMode="auto">
          <a:xfrm>
            <a:off x="4038600" y="4953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07" name="Oval 24"/>
          <p:cNvSpPr>
            <a:spLocks noChangeArrowheads="1"/>
          </p:cNvSpPr>
          <p:nvPr/>
        </p:nvSpPr>
        <p:spPr bwMode="auto">
          <a:xfrm>
            <a:off x="3987800" y="4864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608" name="Text Box 25"/>
          <p:cNvSpPr txBox="1">
            <a:spLocks noChangeArrowheads="1"/>
          </p:cNvSpPr>
          <p:nvPr/>
        </p:nvSpPr>
        <p:spPr bwMode="auto">
          <a:xfrm>
            <a:off x="36576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f(p</a:t>
            </a:r>
            <a:r>
              <a:rPr lang="sk-SK" sz="2400" i="1" baseline="30000">
                <a:latin typeface="Times New Roman" pitchFamily="18" charset="0"/>
              </a:rPr>
              <a:t>1</a:t>
            </a:r>
            <a:r>
              <a:rPr lang="sk-SK" sz="2400" i="1">
                <a:latin typeface="Times New Roman" pitchFamily="18" charset="0"/>
              </a:rPr>
              <a:t>)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67609" name="Line 26"/>
          <p:cNvSpPr>
            <a:spLocks noChangeShapeType="1"/>
          </p:cNvSpPr>
          <p:nvPr/>
        </p:nvSpPr>
        <p:spPr bwMode="auto">
          <a:xfrm>
            <a:off x="2743200" y="57150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10" name="Line 27"/>
          <p:cNvSpPr>
            <a:spLocks noChangeShapeType="1"/>
          </p:cNvSpPr>
          <p:nvPr/>
        </p:nvSpPr>
        <p:spPr bwMode="auto">
          <a:xfrm flipV="1">
            <a:off x="2743200" y="57023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7611" name="Text Box 28"/>
          <p:cNvSpPr txBox="1">
            <a:spLocks noChangeArrowheads="1"/>
          </p:cNvSpPr>
          <p:nvPr/>
        </p:nvSpPr>
        <p:spPr bwMode="auto">
          <a:xfrm>
            <a:off x="3873500" y="591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32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postupného vyhľadávania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cap="none" dirty="0"/>
              <a:t>(</a:t>
            </a:r>
            <a:r>
              <a:rPr lang="sk-SK" sz="2800" i="1" cap="none" dirty="0"/>
              <a:t>x</a:t>
            </a:r>
            <a:r>
              <a:rPr lang="sk-SK" sz="2800" cap="none" dirty="0"/>
              <a:t>) </a:t>
            </a:r>
            <a:r>
              <a:rPr lang="sk-SK" sz="2800" dirty="0"/>
              <a:t>na konečnom intervale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51520" y="1700808"/>
            <a:ext cx="7791400" cy="201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>
              <a:spcAft>
                <a:spcPts val="1200"/>
              </a:spcAft>
            </a:pP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Podľa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spôsobu, akým sa vyberajú zo súčasného intervalu body </a:t>
            </a:r>
            <a:r>
              <a:rPr lang="sk-SK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i="1" baseline="-2500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sk-SK" sz="2400" i="1" baseline="-25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rozlišujeme, rôzne metódy postupného vyhľadávania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sk-SK" sz="2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B57F-F0F2-4C03-9ED1-9AE4BF642315}" type="slidenum">
              <a:rPr lang="sk-SK"/>
              <a:pPr>
                <a:defRPr/>
              </a:pPr>
              <a:t>23</a:t>
            </a:fld>
            <a:endParaRPr lang="sk-SK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166688" y="2057400"/>
            <a:ext cx="80057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279400" algn="l">
              <a:spcAft>
                <a:spcPts val="1200"/>
              </a:spcAft>
              <a:buSzTx/>
              <a:buFont typeface="Wingdings" pitchFamily="2" charset="2"/>
              <a:buChar char="n"/>
            </a:pP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Body </a:t>
            </a:r>
            <a:r>
              <a:rPr lang="sk-SK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sk-SK" sz="2400" i="1" baseline="3000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p</a:t>
            </a:r>
            <a:r>
              <a:rPr lang="sk-SK" sz="2400" i="1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sa vyberajú tak, aby delili interval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sk-SK" sz="24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sk-SK" sz="2400" i="1" baseline="3000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b</a:t>
            </a:r>
            <a:r>
              <a:rPr lang="sk-SK" sz="2400" i="1" baseline="300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v pomere 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zlatého rezu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  <a:p>
            <a:pPr marL="381000" indent="-279400" algn="l">
              <a:spcAft>
                <a:spcPts val="1200"/>
              </a:spcAft>
              <a:buSzTx/>
              <a:buFont typeface="Wingdings" pitchFamily="2" charset="2"/>
              <a:buChar char="n"/>
            </a:pP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Zlatý rez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 Pomer kratšej časti intervalu k dlhšej musí byť rovnaký ako pomer dlhšej časti intervalu k jeho dĺžke.</a:t>
            </a:r>
          </a:p>
        </p:txBody>
      </p:sp>
      <p:sp>
        <p:nvSpPr>
          <p:cNvPr id="70661" name="Line 4"/>
          <p:cNvSpPr>
            <a:spLocks noChangeShapeType="1"/>
          </p:cNvSpPr>
          <p:nvPr/>
        </p:nvSpPr>
        <p:spPr bwMode="auto">
          <a:xfrm>
            <a:off x="1828800" y="5943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>
            <a:off x="3505200" y="47117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>
            <a:off x="243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>
            <a:off x="6248400" y="59436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65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a</a:t>
            </a:r>
            <a:r>
              <a:rPr lang="sk-SK" sz="2400" i="1" baseline="30000"/>
              <a:t>1</a:t>
            </a:r>
            <a:endParaRPr lang="sk-SK" sz="2400" i="1"/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6019800" y="604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b</a:t>
            </a:r>
          </a:p>
        </p:txBody>
      </p:sp>
      <p:sp>
        <p:nvSpPr>
          <p:cNvPr id="70667" name="Line 10"/>
          <p:cNvSpPr>
            <a:spLocks noChangeShapeType="1"/>
          </p:cNvSpPr>
          <p:nvPr/>
        </p:nvSpPr>
        <p:spPr bwMode="auto">
          <a:xfrm>
            <a:off x="48895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68" name="Oval 11"/>
          <p:cNvSpPr>
            <a:spLocks noChangeArrowheads="1"/>
          </p:cNvSpPr>
          <p:nvPr/>
        </p:nvSpPr>
        <p:spPr bwMode="auto">
          <a:xfrm>
            <a:off x="4838700" y="4457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0669" name="Oval 12"/>
          <p:cNvSpPr>
            <a:spLocks noChangeArrowheads="1"/>
          </p:cNvSpPr>
          <p:nvPr/>
        </p:nvSpPr>
        <p:spPr bwMode="auto">
          <a:xfrm>
            <a:off x="3467100" y="464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0670" name="Text Box 13"/>
          <p:cNvSpPr txBox="1">
            <a:spLocks noChangeArrowheads="1"/>
          </p:cNvSpPr>
          <p:nvPr/>
        </p:nvSpPr>
        <p:spPr bwMode="auto">
          <a:xfrm>
            <a:off x="3289300" y="596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l</a:t>
            </a:r>
            <a:r>
              <a:rPr lang="sk-SK" sz="2400" i="1" baseline="30000"/>
              <a:t>1</a:t>
            </a:r>
            <a:endParaRPr lang="sk-SK" sz="2400" i="1"/>
          </a:p>
        </p:txBody>
      </p:sp>
      <p:sp>
        <p:nvSpPr>
          <p:cNvPr id="70671" name="Text Box 14"/>
          <p:cNvSpPr txBox="1"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b</a:t>
            </a:r>
            <a:r>
              <a:rPr lang="sk-SK" sz="2400" i="1" baseline="30000"/>
              <a:t>1</a:t>
            </a:r>
            <a:endParaRPr lang="sk-SK" sz="2400" i="1"/>
          </a:p>
        </p:txBody>
      </p:sp>
      <p:sp>
        <p:nvSpPr>
          <p:cNvPr id="70672" name="Text Box 15"/>
          <p:cNvSpPr txBox="1">
            <a:spLocks noChangeArrowheads="1"/>
          </p:cNvSpPr>
          <p:nvPr/>
        </p:nvSpPr>
        <p:spPr bwMode="auto">
          <a:xfrm>
            <a:off x="4572000" y="39624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f(p)</a:t>
            </a:r>
          </a:p>
        </p:txBody>
      </p:sp>
      <p:sp>
        <p:nvSpPr>
          <p:cNvPr id="70673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f(l</a:t>
            </a:r>
            <a:r>
              <a:rPr lang="sk-SK" sz="2400" i="1" baseline="30000"/>
              <a:t>1</a:t>
            </a:r>
            <a:r>
              <a:rPr lang="sk-SK" sz="2400" i="1"/>
              <a:t>)</a:t>
            </a:r>
          </a:p>
        </p:txBody>
      </p:sp>
      <p:sp>
        <p:nvSpPr>
          <p:cNvPr id="70674" name="Line 17"/>
          <p:cNvSpPr>
            <a:spLocks noChangeShapeType="1"/>
          </p:cNvSpPr>
          <p:nvPr/>
        </p:nvSpPr>
        <p:spPr bwMode="auto">
          <a:xfrm flipV="1">
            <a:off x="2438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75" name="Line 18"/>
          <p:cNvSpPr>
            <a:spLocks noChangeShapeType="1"/>
          </p:cNvSpPr>
          <p:nvPr/>
        </p:nvSpPr>
        <p:spPr bwMode="auto">
          <a:xfrm flipV="1">
            <a:off x="6248400" y="5562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5257800" y="57912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 flipV="1">
            <a:off x="5257800" y="57785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3505200" y="58928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4038600" y="4953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80" name="Oval 24"/>
          <p:cNvSpPr>
            <a:spLocks noChangeArrowheads="1"/>
          </p:cNvSpPr>
          <p:nvPr/>
        </p:nvSpPr>
        <p:spPr bwMode="auto">
          <a:xfrm>
            <a:off x="3987800" y="4864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36576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f(p</a:t>
            </a:r>
            <a:r>
              <a:rPr lang="sk-SK" sz="2400" i="1" baseline="30000"/>
              <a:t>1</a:t>
            </a:r>
            <a:r>
              <a:rPr lang="sk-SK" sz="2400" i="1"/>
              <a:t>)</a:t>
            </a:r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2743200" y="5715000"/>
            <a:ext cx="444500" cy="354013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V="1">
            <a:off x="2743200" y="5702300"/>
            <a:ext cx="393700" cy="39370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873500" y="591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p</a:t>
            </a:r>
            <a:r>
              <a:rPr lang="sk-SK" sz="2400" i="1" baseline="30000"/>
              <a:t>1</a:t>
            </a:r>
            <a:endParaRPr lang="sk-SK" sz="2400" i="1"/>
          </a:p>
        </p:txBody>
      </p:sp>
      <p:sp>
        <p:nvSpPr>
          <p:cNvPr id="29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Metóda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zlatého rezu </a:t>
            </a:r>
            <a:r>
              <a:rPr lang="sk-SK" sz="2800" dirty="0"/>
              <a:t>pre </a:t>
            </a:r>
            <a:r>
              <a:rPr lang="sk-SK" sz="2800" dirty="0" err="1" smtClean="0"/>
              <a:t>vyhľadá-vanie</a:t>
            </a:r>
            <a:r>
              <a:rPr lang="sk-SK" sz="2800" dirty="0" smtClean="0"/>
              <a:t> </a:t>
            </a:r>
            <a:r>
              <a:rPr lang="sk-SK" sz="2800" dirty="0"/>
              <a:t>minima ostro </a:t>
            </a:r>
            <a:r>
              <a:rPr lang="sk-SK" sz="2800" dirty="0" err="1"/>
              <a:t>kvázikonvexnej</a:t>
            </a:r>
            <a:r>
              <a:rPr lang="sk-SK" sz="2800" dirty="0"/>
              <a:t> funkcie </a:t>
            </a:r>
            <a:r>
              <a:rPr lang="sk-SK" sz="2800" i="1" cap="none" dirty="0"/>
              <a:t>f</a:t>
            </a:r>
            <a:r>
              <a:rPr lang="sk-SK" sz="2800" dirty="0"/>
              <a:t>(</a:t>
            </a:r>
            <a:r>
              <a:rPr lang="sk-SK" sz="2800" i="1" cap="none" dirty="0"/>
              <a:t>x</a:t>
            </a:r>
            <a:r>
              <a:rPr lang="sk-SK" sz="2800" dirty="0"/>
              <a:t>) </a:t>
            </a:r>
            <a:r>
              <a:rPr lang="sk-SK" sz="2800" dirty="0" smtClean="0"/>
              <a:t>na intervale &lt;</a:t>
            </a:r>
            <a:r>
              <a:rPr lang="sk-SK" sz="2800" i="1" cap="none" dirty="0" smtClean="0"/>
              <a:t>a</a:t>
            </a:r>
            <a:r>
              <a:rPr lang="sk-SK" sz="2800" cap="none" baseline="30000" dirty="0" smtClean="0"/>
              <a:t>1</a:t>
            </a:r>
            <a:r>
              <a:rPr lang="sk-SK" sz="2800" dirty="0"/>
              <a:t>, </a:t>
            </a:r>
            <a:r>
              <a:rPr lang="sk-SK" sz="2800" i="1" cap="none" dirty="0"/>
              <a:t>b</a:t>
            </a:r>
            <a:r>
              <a:rPr lang="sk-SK" sz="2800" cap="none" baseline="30000" dirty="0"/>
              <a:t>1</a:t>
            </a:r>
            <a:r>
              <a:rPr lang="sk-SK" sz="2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xmlns="" val="28156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F703-C835-4993-B80D-FC76AB4207F8}" type="slidenum">
              <a:rPr lang="sk-SK"/>
              <a:pPr>
                <a:defRPr/>
              </a:pPr>
              <a:t>24</a:t>
            </a:fld>
            <a:endParaRPr lang="sk-SK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250825" y="1628800"/>
            <a:ext cx="763354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1600" algn="l">
              <a:buSzTx/>
            </a:pP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Zlatý rez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 Pomer kratšej časti intervalu k dlhšej musí byť rovnaký ako pomer dlhšej časti intervalu k jeho dĺžke.</a:t>
            </a:r>
          </a:p>
        </p:txBody>
      </p:sp>
      <p:sp>
        <p:nvSpPr>
          <p:cNvPr id="8198" name="Line 4"/>
          <p:cNvSpPr>
            <a:spLocks noChangeShapeType="1"/>
          </p:cNvSpPr>
          <p:nvPr/>
        </p:nvSpPr>
        <p:spPr bwMode="auto">
          <a:xfrm>
            <a:off x="1219200" y="3352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1828800" y="33528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>
            <a:off x="5638800" y="33528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5410200" y="3454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4038600" y="3416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4267200" y="33528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762000" y="3960813"/>
          <a:ext cx="5715000" cy="2608262"/>
        </p:xfrm>
        <a:graphic>
          <a:graphicData uri="http://schemas.openxmlformats.org/presentationml/2006/ole">
            <p:oleObj spid="_x0000_s4134" name="Rovnica" r:id="rId3" imgW="3060700" imgH="1397000" progId="Equation.3">
              <p:embed/>
            </p:oleObj>
          </a:graphicData>
        </a:graphic>
      </p:graphicFrame>
      <p:sp>
        <p:nvSpPr>
          <p:cNvPr id="13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 smtClean="0"/>
              <a:t>Zlatý rez</a:t>
            </a:r>
          </a:p>
          <a:p>
            <a:pPr algn="ctr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25949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25163-0CFD-4C55-AE40-65C6008640A5}" type="slidenum">
              <a:rPr lang="sk-SK"/>
              <a:pPr>
                <a:defRPr/>
              </a:pPr>
              <a:t>25</a:t>
            </a:fld>
            <a:endParaRPr lang="sk-SK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219200" y="3124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28800" y="31242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5638800" y="31242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6002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410200" y="322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038600" y="31877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p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267200" y="31242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9218" name="Object 11"/>
          <p:cNvGraphicFramePr>
            <a:graphicFrameLocks noChangeAspect="1"/>
          </p:cNvGraphicFramePr>
          <p:nvPr/>
        </p:nvGraphicFramePr>
        <p:xfrm>
          <a:off x="963613" y="3903663"/>
          <a:ext cx="6199187" cy="2379662"/>
        </p:xfrm>
        <a:graphic>
          <a:graphicData uri="http://schemas.openxmlformats.org/presentationml/2006/ole">
            <p:oleObj spid="_x0000_s5158" name="Rovnica" r:id="rId3" imgW="2844800" imgH="1092200" progId="Equation.3">
              <p:embed/>
            </p:oleObj>
          </a:graphicData>
        </a:graphic>
      </p:graphicFrame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3048000" y="31242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27813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l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36576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20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 smtClean="0"/>
              <a:t>Zlatý rez</a:t>
            </a:r>
          </a:p>
          <a:p>
            <a:pPr algn="ctr"/>
            <a:endParaRPr lang="sk-SK" sz="2800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50825" y="1628800"/>
            <a:ext cx="763354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1600" algn="l">
              <a:buSzTx/>
            </a:pP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Zlatý rez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 Pomer kratšej časti intervalu k dlhšej musí byť rovnaký ako pomer dlhšej časti intervalu k jeho dĺžke.</a:t>
            </a:r>
          </a:p>
        </p:txBody>
      </p:sp>
    </p:spTree>
    <p:extLst>
      <p:ext uri="{BB962C8B-B14F-4D97-AF65-F5344CB8AC3E}">
        <p14:creationId xmlns:p14="http://schemas.microsoft.com/office/powerpoint/2010/main" xmlns="" val="20020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01BA3-E138-4C25-BA0F-E328F695099C}" type="slidenum">
              <a:rPr lang="sk-SK"/>
              <a:pPr>
                <a:defRPr/>
              </a:pPr>
              <a:t>26</a:t>
            </a:fld>
            <a:endParaRPr lang="sk-SK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214313" y="1828800"/>
            <a:ext cx="79580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1600" algn="l">
              <a:buSzTx/>
            </a:pP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Požadujeme, aby výsledný bod </a:t>
            </a:r>
            <a:r>
              <a:rPr lang="sk-SK" sz="2200" i="1" dirty="0" err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k-SK" sz="2200" i="1" baseline="30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k-SK" sz="2200" i="1" baseline="30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, ktorý získame ako odhad bodu minima po 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redukciách (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+1 vypočítaných hodnotách 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), bol od bodu minima vzdialený najviac 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 .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1295400" y="33655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1905000" y="33655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5715000" y="33655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1676400" y="34417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a</a:t>
            </a:r>
            <a:r>
              <a:rPr lang="sk-SK" sz="2400" i="1" baseline="30000">
                <a:latin typeface="Times New Roman" pitchFamily="18" charset="0"/>
              </a:rPr>
              <a:t>i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10251" name="Text Box 8"/>
          <p:cNvSpPr txBox="1">
            <a:spLocks noChangeArrowheads="1"/>
          </p:cNvSpPr>
          <p:nvPr/>
        </p:nvSpPr>
        <p:spPr bwMode="auto">
          <a:xfrm>
            <a:off x="5486400" y="3467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b</a:t>
            </a:r>
            <a:r>
              <a:rPr lang="sk-SK" sz="2400" i="1" baseline="30000">
                <a:latin typeface="Times New Roman" pitchFamily="18" charset="0"/>
              </a:rPr>
              <a:t>i</a:t>
            </a:r>
            <a:endParaRPr lang="cs-CZ" sz="2400" i="1">
              <a:latin typeface="Times New Roman" pitchFamily="18" charset="0"/>
            </a:endParaRPr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/>
        </p:nvGraphicFramePr>
        <p:xfrm>
          <a:off x="1600200" y="4648200"/>
          <a:ext cx="6448425" cy="1916113"/>
        </p:xfrm>
        <a:graphic>
          <a:graphicData uri="http://schemas.openxmlformats.org/presentationml/2006/ole">
            <p:oleObj spid="_x0000_s6218" name="Rovnica" r:id="rId3" imgW="2959100" imgH="901700" progId="Equation.3">
              <p:embed/>
            </p:oleObj>
          </a:graphicData>
        </a:graphic>
      </p:graphicFrame>
      <p:sp>
        <p:nvSpPr>
          <p:cNvPr id="10252" name="Line 10"/>
          <p:cNvSpPr>
            <a:spLocks noChangeShapeType="1"/>
          </p:cNvSpPr>
          <p:nvPr/>
        </p:nvSpPr>
        <p:spPr bwMode="auto">
          <a:xfrm>
            <a:off x="3124200" y="3365500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28194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x</a:t>
            </a:r>
            <a:r>
              <a:rPr lang="sk-SK" sz="2400" i="1" baseline="30000">
                <a:latin typeface="Times New Roman" pitchFamily="18" charset="0"/>
              </a:rPr>
              <a:t>i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3733800" y="3213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>
            <a:off x="3124200" y="3505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10243" name="Object 14"/>
          <p:cNvGraphicFramePr>
            <a:graphicFrameLocks noChangeAspect="1"/>
          </p:cNvGraphicFramePr>
          <p:nvPr/>
        </p:nvGraphicFramePr>
        <p:xfrm>
          <a:off x="3335338" y="3505200"/>
          <a:ext cx="1941512" cy="650875"/>
        </p:xfrm>
        <a:graphic>
          <a:graphicData uri="http://schemas.openxmlformats.org/presentationml/2006/ole">
            <p:oleObj spid="_x0000_s6219" name="Rovnica" r:id="rId4" imgW="914400" imgH="368300" progId="Equation.3">
              <p:embed/>
            </p:oleObj>
          </a:graphicData>
        </a:graphic>
      </p:graphicFrame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214313" y="4191000"/>
            <a:ext cx="87503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1600" algn="l">
              <a:buSzTx/>
            </a:pP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Pri každom kroku sa interval zmenší (-1+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5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</a:rPr>
              <a:t>)/2 krát</a:t>
            </a:r>
            <a:r>
              <a:rPr lang="sk-SK" sz="2200" i="1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. </a:t>
            </a:r>
            <a:r>
              <a:rPr lang="sk-SK" sz="2200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Teda:</a:t>
            </a:r>
            <a:endParaRPr lang="sk-SK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 smtClean="0"/>
              <a:t>Určenie potrebného počtu krokov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1537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720CF-E4BB-4DBC-B62E-E91580E1CE89}" type="slidenum">
              <a:rPr lang="sk-SK"/>
              <a:pPr>
                <a:defRPr/>
              </a:pPr>
              <a:t>27</a:t>
            </a:fld>
            <a:endParaRPr lang="sk-SK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14313" y="1828800"/>
            <a:ext cx="8750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1600" algn="l">
              <a:buSzTx/>
            </a:pP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Stačí teda určiť najmenšie celé 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tak,</a:t>
            </a:r>
            <a:r>
              <a:rPr lang="sk-SK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sk-SK" sz="2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aby 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platilo:</a:t>
            </a:r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endParaRPr lang="sk-SK" sz="2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838200" y="2438400"/>
          <a:ext cx="7389813" cy="3400425"/>
        </p:xfrm>
        <a:graphic>
          <a:graphicData uri="http://schemas.openxmlformats.org/presentationml/2006/ole">
            <p:oleObj spid="_x0000_s7206" name="Rovnica" r:id="rId3" imgW="3390900" imgH="1600200" progId="Equation.3">
              <p:embed/>
            </p:oleObj>
          </a:graphicData>
        </a:graphic>
      </p:graphicFrame>
      <p:sp>
        <p:nvSpPr>
          <p:cNvPr id="7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 smtClean="0"/>
              <a:t>Určenie potrebného počtu krokov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12896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45007-99BC-4B4E-92E9-C3A66876EB14}" type="slidenum">
              <a:rPr lang="sk-SK"/>
              <a:pPr>
                <a:defRPr/>
              </a:pPr>
              <a:t>28</a:t>
            </a:fld>
            <a:endParaRPr lang="sk-SK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7795592" cy="288032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SzTx/>
              <a:buNone/>
            </a:pPr>
            <a:r>
              <a:rPr lang="sk-SK" dirty="0" smtClean="0">
                <a:latin typeface="Calibri" pitchFamily="34" charset="0"/>
                <a:cs typeface="Calibri" pitchFamily="34" charset="0"/>
              </a:rPr>
              <a:t>S presnosťou 0.01 mm určte optimálnu šírku 3 m dlhého drôtika  rozmrazovača skla tak, aby ste dosiahli maximálny výkon daného zariadenia. </a:t>
            </a:r>
          </a:p>
          <a:p>
            <a:pPr marL="0" indent="0" eaLnBrk="1" hangingPunct="1">
              <a:lnSpc>
                <a:spcPct val="90000"/>
              </a:lnSpc>
              <a:buSzTx/>
              <a:buNone/>
            </a:pPr>
            <a:r>
              <a:rPr lang="sk-SK" dirty="0" smtClean="0">
                <a:latin typeface="Calibri" pitchFamily="34" charset="0"/>
                <a:cs typeface="Calibri" pitchFamily="34" charset="0"/>
              </a:rPr>
              <a:t>Vlastné zariadenie (viď schéma) je napájané 12 V autobatériou s vnútorným odporom 3</a:t>
            </a:r>
            <a:r>
              <a:rPr lang="sk-SK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, drôtik obdĺžnikového prierezu má výšku 0.05mm a jeho materiál má merný odpor =5*10</a:t>
            </a:r>
            <a:r>
              <a:rPr lang="sk-SK" baseline="30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-7</a:t>
            </a:r>
            <a:r>
              <a:rPr lang="sk-SK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[m]. </a:t>
            </a:r>
          </a:p>
        </p:txBody>
      </p:sp>
      <p:sp>
        <p:nvSpPr>
          <p:cNvPr id="71685" name="AutoShape 4"/>
          <p:cNvSpPr>
            <a:spLocks noChangeArrowheads="1"/>
          </p:cNvSpPr>
          <p:nvPr/>
        </p:nvSpPr>
        <p:spPr bwMode="auto">
          <a:xfrm>
            <a:off x="3419475" y="4868863"/>
            <a:ext cx="5292725" cy="1219200"/>
          </a:xfrm>
          <a:prstGeom prst="wedgeRectCallout">
            <a:avLst>
              <a:gd name="adj1" fmla="val -68176"/>
              <a:gd name="adj2" fmla="val 9898"/>
            </a:avLst>
          </a:prstGeom>
          <a:gradFill rotWithShape="1">
            <a:gsLst>
              <a:gs pos="0">
                <a:srgbClr val="FFFFCC"/>
              </a:gs>
              <a:gs pos="100000">
                <a:srgbClr val="BABA95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k-SK" sz="2000" b="1" i="1" dirty="0">
                <a:solidFill>
                  <a:schemeClr val="tx2">
                    <a:lumMod val="75000"/>
                  </a:schemeClr>
                </a:solidFill>
              </a:rPr>
              <a:t>Odpor drôtika sa vypočíta z merného odporu podľa </a:t>
            </a:r>
            <a:r>
              <a:rPr lang="sk-SK" sz="2000" b="1" i="1" dirty="0" smtClean="0">
                <a:solidFill>
                  <a:schemeClr val="tx2">
                    <a:lumMod val="75000"/>
                  </a:schemeClr>
                </a:solidFill>
              </a:rPr>
              <a:t>vzorca </a:t>
            </a:r>
            <a:r>
              <a:rPr lang="sk-SK" sz="2000" b="1" i="1" dirty="0" err="1">
                <a:solidFill>
                  <a:schemeClr val="tx2">
                    <a:lumMod val="75000"/>
                  </a:schemeClr>
                </a:solidFill>
              </a:rPr>
              <a:t>R=</a:t>
            </a:r>
            <a:r>
              <a:rPr lang="sk-SK" sz="2000" b="1" i="1" dirty="0" err="1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d</a:t>
            </a:r>
            <a:r>
              <a:rPr lang="sk-SK" sz="2000" b="1" i="1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/S.</a:t>
            </a:r>
            <a:br>
              <a:rPr lang="sk-SK" sz="2000" b="1" i="1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</a:br>
            <a:r>
              <a:rPr lang="sk-SK" sz="2000" b="1" i="1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kde d je dĺžka a S je plocha pr</a:t>
            </a:r>
            <a:r>
              <a:rPr lang="sk-SK" sz="20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ier</a:t>
            </a:r>
            <a:r>
              <a:rPr lang="sk-SK" sz="2000" b="1" i="1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ezu</a:t>
            </a:r>
            <a:r>
              <a:rPr lang="sk-SK" sz="2000" b="1" i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1524000" y="4876800"/>
            <a:ext cx="0" cy="304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>
            <a:off x="16764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88" name="Line 7"/>
          <p:cNvSpPr>
            <a:spLocks noChangeShapeType="1"/>
          </p:cNvSpPr>
          <p:nvPr/>
        </p:nvSpPr>
        <p:spPr bwMode="auto">
          <a:xfrm>
            <a:off x="16764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89" name="Line 8"/>
          <p:cNvSpPr>
            <a:spLocks noChangeShapeType="1"/>
          </p:cNvSpPr>
          <p:nvPr/>
        </p:nvSpPr>
        <p:spPr bwMode="auto">
          <a:xfrm flipH="1">
            <a:off x="685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90" name="Line 9"/>
          <p:cNvSpPr>
            <a:spLocks noChangeShapeType="1"/>
          </p:cNvSpPr>
          <p:nvPr/>
        </p:nvSpPr>
        <p:spPr bwMode="auto">
          <a:xfrm>
            <a:off x="685800" y="5029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91" name="Line 10"/>
          <p:cNvSpPr>
            <a:spLocks noChangeShapeType="1"/>
          </p:cNvSpPr>
          <p:nvPr/>
        </p:nvSpPr>
        <p:spPr bwMode="auto">
          <a:xfrm>
            <a:off x="2667000" y="5029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92" name="Line 11"/>
          <p:cNvSpPr>
            <a:spLocks noChangeShapeType="1"/>
          </p:cNvSpPr>
          <p:nvPr/>
        </p:nvSpPr>
        <p:spPr bwMode="auto">
          <a:xfrm>
            <a:off x="6858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93" name="Line 12"/>
          <p:cNvSpPr>
            <a:spLocks noChangeShapeType="1"/>
          </p:cNvSpPr>
          <p:nvPr/>
        </p:nvSpPr>
        <p:spPr bwMode="auto">
          <a:xfrm>
            <a:off x="21336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1066800" y="586740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695" name="Text Box 14"/>
          <p:cNvSpPr txBox="1">
            <a:spLocks noChangeArrowheads="1"/>
          </p:cNvSpPr>
          <p:nvPr/>
        </p:nvSpPr>
        <p:spPr bwMode="auto">
          <a:xfrm>
            <a:off x="1752600" y="5410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/>
              <a:t>R</a:t>
            </a:r>
          </a:p>
        </p:txBody>
      </p:sp>
      <p:sp>
        <p:nvSpPr>
          <p:cNvPr id="71696" name="Text Box 15"/>
          <p:cNvSpPr txBox="1">
            <a:spLocks noChangeArrowheads="1"/>
          </p:cNvSpPr>
          <p:nvPr/>
        </p:nvSpPr>
        <p:spPr bwMode="auto">
          <a:xfrm>
            <a:off x="609600" y="4648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/>
              <a:t>12V</a:t>
            </a:r>
          </a:p>
        </p:txBody>
      </p:sp>
      <p:sp>
        <p:nvSpPr>
          <p:cNvPr id="71697" name="Text Box 16"/>
          <p:cNvSpPr txBox="1">
            <a:spLocks noChangeArrowheads="1"/>
          </p:cNvSpPr>
          <p:nvPr/>
        </p:nvSpPr>
        <p:spPr bwMode="auto">
          <a:xfrm>
            <a:off x="1752600" y="4648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/>
              <a:t>R</a:t>
            </a:r>
            <a:r>
              <a:rPr lang="sk-SK" sz="2400" b="1" i="1" baseline="-25000"/>
              <a:t>0</a:t>
            </a:r>
            <a:r>
              <a:rPr lang="sk-SK" sz="2400" b="1" i="1"/>
              <a:t>=3</a:t>
            </a:r>
            <a:r>
              <a:rPr lang="sk-SK" sz="2400" b="1" i="1">
                <a:sym typeface="Symbol" pitchFamily="18" charset="2"/>
              </a:rPr>
              <a:t></a:t>
            </a:r>
            <a:endParaRPr lang="sk-SK" sz="2400" b="1" i="1"/>
          </a:p>
        </p:txBody>
      </p:sp>
      <p:sp>
        <p:nvSpPr>
          <p:cNvPr id="19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 smtClean="0"/>
              <a:t>Príklad</a:t>
            </a:r>
          </a:p>
          <a:p>
            <a:pPr algn="ctr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1105613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EF6CA-77B1-4D57-B5C5-2797BDEBC9D8}" type="slidenum">
              <a:rPr lang="sk-SK"/>
              <a:pPr>
                <a:defRPr/>
              </a:pPr>
              <a:t>29</a:t>
            </a:fld>
            <a:endParaRPr lang="sk-SK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020000" cy="4343400"/>
          </a:xfrm>
        </p:spPr>
        <p:txBody>
          <a:bodyPr>
            <a:normAutofit/>
          </a:bodyPr>
          <a:lstStyle/>
          <a:p>
            <a:pPr marL="666750" indent="-476250" eaLnBrk="1" hangingPunct="1">
              <a:buSzTx/>
            </a:pPr>
            <a:r>
              <a:rPr lang="sk-SK" sz="2200" dirty="0" smtClean="0">
                <a:latin typeface="Georgia" pitchFamily="18" charset="0"/>
              </a:rPr>
              <a:t>Navrhnite čo najvýnosnejší výrobný program firme vyrábajúcej dva produkty P1 a P2, ak na výrobu každej jednotky P1 je potrebujeme dve a na každé jednotky P2 tri jednotky výrobnej kapacity o veľkosti 24. </a:t>
            </a:r>
          </a:p>
          <a:p>
            <a:pPr marL="666750" indent="-476250" eaLnBrk="1" hangingPunct="1">
              <a:buSzTx/>
            </a:pPr>
            <a:r>
              <a:rPr lang="sk-SK" sz="2200" dirty="0" smtClean="0">
                <a:latin typeface="Georgia" pitchFamily="18" charset="0"/>
              </a:rPr>
              <a:t>Predajná cena jednotky P1 a P2 je 6 a 8. Výrobné </a:t>
            </a:r>
            <a:r>
              <a:rPr lang="sk-SK" sz="2200" b="1" dirty="0" smtClean="0">
                <a:latin typeface="Georgia" pitchFamily="18" charset="0"/>
              </a:rPr>
              <a:t>jednotkové náklady</a:t>
            </a:r>
            <a:r>
              <a:rPr lang="sk-SK" sz="2200" dirty="0" smtClean="0">
                <a:latin typeface="Georgia" pitchFamily="18" charset="0"/>
              </a:rPr>
              <a:t> sú u P1 0.2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1</a:t>
            </a:r>
            <a:r>
              <a:rPr lang="sk-SK" sz="2200" dirty="0" smtClean="0">
                <a:latin typeface="Georgia" pitchFamily="18" charset="0"/>
              </a:rPr>
              <a:t> a u P2 0.4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2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dirty="0" smtClean="0">
                <a:latin typeface="Georgia" pitchFamily="18" charset="0"/>
              </a:rPr>
              <a:t>kde 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1</a:t>
            </a:r>
            <a:r>
              <a:rPr lang="sk-SK" sz="2200" dirty="0" smtClean="0">
                <a:latin typeface="Georgia" pitchFamily="18" charset="0"/>
              </a:rPr>
              <a:t> a 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2</a:t>
            </a:r>
            <a:r>
              <a:rPr lang="sk-SK" sz="2200" i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sú množstvá vyrábaných produktov.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Prístupy k optimalizácii nelineárnych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 viac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premenných</a:t>
            </a:r>
            <a:endParaRPr lang="sk-SK" sz="2800" dirty="0" smtClean="0"/>
          </a:p>
          <a:p>
            <a:pPr algn="ctr"/>
            <a:r>
              <a:rPr lang="sk-SK" sz="2800" dirty="0" smtClean="0"/>
              <a:t>príklad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20057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encilSketch/>
                    </a14:imgEffect>
                    <a14:imgEffect>
                      <a14:brightnessContrast contras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3175" y="3140968"/>
            <a:ext cx="260827" cy="365645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Optimalizácia nelineárnych </a:t>
            </a:r>
            <a:r>
              <a:rPr lang="sk-SK" sz="2800" dirty="0" smtClean="0"/>
              <a:t>úloh - Príklad</a:t>
            </a:r>
            <a:endParaRPr lang="sk-SK" sz="28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3</a:t>
            </a:fld>
            <a:endParaRPr lang="sk-SK" dirty="0"/>
          </a:p>
        </p:txBody>
      </p:sp>
      <p:sp>
        <p:nvSpPr>
          <p:cNvPr id="17" name="Zástupný symbol obsahu 2"/>
          <p:cNvSpPr txBox="1">
            <a:spLocks/>
          </p:cNvSpPr>
          <p:nvPr/>
        </p:nvSpPr>
        <p:spPr>
          <a:xfrm>
            <a:off x="467545" y="3933056"/>
            <a:ext cx="7597660" cy="86041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Intenzita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osvetlenia </a:t>
            </a:r>
            <a:r>
              <a:rPr lang="sk-SK" dirty="0"/>
              <a:t>je priamo úmerná svietivosti zdroja a nepriamo úmerná druhej mocnine vzdialenosti od zdroja. </a:t>
            </a:r>
          </a:p>
          <a:p>
            <a:pPr marL="0" indent="0">
              <a:buNone/>
            </a:pPr>
            <a:endParaRPr lang="sk-SK" dirty="0"/>
          </a:p>
        </p:txBody>
      </p:sp>
      <p:grpSp>
        <p:nvGrpSpPr>
          <p:cNvPr id="45" name="Skupina 44"/>
          <p:cNvGrpSpPr/>
          <p:nvPr/>
        </p:nvGrpSpPr>
        <p:grpSpPr>
          <a:xfrm>
            <a:off x="459767" y="1819373"/>
            <a:ext cx="3964025" cy="2113683"/>
            <a:chOff x="323528" y="4483669"/>
            <a:chExt cx="3964025" cy="2113683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30218" y="4610716"/>
              <a:ext cx="936933" cy="1410199"/>
              <a:chOff x="912" y="2976"/>
              <a:chExt cx="1008" cy="811"/>
            </a:xfrm>
          </p:grpSpPr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722" cy="811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1117" y="3019"/>
                <a:ext cx="803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l</a:t>
                </a:r>
                <a:r>
                  <a:rPr lang="sk-SK" sz="2400" i="1" baseline="-25000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1</a:t>
                </a: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(x)</a:t>
                </a:r>
                <a:endParaRPr lang="cs-CZ" sz="2400" i="1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8" name="Skupina 17"/>
            <p:cNvGrpSpPr/>
            <p:nvPr/>
          </p:nvGrpSpPr>
          <p:grpSpPr>
            <a:xfrm>
              <a:off x="323528" y="4483669"/>
              <a:ext cx="3964025" cy="2113683"/>
              <a:chOff x="439107" y="4411661"/>
              <a:chExt cx="3964025" cy="2113683"/>
            </a:xfrm>
          </p:grpSpPr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1048789" y="5935660"/>
                <a:ext cx="3011443" cy="13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 flipV="1">
                <a:off x="1429789" y="4564061"/>
                <a:ext cx="0" cy="137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V="1">
                <a:off x="3334789" y="5173661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1326602" y="4411661"/>
                <a:ext cx="212725" cy="215900"/>
              </a:xfrm>
              <a:prstGeom prst="star16">
                <a:avLst>
                  <a:gd name="adj" fmla="val 375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3092695" y="4920208"/>
                <a:ext cx="484187" cy="381000"/>
              </a:xfrm>
              <a:prstGeom prst="star16">
                <a:avLst>
                  <a:gd name="adj" fmla="val 375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1429789" y="6088061"/>
                <a:ext cx="1905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2123728" y="6128469"/>
                <a:ext cx="9906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000" dirty="0"/>
                  <a:t>100 m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rot="5400000">
                <a:off x="533645" y="5231605"/>
                <a:ext cx="133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rot="5400000">
                <a:off x="3216796" y="5529808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717332" y="5356223"/>
                <a:ext cx="685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000" dirty="0"/>
                  <a:t>5 m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439107" y="5357049"/>
                <a:ext cx="9906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000" dirty="0"/>
                  <a:t>10 m</a:t>
                </a: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001255" y="5248010"/>
              <a:ext cx="1027950" cy="772906"/>
              <a:chOff x="1399" y="3328"/>
              <a:chExt cx="1121" cy="442"/>
            </a:xfrm>
          </p:grpSpPr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1407" y="3362"/>
                <a:ext cx="1113" cy="408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1399" y="3328"/>
                <a:ext cx="7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l</a:t>
                </a:r>
                <a:r>
                  <a:rPr lang="sk-SK" sz="2400" i="1" baseline="-25000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2</a:t>
                </a: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(x)</a:t>
                </a:r>
                <a:endParaRPr lang="cs-CZ" sz="2400" i="1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37" name="Rovná spojnica 36"/>
            <p:cNvCxnSpPr/>
            <p:nvPr/>
          </p:nvCxnSpPr>
          <p:spPr>
            <a:xfrm>
              <a:off x="1314210" y="5967536"/>
              <a:ext cx="593494" cy="0"/>
            </a:xfrm>
            <a:prstGeom prst="line">
              <a:avLst/>
            </a:prstGeom>
            <a:ln w="22225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lokTextu 41"/>
            <p:cNvSpPr txBox="1"/>
            <p:nvPr/>
          </p:nvSpPr>
          <p:spPr>
            <a:xfrm>
              <a:off x="1489495" y="5619037"/>
              <a:ext cx="242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sk-SK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456918" y="1813445"/>
            <a:ext cx="3964025" cy="2113683"/>
            <a:chOff x="439107" y="4411661"/>
            <a:chExt cx="3964025" cy="2113683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1048789" y="5935660"/>
              <a:ext cx="3011443" cy="13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1429789" y="4564061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 flipV="1">
              <a:off x="3334789" y="5173661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1326602" y="4411661"/>
              <a:ext cx="212725" cy="215900"/>
            </a:xfrm>
            <a:prstGeom prst="star16">
              <a:avLst>
                <a:gd name="adj" fmla="val 37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3092695" y="4920208"/>
              <a:ext cx="484187" cy="381000"/>
            </a:xfrm>
            <a:prstGeom prst="star16">
              <a:avLst>
                <a:gd name="adj" fmla="val 37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429789" y="6088061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123728" y="6128469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100 m</a:t>
              </a: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rot="5400000">
              <a:off x="533645" y="5231605"/>
              <a:ext cx="133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rot="5400000">
              <a:off x="3216796" y="552980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717332" y="5356223"/>
              <a:ext cx="685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5 m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39107" y="5357049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10 m</a:t>
              </a:r>
            </a:p>
          </p:txBody>
        </p:sp>
      </p:grpSp>
      <p:sp>
        <p:nvSpPr>
          <p:cNvPr id="41" name="BlokTextu 40"/>
          <p:cNvSpPr txBox="1"/>
          <p:nvPr/>
        </p:nvSpPr>
        <p:spPr>
          <a:xfrm>
            <a:off x="1622885" y="2949639"/>
            <a:ext cx="2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sk-SK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Rovná spojnica 42"/>
          <p:cNvCxnSpPr/>
          <p:nvPr/>
        </p:nvCxnSpPr>
        <p:spPr>
          <a:xfrm>
            <a:off x="1450775" y="3296749"/>
            <a:ext cx="593494" cy="0"/>
          </a:xfrm>
          <a:prstGeom prst="line">
            <a:avLst/>
          </a:prstGeom>
          <a:ln w="2222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Zástupný symbol obsahu 2"/>
              <p:cNvSpPr txBox="1">
                <a:spLocks/>
              </p:cNvSpPr>
              <p:nvPr/>
            </p:nvSpPr>
            <p:spPr>
              <a:xfrm>
                <a:off x="4927849" y="2315660"/>
                <a:ext cx="2884511" cy="1401372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120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SzPct val="73000"/>
                  <a:buFont typeface="Wingdings" pitchFamily="2" charset="2"/>
                  <a:buChar char="q"/>
                  <a:defRPr kumimoji="0" sz="2400" kern="1200" baseline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540000" indent="-252000" algn="l" rtl="0" eaLnBrk="1" latinLnBrk="0" hangingPunct="1">
                  <a:spcBef>
                    <a:spcPts val="0"/>
                  </a:spcBef>
                  <a:spcAft>
                    <a:spcPts val="300"/>
                  </a:spcAft>
                  <a:buClr>
                    <a:schemeClr val="tx2">
                      <a:lumMod val="75000"/>
                    </a:schemeClr>
                  </a:buClr>
                  <a:buSzPct val="85000"/>
                  <a:buFont typeface="Courier New" pitchFamily="49" charset="0"/>
                  <a:buChar char="o"/>
                  <a:defRPr kumimoji="0" sz="2100" kern="120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758952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0000"/>
                  <a:buFontTx/>
                  <a:buNone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00584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>
                        <a:tint val="8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128016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70000"/>
                  <a:buFont typeface="Wingdings"/>
                  <a:buChar char=""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1472184" indent="-18288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733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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47088" indent="-182880" algn="l" rtl="0" eaLnBrk="1" latinLnBrk="0" hangingPunct="1">
                  <a:spcBef>
                    <a:spcPts val="300"/>
                  </a:spcBef>
                  <a:buClr>
                    <a:schemeClr val="accent4"/>
                  </a:buClr>
                  <a:buSzPct val="100000"/>
                  <a:buChar char="•"/>
                  <a:defRPr kumimoji="0" sz="1600" kern="1200" baseline="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/>
                  <a:buChar char="§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Intenzita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osvetlenia </a:t>
                </a:r>
                <a:endParaRPr lang="sk-SK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/>
                            </a:rPr>
                            <m:t>Svietivos</m:t>
                          </m:r>
                          <m:r>
                            <a:rPr lang="sk-SK" b="0" i="1" smtClean="0">
                              <a:latin typeface="Cambria Math"/>
                            </a:rPr>
                            <m:t>ť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/>
                                </a:rPr>
                                <m:t>Vzdialenos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ť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6" name="Zástupný symbol obsah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849" y="2315660"/>
                <a:ext cx="2884511" cy="140137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376" t="-3913" r="-10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1559987" y="1574898"/>
            <a:ext cx="4839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 smtClean="0"/>
              <a:t>50 </a:t>
            </a:r>
            <a:endParaRPr lang="sk-SK" sz="2000" dirty="0"/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3352598" y="1949421"/>
            <a:ext cx="64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 smtClean="0"/>
              <a:t>100 </a:t>
            </a:r>
            <a:endParaRPr lang="sk-SK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ástupný symbol obsahu 2"/>
              <p:cNvSpPr txBox="1">
                <a:spLocks/>
              </p:cNvSpPr>
              <p:nvPr/>
            </p:nvSpPr>
            <p:spPr>
              <a:xfrm>
                <a:off x="467544" y="4800833"/>
                <a:ext cx="7597660" cy="201254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120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SzPct val="73000"/>
                  <a:buFont typeface="Wingdings" pitchFamily="2" charset="2"/>
                  <a:buChar char="q"/>
                  <a:defRPr kumimoji="0" sz="2400" kern="1200" baseline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540000" indent="-252000" algn="l" rtl="0" eaLnBrk="1" latinLnBrk="0" hangingPunct="1">
                  <a:spcBef>
                    <a:spcPts val="0"/>
                  </a:spcBef>
                  <a:spcAft>
                    <a:spcPts val="300"/>
                  </a:spcAft>
                  <a:buClr>
                    <a:schemeClr val="tx2">
                      <a:lumMod val="75000"/>
                    </a:schemeClr>
                  </a:buClr>
                  <a:buSzPct val="85000"/>
                  <a:buFont typeface="Courier New" pitchFamily="49" charset="0"/>
                  <a:buChar char="o"/>
                  <a:defRPr kumimoji="0" sz="2100" kern="120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758952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0000"/>
                  <a:buFontTx/>
                  <a:buNone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00584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>
                        <a:tint val="8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128016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70000"/>
                  <a:buFont typeface="Wingdings"/>
                  <a:buChar char=""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1472184" indent="-18288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733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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47088" indent="-182880" algn="l" rtl="0" eaLnBrk="1" latinLnBrk="0" hangingPunct="1">
                  <a:spcBef>
                    <a:spcPts val="300"/>
                  </a:spcBef>
                  <a:buClr>
                    <a:schemeClr val="accent4"/>
                  </a:buClr>
                  <a:buSzPct val="100000"/>
                  <a:buChar char="•"/>
                  <a:defRPr kumimoji="0" sz="1600" kern="1200" baseline="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/>
                  <a:buChar char="§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Intenzita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osvetlenia </a:t>
                </a:r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 mieste, kde stojí panáčik:</a:t>
                </a:r>
              </a:p>
              <a:p>
                <a:pPr lvl="1"/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Vysoká lampa: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𝟓𝟎</m:t>
                        </m:r>
                      </m:num>
                      <m:den>
                        <m:sSup>
                          <m:sSupPr>
                            <m:ctrlP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sk-SK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</m:oMath>
                </a14:m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𝟓𝟎</m:t>
                        </m:r>
                      </m:num>
                      <m:den>
                        <m:sSup>
                          <m:sSupPr>
                            <m:ctrlP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  <m:t>𝟏𝟎</m:t>
                                        </m:r>
                                      </m:e>
                                      <m:sup>
                                        <m: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sk-SK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𝟓𝟎</m:t>
                        </m:r>
                      </m:num>
                      <m:den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𝟏𝟎𝟎</m:t>
                        </m:r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sk-SK" dirty="0" smtClean="0"/>
              </a:p>
              <a:p>
                <a:pPr lvl="1"/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Nízka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lampa: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𝟏𝟎𝟎</m:t>
                        </m:r>
                      </m:num>
                      <m:den>
                        <m:sSup>
                          <m:sSupPr>
                            <m:ctrlP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sk-SK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k-SK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sk-SK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</m:oMath>
                </a14:m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𝟏𝟎𝟎</m:t>
                        </m:r>
                      </m:num>
                      <m:den>
                        <m:sSup>
                          <m:sSupPr>
                            <m:ctrlP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sk-SK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sk-SK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  <m:t>𝟓</m:t>
                                        </m:r>
                                      </m:e>
                                      <m:sup>
                                        <m:r>
                                          <a:rPr lang="sk-SK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sk-SK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sk-SK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/>
                                              </a:rPr>
                                              <m:t>𝟏𝟎𝟎</m:t>
                                            </m:r>
                                            <m:r>
                                              <a:rPr lang="sk-SK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sk-SK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sk-SK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sk-SK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</m:t>
                        </m:r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𝟐𝟓</m:t>
                        </m:r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49" name="Zástupný symbol obsah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800833"/>
                <a:ext cx="7597660" cy="201254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562" t="-272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405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1" grpId="0"/>
      <p:bldP spid="46" grpId="0" animBg="1"/>
      <p:bldP spid="4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A737-6779-481C-A9ED-E6A31B00A528}" type="slidenum">
              <a:rPr lang="sk-SK"/>
              <a:pPr>
                <a:defRPr/>
              </a:pPr>
              <a:t>30</a:t>
            </a:fld>
            <a:endParaRPr lang="sk-SK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020000" cy="2971800"/>
          </a:xfrm>
        </p:spPr>
        <p:txBody>
          <a:bodyPr>
            <a:normAutofit/>
          </a:bodyPr>
          <a:lstStyle/>
          <a:p>
            <a:pPr marL="666750" indent="-476250" eaLnBrk="1" hangingPunct="1">
              <a:buSzTx/>
            </a:pPr>
            <a:r>
              <a:rPr lang="sk-SK" sz="2200" dirty="0" smtClean="0">
                <a:latin typeface="Georgia" pitchFamily="18" charset="0"/>
              </a:rPr>
              <a:t>Navrhnite čo najvýnosnejší výrobný program firme vyrábajúcej dva produkty P1 a P2, ak na výrobu každej jednotky P1 je potrebujeme dve a na každé jednotky P2 tri jednotky výrobnej kapacity o veľkosti 24. </a:t>
            </a:r>
          </a:p>
          <a:p>
            <a:pPr marL="666750" indent="-476250" eaLnBrk="1" hangingPunct="1">
              <a:buSzTx/>
            </a:pPr>
            <a:endParaRPr lang="sk-SK" sz="2200" dirty="0" smtClean="0">
              <a:latin typeface="Georgia" pitchFamily="18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2713138"/>
              </p:ext>
            </p:extLst>
          </p:nvPr>
        </p:nvGraphicFramePr>
        <p:xfrm>
          <a:off x="1979712" y="3573016"/>
          <a:ext cx="4267200" cy="1223962"/>
        </p:xfrm>
        <a:graphic>
          <a:graphicData uri="http://schemas.openxmlformats.org/presentationml/2006/ole">
            <p:oleObj spid="_x0000_s8230" name="Rovnica" r:id="rId3" imgW="1371600" imgH="393700" progId="Equation.3">
              <p:embed/>
            </p:oleObj>
          </a:graphicData>
        </a:graphic>
      </p:graphicFrame>
      <p:sp>
        <p:nvSpPr>
          <p:cNvPr id="8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Prístupy k optimalizácii nelineárnych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 viac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premenných</a:t>
            </a:r>
            <a:endParaRPr lang="sk-SK" sz="2800" dirty="0" smtClean="0"/>
          </a:p>
          <a:p>
            <a:pPr algn="ctr"/>
            <a:r>
              <a:rPr lang="sk-SK" sz="2800" dirty="0" smtClean="0"/>
              <a:t>príklad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38147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17C52-6D7F-4567-B762-698D78B4608D}" type="slidenum">
              <a:rPr lang="sk-SK"/>
              <a:pPr>
                <a:defRPr/>
              </a:pPr>
              <a:t>31</a:t>
            </a:fld>
            <a:endParaRPr lang="sk-SK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28801"/>
            <a:ext cx="7888237" cy="1312168"/>
          </a:xfrm>
        </p:spPr>
        <p:txBody>
          <a:bodyPr>
            <a:normAutofit/>
          </a:bodyPr>
          <a:lstStyle/>
          <a:p>
            <a:pPr marL="666750" indent="-476250" eaLnBrk="1" hangingPunct="1">
              <a:lnSpc>
                <a:spcPct val="90000"/>
              </a:lnSpc>
              <a:buSzTx/>
            </a:pPr>
            <a:r>
              <a:rPr lang="sk-SK" sz="2200" dirty="0" smtClean="0">
                <a:latin typeface="Georgia" pitchFamily="18" charset="0"/>
              </a:rPr>
              <a:t>Predajná cena jednotky P1 a P2 je 6 a 8. Výrobné </a:t>
            </a:r>
            <a:r>
              <a:rPr lang="sk-SK" sz="2200" b="1" dirty="0" smtClean="0">
                <a:latin typeface="Georgia" pitchFamily="18" charset="0"/>
              </a:rPr>
              <a:t>jednotkové náklady</a:t>
            </a:r>
            <a:r>
              <a:rPr lang="sk-SK" sz="2200" dirty="0" smtClean="0">
                <a:latin typeface="Georgia" pitchFamily="18" charset="0"/>
              </a:rPr>
              <a:t> sú  u P1 0.2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1</a:t>
            </a:r>
            <a:r>
              <a:rPr lang="sk-SK" sz="2200" dirty="0" smtClean="0">
                <a:latin typeface="Georgia" pitchFamily="18" charset="0"/>
              </a:rPr>
              <a:t> a u P2 0.4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2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dirty="0" smtClean="0">
                <a:latin typeface="Georgia" pitchFamily="18" charset="0"/>
              </a:rPr>
              <a:t>kde 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1</a:t>
            </a:r>
            <a:r>
              <a:rPr lang="sk-SK" sz="2200" dirty="0" smtClean="0">
                <a:latin typeface="Georgia" pitchFamily="18" charset="0"/>
              </a:rPr>
              <a:t> a 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-25000" dirty="0" smtClean="0">
                <a:latin typeface="Georgia" pitchFamily="18" charset="0"/>
              </a:rPr>
              <a:t>2</a:t>
            </a:r>
            <a:r>
              <a:rPr lang="sk-SK" sz="2200" i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sú množstvá vyrábaných produktov. 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6045857"/>
              </p:ext>
            </p:extLst>
          </p:nvPr>
        </p:nvGraphicFramePr>
        <p:xfrm>
          <a:off x="1115616" y="3284984"/>
          <a:ext cx="6637337" cy="2487613"/>
        </p:xfrm>
        <a:graphic>
          <a:graphicData uri="http://schemas.openxmlformats.org/presentationml/2006/ole">
            <p:oleObj spid="_x0000_s9254" name="Rovnica" r:id="rId3" imgW="2133600" imgH="800100" progId="Equation.3">
              <p:embed/>
            </p:oleObj>
          </a:graphicData>
        </a:graphic>
      </p:graphicFrame>
      <p:sp>
        <p:nvSpPr>
          <p:cNvPr id="6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Prístupy k optimalizácii nelineárnych úloh viac premenných: príklad</a:t>
            </a:r>
          </a:p>
        </p:txBody>
      </p:sp>
    </p:spTree>
    <p:extLst>
      <p:ext uri="{BB962C8B-B14F-4D97-AF65-F5344CB8AC3E}">
        <p14:creationId xmlns:p14="http://schemas.microsoft.com/office/powerpoint/2010/main" xmlns="" val="8154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51C9B-C311-4EC4-BDF3-8873199E557A}" type="slidenum">
              <a:rPr lang="sk-SK"/>
              <a:pPr>
                <a:defRPr/>
              </a:pPr>
              <a:t>32</a:t>
            </a:fld>
            <a:endParaRPr lang="sk-SK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28800"/>
            <a:ext cx="7992442" cy="2057400"/>
          </a:xfrm>
        </p:spPr>
        <p:txBody>
          <a:bodyPr>
            <a:normAutofit fontScale="92500" lnSpcReduction="10000"/>
          </a:bodyPr>
          <a:lstStyle/>
          <a:p>
            <a:pPr marL="666750" indent="-476250" eaLnBrk="1" hangingPunct="1">
              <a:lnSpc>
                <a:spcPct val="90000"/>
              </a:lnSpc>
              <a:buSzTx/>
            </a:pPr>
            <a:r>
              <a:rPr lang="sk-SK" sz="2200" dirty="0" smtClean="0">
                <a:latin typeface="Georgia" pitchFamily="18" charset="0"/>
              </a:rPr>
              <a:t>Začínajú prácu vždy v nejakom prípustnom riešení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0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dirty="0" smtClean="0">
                <a:latin typeface="Georgia" pitchFamily="18" charset="0"/>
              </a:rPr>
              <a:t>bodu z</a:t>
            </a:r>
            <a:r>
              <a:rPr lang="sk-SK" sz="2200" i="1" dirty="0" smtClean="0">
                <a:latin typeface="Georgia" pitchFamily="18" charset="0"/>
              </a:rPr>
              <a:t> E</a:t>
            </a:r>
            <a:r>
              <a:rPr lang="sk-SK" sz="2200" i="1" baseline="30000" dirty="0" smtClean="0">
                <a:latin typeface="Georgia" pitchFamily="18" charset="0"/>
              </a:rPr>
              <a:t>n</a:t>
            </a:r>
            <a:r>
              <a:rPr lang="sk-SK" sz="2200" i="1" dirty="0" smtClean="0">
                <a:latin typeface="Georgia" pitchFamily="18" charset="0"/>
              </a:rPr>
              <a:t>.</a:t>
            </a:r>
          </a:p>
          <a:p>
            <a:pPr marL="666750" indent="-476250" eaLnBrk="1" hangingPunct="1">
              <a:lnSpc>
                <a:spcPct val="90000"/>
              </a:lnSpc>
              <a:buSzTx/>
            </a:pPr>
            <a:r>
              <a:rPr lang="sk-SK" sz="2200" dirty="0" smtClean="0">
                <a:latin typeface="Georgia" pitchFamily="18" charset="0"/>
              </a:rPr>
              <a:t>Nájdu smer </a:t>
            </a:r>
            <a:r>
              <a:rPr lang="sk-SK" sz="2200" b="1" i="1" dirty="0" err="1" smtClean="0">
                <a:latin typeface="Georgia" pitchFamily="18" charset="0"/>
              </a:rPr>
              <a:t>h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,</a:t>
            </a:r>
            <a:r>
              <a:rPr lang="sk-SK" sz="2200" b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v ktorom od súčasného riešenia </a:t>
            </a:r>
            <a:r>
              <a:rPr lang="sk-SK" sz="2200" b="1" i="1" dirty="0" err="1" smtClean="0">
                <a:latin typeface="Georgia" pitchFamily="18" charset="0"/>
              </a:rPr>
              <a:t>x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 funkcie </a:t>
            </a:r>
            <a:r>
              <a:rPr lang="sk-SK" sz="2200" i="1" dirty="0" smtClean="0">
                <a:latin typeface="Georgia" pitchFamily="18" charset="0"/>
              </a:rPr>
              <a:t>f</a:t>
            </a:r>
            <a:r>
              <a:rPr lang="sk-SK" sz="2200" dirty="0" smtClean="0">
                <a:latin typeface="Georgia" pitchFamily="18" charset="0"/>
              </a:rPr>
              <a:t>  klesá.</a:t>
            </a:r>
          </a:p>
          <a:p>
            <a:pPr marL="666750" indent="-476250" eaLnBrk="1" hangingPunct="1">
              <a:lnSpc>
                <a:spcPct val="90000"/>
              </a:lnSpc>
              <a:buSzTx/>
            </a:pPr>
            <a:r>
              <a:rPr lang="sk-SK" sz="2200" dirty="0" smtClean="0">
                <a:latin typeface="Georgia" pitchFamily="18" charset="0"/>
              </a:rPr>
              <a:t>Vykonajú presun k ďalšiemu riešeniu podľa výrazu  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i+1</a:t>
            </a:r>
            <a:r>
              <a:rPr lang="sk-SK" sz="2200" i="1" dirty="0" smtClean="0">
                <a:latin typeface="Georgia" pitchFamily="18" charset="0"/>
              </a:rPr>
              <a:t>=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+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</a:t>
            </a:r>
            <a:r>
              <a:rPr lang="sk-SK" sz="2200" i="1" baseline="-25000" dirty="0" smtClean="0">
                <a:latin typeface="Georgia" pitchFamily="18" charset="0"/>
                <a:sym typeface="Symbol" pitchFamily="18" charset="2"/>
              </a:rPr>
              <a:t>i</a:t>
            </a:r>
            <a:r>
              <a:rPr lang="sk-SK" sz="2200" b="1" i="1" dirty="0" smtClean="0">
                <a:latin typeface="Georgia" pitchFamily="18" charset="0"/>
              </a:rPr>
              <a:t>h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, kde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 </a:t>
            </a:r>
            <a:r>
              <a:rPr lang="sk-SK" sz="2200" dirty="0" smtClean="0">
                <a:latin typeface="Georgia" pitchFamily="18" charset="0"/>
                <a:sym typeface="Symbol" pitchFamily="18" charset="2"/>
              </a:rPr>
              <a:t>kladné reálne číslo.</a:t>
            </a:r>
            <a:r>
              <a:rPr lang="sk-SK" sz="2200" dirty="0" smtClean="0">
                <a:latin typeface="Georgia" pitchFamily="18" charset="0"/>
              </a:rPr>
              <a:t> </a:t>
            </a:r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1371600" y="40386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2590800" y="43434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3581400" y="45720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3736" name="Oval 7"/>
          <p:cNvSpPr>
            <a:spLocks noChangeArrowheads="1"/>
          </p:cNvSpPr>
          <p:nvPr/>
        </p:nvSpPr>
        <p:spPr bwMode="auto">
          <a:xfrm>
            <a:off x="3886200" y="48006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3962400"/>
            <a:ext cx="762000" cy="457200"/>
            <a:chOff x="960" y="2496"/>
            <a:chExt cx="480" cy="288"/>
          </a:xfrm>
        </p:grpSpPr>
        <p:sp>
          <p:nvSpPr>
            <p:cNvPr id="73741" name="Oval 9"/>
            <p:cNvSpPr>
              <a:spLocks noChangeArrowheads="1"/>
            </p:cNvSpPr>
            <p:nvPr/>
          </p:nvSpPr>
          <p:spPr bwMode="auto">
            <a:xfrm>
              <a:off x="124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3742" name="Text Box 10"/>
            <p:cNvSpPr txBox="1">
              <a:spLocks noChangeArrowheads="1"/>
            </p:cNvSpPr>
            <p:nvPr/>
          </p:nvSpPr>
          <p:spPr bwMode="auto">
            <a:xfrm>
              <a:off x="960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/>
                <a:t>x</a:t>
              </a:r>
              <a:r>
                <a:rPr lang="sk-SK" sz="2400" i="1" baseline="30000"/>
                <a:t>0</a:t>
              </a:r>
              <a:endParaRPr lang="sk-SK" sz="2400" i="1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57400" y="4343400"/>
            <a:ext cx="533400" cy="457200"/>
            <a:chOff x="1296" y="2736"/>
            <a:chExt cx="336" cy="288"/>
          </a:xfrm>
        </p:grpSpPr>
        <p:sp>
          <p:nvSpPr>
            <p:cNvPr id="73739" name="Line 12"/>
            <p:cNvSpPr>
              <a:spLocks noChangeShapeType="1"/>
            </p:cNvSpPr>
            <p:nvPr/>
          </p:nvSpPr>
          <p:spPr bwMode="auto">
            <a:xfrm>
              <a:off x="1296" y="2784"/>
              <a:ext cx="38" cy="21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3740" name="Text Box 13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/>
                <a:t>h</a:t>
              </a:r>
              <a:r>
                <a:rPr lang="sk-SK" sz="2400" i="1" baseline="30000"/>
                <a:t>0</a:t>
              </a:r>
              <a:endParaRPr lang="sk-SK" sz="2400" i="1"/>
            </a:p>
          </p:txBody>
        </p:sp>
      </p:grpSp>
      <p:sp>
        <p:nvSpPr>
          <p:cNvPr id="16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Iteračné metódy pre riešenia nelineárnych úloh viac premenných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658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80EE2-AAD5-48BC-9085-E2F66BB207FC}" type="slidenum">
              <a:rPr lang="sk-SK"/>
              <a:pPr>
                <a:defRPr/>
              </a:pPr>
              <a:t>33</a:t>
            </a:fld>
            <a:endParaRPr lang="sk-SK"/>
          </a:p>
        </p:txBody>
      </p:sp>
      <p:sp>
        <p:nvSpPr>
          <p:cNvPr id="74755" name="Oval 4"/>
          <p:cNvSpPr>
            <a:spLocks noChangeArrowheads="1"/>
          </p:cNvSpPr>
          <p:nvPr/>
        </p:nvSpPr>
        <p:spPr bwMode="auto">
          <a:xfrm>
            <a:off x="1371600" y="40386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4756" name="Oval 5"/>
          <p:cNvSpPr>
            <a:spLocks noChangeArrowheads="1"/>
          </p:cNvSpPr>
          <p:nvPr/>
        </p:nvSpPr>
        <p:spPr bwMode="auto">
          <a:xfrm>
            <a:off x="2590800" y="43434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4757" name="Oval 6"/>
          <p:cNvSpPr>
            <a:spLocks noChangeArrowheads="1"/>
          </p:cNvSpPr>
          <p:nvPr/>
        </p:nvSpPr>
        <p:spPr bwMode="auto">
          <a:xfrm>
            <a:off x="3581400" y="45720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4758" name="Oval 7"/>
          <p:cNvSpPr>
            <a:spLocks noChangeArrowheads="1"/>
          </p:cNvSpPr>
          <p:nvPr/>
        </p:nvSpPr>
        <p:spPr bwMode="auto">
          <a:xfrm>
            <a:off x="3886200" y="48006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74759" name="Group 8"/>
          <p:cNvGrpSpPr>
            <a:grpSpLocks/>
          </p:cNvGrpSpPr>
          <p:nvPr/>
        </p:nvGrpSpPr>
        <p:grpSpPr bwMode="auto">
          <a:xfrm>
            <a:off x="1524000" y="3962400"/>
            <a:ext cx="762000" cy="457200"/>
            <a:chOff x="960" y="2496"/>
            <a:chExt cx="480" cy="288"/>
          </a:xfrm>
        </p:grpSpPr>
        <p:sp>
          <p:nvSpPr>
            <p:cNvPr id="74769" name="Oval 9"/>
            <p:cNvSpPr>
              <a:spLocks noChangeArrowheads="1"/>
            </p:cNvSpPr>
            <p:nvPr/>
          </p:nvSpPr>
          <p:spPr bwMode="auto">
            <a:xfrm>
              <a:off x="124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4770" name="Text Box 10"/>
            <p:cNvSpPr txBox="1">
              <a:spLocks noChangeArrowheads="1"/>
            </p:cNvSpPr>
            <p:nvPr/>
          </p:nvSpPr>
          <p:spPr bwMode="auto">
            <a:xfrm>
              <a:off x="960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0</a:t>
              </a:r>
              <a:endParaRPr lang="sk-SK" sz="2400" i="1">
                <a:latin typeface="Times New Roman" pitchFamily="18" charset="0"/>
              </a:endParaRPr>
            </a:p>
          </p:txBody>
        </p:sp>
      </p:grpSp>
      <p:sp>
        <p:nvSpPr>
          <p:cNvPr id="74760" name="Line 11"/>
          <p:cNvSpPr>
            <a:spLocks noChangeShapeType="1"/>
          </p:cNvSpPr>
          <p:nvPr/>
        </p:nvSpPr>
        <p:spPr bwMode="auto">
          <a:xfrm>
            <a:off x="2057400" y="4419600"/>
            <a:ext cx="136525" cy="787400"/>
          </a:xfrm>
          <a:prstGeom prst="line">
            <a:avLst/>
          </a:prstGeom>
          <a:noFill/>
          <a:ln w="34925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20574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sk-SK" sz="2400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sk-SK" sz="2400" b="1" i="1">
                <a:latin typeface="Times New Roman" pitchFamily="18" charset="0"/>
              </a:rPr>
              <a:t>h</a:t>
            </a:r>
            <a:r>
              <a:rPr lang="sk-SK" sz="2400" i="1" baseline="30000">
                <a:latin typeface="Times New Roman" pitchFamily="18" charset="0"/>
              </a:rPr>
              <a:t>0</a:t>
            </a:r>
            <a:endParaRPr lang="sk-SK" sz="2400" b="1" i="1">
              <a:latin typeface="Times New Roman" pitchFamily="18" charset="0"/>
            </a:endParaRPr>
          </a:p>
        </p:txBody>
      </p:sp>
      <p:sp>
        <p:nvSpPr>
          <p:cNvPr id="74762" name="Oval 13"/>
          <p:cNvSpPr>
            <a:spLocks noChangeArrowheads="1"/>
          </p:cNvSpPr>
          <p:nvPr/>
        </p:nvSpPr>
        <p:spPr bwMode="auto">
          <a:xfrm>
            <a:off x="2120900" y="51943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16002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sk-SK" sz="2400" i="1">
              <a:latin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09800" y="5029200"/>
            <a:ext cx="838200" cy="533400"/>
            <a:chOff x="1392" y="3168"/>
            <a:chExt cx="528" cy="336"/>
          </a:xfrm>
        </p:grpSpPr>
        <p:sp>
          <p:nvSpPr>
            <p:cNvPr id="74767" name="Line 16"/>
            <p:cNvSpPr>
              <a:spLocks noChangeShapeType="1"/>
            </p:cNvSpPr>
            <p:nvPr/>
          </p:nvSpPr>
          <p:spPr bwMode="auto">
            <a:xfrm flipV="1">
              <a:off x="1440" y="3168"/>
              <a:ext cx="288" cy="14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4768" name="Text Box 17"/>
            <p:cNvSpPr txBox="1">
              <a:spLocks noChangeArrowheads="1"/>
            </p:cNvSpPr>
            <p:nvPr/>
          </p:nvSpPr>
          <p:spPr bwMode="auto">
            <a:xfrm>
              <a:off x="1392" y="321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1</a:t>
              </a:r>
              <a:endParaRPr lang="sk-SK" sz="2400" b="1" i="1">
                <a:latin typeface="Times New Roman" pitchFamily="18" charset="0"/>
              </a:endParaRPr>
            </a:p>
          </p:txBody>
        </p:sp>
      </p:grpSp>
      <p:sp>
        <p:nvSpPr>
          <p:cNvPr id="74766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07950" y="1700808"/>
            <a:ext cx="8064450" cy="2209800"/>
          </a:xfrm>
          <a:noFill/>
        </p:spPr>
        <p:txBody>
          <a:bodyPr>
            <a:noAutofit/>
          </a:bodyPr>
          <a:lstStyle/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Začínajú prácu vždy v nejakom prípustnom riešení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0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dirty="0" smtClean="0">
                <a:latin typeface="Georgia" pitchFamily="18" charset="0"/>
              </a:rPr>
              <a:t>bodu z</a:t>
            </a:r>
            <a:r>
              <a:rPr lang="sk-SK" sz="2200" i="1" dirty="0" smtClean="0">
                <a:latin typeface="Georgia" pitchFamily="18" charset="0"/>
              </a:rPr>
              <a:t> E</a:t>
            </a:r>
            <a:r>
              <a:rPr lang="sk-SK" sz="2200" i="1" baseline="30000" dirty="0" smtClean="0">
                <a:latin typeface="Georgia" pitchFamily="18" charset="0"/>
              </a:rPr>
              <a:t>n</a:t>
            </a:r>
            <a:r>
              <a:rPr lang="sk-SK" sz="2200" i="1" dirty="0" smtClean="0">
                <a:latin typeface="Georgia" pitchFamily="18" charset="0"/>
              </a:rPr>
              <a:t>.</a:t>
            </a: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Nájdu smer </a:t>
            </a:r>
            <a:r>
              <a:rPr lang="sk-SK" sz="2200" b="1" i="1" dirty="0" err="1" smtClean="0">
                <a:latin typeface="Georgia" pitchFamily="18" charset="0"/>
              </a:rPr>
              <a:t>h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,</a:t>
            </a:r>
            <a:r>
              <a:rPr lang="sk-SK" sz="2200" b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v ktorom od súčasného riešenia </a:t>
            </a:r>
            <a:r>
              <a:rPr lang="sk-SK" sz="2200" b="1" i="1" dirty="0" err="1" smtClean="0">
                <a:latin typeface="Georgia" pitchFamily="18" charset="0"/>
              </a:rPr>
              <a:t>x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 funkcia </a:t>
            </a:r>
            <a:r>
              <a:rPr lang="sk-SK" sz="2200" i="1" dirty="0" smtClean="0">
                <a:latin typeface="Georgia" pitchFamily="18" charset="0"/>
              </a:rPr>
              <a:t>f</a:t>
            </a:r>
            <a:r>
              <a:rPr lang="sk-SK" sz="2200" dirty="0" smtClean="0">
                <a:latin typeface="Georgia" pitchFamily="18" charset="0"/>
              </a:rPr>
              <a:t>  klesá.</a:t>
            </a: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Vykonajú presun k ďalšiemu riešeniu podľa výrazu  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i+1</a:t>
            </a:r>
            <a:r>
              <a:rPr lang="sk-SK" sz="2200" i="1" dirty="0" smtClean="0">
                <a:latin typeface="Georgia" pitchFamily="18" charset="0"/>
              </a:rPr>
              <a:t>=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+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</a:t>
            </a:r>
            <a:r>
              <a:rPr lang="sk-SK" sz="2200" i="1" baseline="-25000" dirty="0" smtClean="0">
                <a:latin typeface="Georgia" pitchFamily="18" charset="0"/>
                <a:sym typeface="Symbol" pitchFamily="18" charset="2"/>
              </a:rPr>
              <a:t>i</a:t>
            </a:r>
            <a:r>
              <a:rPr lang="sk-SK" sz="2200" b="1" i="1" dirty="0" smtClean="0">
                <a:latin typeface="Georgia" pitchFamily="18" charset="0"/>
              </a:rPr>
              <a:t>h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, kde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 </a:t>
            </a:r>
            <a:r>
              <a:rPr lang="sk-SK" sz="2200" dirty="0" smtClean="0">
                <a:latin typeface="Georgia" pitchFamily="18" charset="0"/>
                <a:sym typeface="Symbol" pitchFamily="18" charset="2"/>
              </a:rPr>
              <a:t>kladné reálne číslo.</a:t>
            </a:r>
            <a:r>
              <a:rPr lang="sk-SK" sz="2200" dirty="0" smtClean="0">
                <a:latin typeface="Georgia" pitchFamily="18" charset="0"/>
              </a:rPr>
              <a:t> </a:t>
            </a:r>
          </a:p>
        </p:txBody>
      </p:sp>
      <p:sp>
        <p:nvSpPr>
          <p:cNvPr id="21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Iteračné metódy pre riešenia nelineárnych úloh viac premenných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0310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133DA-311B-4691-8C2D-4177E8CBB372}" type="slidenum">
              <a:rPr lang="sk-SK"/>
              <a:pPr>
                <a:defRPr/>
              </a:pPr>
              <a:t>34</a:t>
            </a:fld>
            <a:endParaRPr lang="sk-SK"/>
          </a:p>
        </p:txBody>
      </p:sp>
      <p:sp>
        <p:nvSpPr>
          <p:cNvPr id="75779" name="Oval 4"/>
          <p:cNvSpPr>
            <a:spLocks noChangeArrowheads="1"/>
          </p:cNvSpPr>
          <p:nvPr/>
        </p:nvSpPr>
        <p:spPr bwMode="auto">
          <a:xfrm>
            <a:off x="1371600" y="40386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5780" name="Oval 5"/>
          <p:cNvSpPr>
            <a:spLocks noChangeArrowheads="1"/>
          </p:cNvSpPr>
          <p:nvPr/>
        </p:nvSpPr>
        <p:spPr bwMode="auto">
          <a:xfrm>
            <a:off x="2590800" y="43434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5781" name="Oval 6"/>
          <p:cNvSpPr>
            <a:spLocks noChangeArrowheads="1"/>
          </p:cNvSpPr>
          <p:nvPr/>
        </p:nvSpPr>
        <p:spPr bwMode="auto">
          <a:xfrm>
            <a:off x="3581400" y="45720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5782" name="Oval 7"/>
          <p:cNvSpPr>
            <a:spLocks noChangeArrowheads="1"/>
          </p:cNvSpPr>
          <p:nvPr/>
        </p:nvSpPr>
        <p:spPr bwMode="auto">
          <a:xfrm>
            <a:off x="3886200" y="48006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75783" name="Group 8"/>
          <p:cNvGrpSpPr>
            <a:grpSpLocks/>
          </p:cNvGrpSpPr>
          <p:nvPr/>
        </p:nvGrpSpPr>
        <p:grpSpPr bwMode="auto">
          <a:xfrm>
            <a:off x="1524000" y="3962400"/>
            <a:ext cx="762000" cy="457200"/>
            <a:chOff x="960" y="2496"/>
            <a:chExt cx="480" cy="288"/>
          </a:xfrm>
        </p:grpSpPr>
        <p:sp>
          <p:nvSpPr>
            <p:cNvPr id="75798" name="Oval 9"/>
            <p:cNvSpPr>
              <a:spLocks noChangeArrowheads="1"/>
            </p:cNvSpPr>
            <p:nvPr/>
          </p:nvSpPr>
          <p:spPr bwMode="auto">
            <a:xfrm>
              <a:off x="124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5799" name="Text Box 10"/>
            <p:cNvSpPr txBox="1">
              <a:spLocks noChangeArrowheads="1"/>
            </p:cNvSpPr>
            <p:nvPr/>
          </p:nvSpPr>
          <p:spPr bwMode="auto">
            <a:xfrm>
              <a:off x="960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0</a:t>
              </a:r>
              <a:endParaRPr lang="sk-SK" sz="2400" i="1">
                <a:latin typeface="Times New Roman" pitchFamily="18" charset="0"/>
              </a:endParaRPr>
            </a:p>
          </p:txBody>
        </p:sp>
      </p:grpSp>
      <p:sp>
        <p:nvSpPr>
          <p:cNvPr id="75784" name="Line 11"/>
          <p:cNvSpPr>
            <a:spLocks noChangeShapeType="1"/>
          </p:cNvSpPr>
          <p:nvPr/>
        </p:nvSpPr>
        <p:spPr bwMode="auto">
          <a:xfrm>
            <a:off x="2057400" y="4419600"/>
            <a:ext cx="136525" cy="787400"/>
          </a:xfrm>
          <a:prstGeom prst="line">
            <a:avLst/>
          </a:prstGeom>
          <a:noFill/>
          <a:ln w="34925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20574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sk-SK" sz="2400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sk-SK" sz="2400" b="1" i="1">
                <a:latin typeface="Times New Roman" pitchFamily="18" charset="0"/>
              </a:rPr>
              <a:t>h</a:t>
            </a:r>
            <a:r>
              <a:rPr lang="sk-SK" sz="2400" i="1" baseline="30000">
                <a:latin typeface="Times New Roman" pitchFamily="18" charset="0"/>
              </a:rPr>
              <a:t>0</a:t>
            </a:r>
            <a:endParaRPr lang="sk-SK" sz="2400" b="1" i="1">
              <a:latin typeface="Times New Roman" pitchFamily="18" charset="0"/>
            </a:endParaRPr>
          </a:p>
        </p:txBody>
      </p:sp>
      <p:sp>
        <p:nvSpPr>
          <p:cNvPr id="75786" name="Oval 13"/>
          <p:cNvSpPr>
            <a:spLocks noChangeArrowheads="1"/>
          </p:cNvSpPr>
          <p:nvPr/>
        </p:nvSpPr>
        <p:spPr bwMode="auto">
          <a:xfrm>
            <a:off x="2133600" y="5181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5787" name="Text Box 14"/>
          <p:cNvSpPr txBox="1">
            <a:spLocks noChangeArrowheads="1"/>
          </p:cNvSpPr>
          <p:nvPr/>
        </p:nvSpPr>
        <p:spPr bwMode="auto">
          <a:xfrm>
            <a:off x="16002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sk-SK" sz="2400" i="1">
              <a:latin typeface="Times New Roman" pitchFamily="18" charset="0"/>
            </a:endParaRPr>
          </a:p>
        </p:txBody>
      </p:sp>
      <p:grpSp>
        <p:nvGrpSpPr>
          <p:cNvPr id="75788" name="Group 15"/>
          <p:cNvGrpSpPr>
            <a:grpSpLocks/>
          </p:cNvGrpSpPr>
          <p:nvPr/>
        </p:nvGrpSpPr>
        <p:grpSpPr bwMode="auto">
          <a:xfrm>
            <a:off x="2286000" y="4038600"/>
            <a:ext cx="1828800" cy="1371600"/>
            <a:chOff x="1440" y="2544"/>
            <a:chExt cx="1152" cy="864"/>
          </a:xfrm>
        </p:grpSpPr>
        <p:sp>
          <p:nvSpPr>
            <p:cNvPr id="75794" name="Line 16"/>
            <p:cNvSpPr>
              <a:spLocks noChangeShapeType="1"/>
            </p:cNvSpPr>
            <p:nvPr/>
          </p:nvSpPr>
          <p:spPr bwMode="auto">
            <a:xfrm flipV="1">
              <a:off x="1440" y="2880"/>
              <a:ext cx="864" cy="432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5795" name="Text Box 17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i="1" baseline="-25000"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796" name="Text Box 18"/>
            <p:cNvSpPr txBox="1">
              <a:spLocks noChangeArrowheads="1"/>
            </p:cNvSpPr>
            <p:nvPr/>
          </p:nvSpPr>
          <p:spPr bwMode="auto">
            <a:xfrm>
              <a:off x="2112" y="25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75797" name="Oval 19"/>
            <p:cNvSpPr>
              <a:spLocks noChangeArrowheads="1"/>
            </p:cNvSpPr>
            <p:nvPr/>
          </p:nvSpPr>
          <p:spPr bwMode="auto">
            <a:xfrm>
              <a:off x="2280" y="2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352800" y="4622800"/>
            <a:ext cx="609600" cy="558800"/>
            <a:chOff x="2112" y="2912"/>
            <a:chExt cx="384" cy="352"/>
          </a:xfrm>
        </p:grpSpPr>
        <p:sp>
          <p:nvSpPr>
            <p:cNvPr id="75792" name="Line 21"/>
            <p:cNvSpPr>
              <a:spLocks noChangeShapeType="1"/>
            </p:cNvSpPr>
            <p:nvPr/>
          </p:nvSpPr>
          <p:spPr bwMode="auto">
            <a:xfrm>
              <a:off x="2352" y="2912"/>
              <a:ext cx="144" cy="33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5793" name="Text Box 22"/>
            <p:cNvSpPr txBox="1">
              <a:spLocks noChangeArrowheads="1"/>
            </p:cNvSpPr>
            <p:nvPr/>
          </p:nvSpPr>
          <p:spPr bwMode="auto">
            <a:xfrm>
              <a:off x="2112" y="297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  <a:endParaRPr lang="sk-SK" sz="2400" i="1">
                <a:latin typeface="Times New Roman" pitchFamily="18" charset="0"/>
              </a:endParaRPr>
            </a:p>
          </p:txBody>
        </p:sp>
      </p:grpSp>
      <p:sp>
        <p:nvSpPr>
          <p:cNvPr id="27" name="Rectangle 23"/>
          <p:cNvSpPr txBox="1">
            <a:spLocks noChangeArrowheads="1"/>
          </p:cNvSpPr>
          <p:nvPr/>
        </p:nvSpPr>
        <p:spPr>
          <a:xfrm>
            <a:off x="107950" y="1700808"/>
            <a:ext cx="8064450" cy="22098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smtClean="0">
                <a:latin typeface="Georgia" pitchFamily="18" charset="0"/>
              </a:rPr>
              <a:t>Začínajú prácu vždy v nejakom prípustnom riešení </a:t>
            </a:r>
            <a:r>
              <a:rPr lang="sk-SK" sz="2200" b="1" i="1" smtClean="0">
                <a:latin typeface="Georgia" pitchFamily="18" charset="0"/>
              </a:rPr>
              <a:t>x</a:t>
            </a:r>
            <a:r>
              <a:rPr lang="sk-SK" sz="2200" i="1" baseline="30000" smtClean="0">
                <a:latin typeface="Georgia" pitchFamily="18" charset="0"/>
              </a:rPr>
              <a:t>0</a:t>
            </a:r>
            <a:r>
              <a:rPr lang="sk-SK" sz="2200" i="1" smtClean="0">
                <a:latin typeface="Georgia" pitchFamily="18" charset="0"/>
              </a:rPr>
              <a:t>, </a:t>
            </a:r>
            <a:r>
              <a:rPr lang="sk-SK" sz="2200" smtClean="0">
                <a:latin typeface="Georgia" pitchFamily="18" charset="0"/>
              </a:rPr>
              <a:t>bodu z</a:t>
            </a:r>
            <a:r>
              <a:rPr lang="sk-SK" sz="2200" i="1" smtClean="0">
                <a:latin typeface="Georgia" pitchFamily="18" charset="0"/>
              </a:rPr>
              <a:t> E</a:t>
            </a:r>
            <a:r>
              <a:rPr lang="sk-SK" sz="2200" i="1" baseline="30000" smtClean="0">
                <a:latin typeface="Georgia" pitchFamily="18" charset="0"/>
              </a:rPr>
              <a:t>n</a:t>
            </a:r>
            <a:r>
              <a:rPr lang="sk-SK" sz="2200" i="1" smtClean="0">
                <a:latin typeface="Georgia" pitchFamily="18" charset="0"/>
              </a:rPr>
              <a:t>.</a:t>
            </a:r>
          </a:p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smtClean="0">
                <a:latin typeface="Georgia" pitchFamily="18" charset="0"/>
              </a:rPr>
              <a:t>Nájdu smer </a:t>
            </a:r>
            <a:r>
              <a:rPr lang="sk-SK" sz="2200" b="1" i="1" smtClean="0">
                <a:latin typeface="Georgia" pitchFamily="18" charset="0"/>
              </a:rPr>
              <a:t>h</a:t>
            </a:r>
            <a:r>
              <a:rPr lang="sk-SK" sz="2200" i="1" baseline="30000" smtClean="0">
                <a:latin typeface="Georgia" pitchFamily="18" charset="0"/>
              </a:rPr>
              <a:t>i</a:t>
            </a:r>
            <a:r>
              <a:rPr lang="sk-SK" sz="2200" i="1" smtClean="0">
                <a:latin typeface="Georgia" pitchFamily="18" charset="0"/>
              </a:rPr>
              <a:t>,</a:t>
            </a:r>
            <a:r>
              <a:rPr lang="sk-SK" sz="2200" b="1" smtClean="0">
                <a:latin typeface="Georgia" pitchFamily="18" charset="0"/>
              </a:rPr>
              <a:t> </a:t>
            </a:r>
            <a:r>
              <a:rPr lang="sk-SK" sz="2200" smtClean="0">
                <a:latin typeface="Georgia" pitchFamily="18" charset="0"/>
              </a:rPr>
              <a:t>v ktorom od súčasného riešenia </a:t>
            </a:r>
            <a:r>
              <a:rPr lang="sk-SK" sz="2200" b="1" i="1" smtClean="0">
                <a:latin typeface="Georgia" pitchFamily="18" charset="0"/>
              </a:rPr>
              <a:t>x</a:t>
            </a:r>
            <a:r>
              <a:rPr lang="sk-SK" sz="2200" i="1" baseline="30000" smtClean="0">
                <a:latin typeface="Georgia" pitchFamily="18" charset="0"/>
              </a:rPr>
              <a:t>i</a:t>
            </a:r>
            <a:r>
              <a:rPr lang="sk-SK" sz="2200" smtClean="0">
                <a:latin typeface="Georgia" pitchFamily="18" charset="0"/>
              </a:rPr>
              <a:t> funkcia </a:t>
            </a:r>
            <a:r>
              <a:rPr lang="sk-SK" sz="2200" i="1" smtClean="0">
                <a:latin typeface="Georgia" pitchFamily="18" charset="0"/>
              </a:rPr>
              <a:t>f</a:t>
            </a:r>
            <a:r>
              <a:rPr lang="sk-SK" sz="2200" smtClean="0">
                <a:latin typeface="Georgia" pitchFamily="18" charset="0"/>
              </a:rPr>
              <a:t>  klesá.</a:t>
            </a:r>
          </a:p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smtClean="0">
                <a:latin typeface="Georgia" pitchFamily="18" charset="0"/>
              </a:rPr>
              <a:t>Vykonajú presun k ďalšiemu riešeniu podľa výrazu   </a:t>
            </a:r>
            <a:r>
              <a:rPr lang="sk-SK" sz="2200" b="1" i="1" smtClean="0">
                <a:latin typeface="Georgia" pitchFamily="18" charset="0"/>
              </a:rPr>
              <a:t>x</a:t>
            </a:r>
            <a:r>
              <a:rPr lang="sk-SK" sz="2200" i="1" baseline="30000" smtClean="0">
                <a:latin typeface="Georgia" pitchFamily="18" charset="0"/>
              </a:rPr>
              <a:t>i+1</a:t>
            </a:r>
            <a:r>
              <a:rPr lang="sk-SK" sz="2200" i="1" smtClean="0">
                <a:latin typeface="Georgia" pitchFamily="18" charset="0"/>
              </a:rPr>
              <a:t>=</a:t>
            </a:r>
            <a:r>
              <a:rPr lang="sk-SK" sz="2200" b="1" i="1" smtClean="0">
                <a:latin typeface="Georgia" pitchFamily="18" charset="0"/>
              </a:rPr>
              <a:t>x</a:t>
            </a:r>
            <a:r>
              <a:rPr lang="sk-SK" sz="2200" i="1" baseline="30000" smtClean="0">
                <a:latin typeface="Georgia" pitchFamily="18" charset="0"/>
              </a:rPr>
              <a:t>i</a:t>
            </a:r>
            <a:r>
              <a:rPr lang="sk-SK" sz="2200" i="1" smtClean="0">
                <a:latin typeface="Georgia" pitchFamily="18" charset="0"/>
              </a:rPr>
              <a:t>+</a:t>
            </a:r>
            <a:r>
              <a:rPr lang="sk-SK" sz="2200" i="1" smtClean="0">
                <a:latin typeface="Georgia" pitchFamily="18" charset="0"/>
                <a:sym typeface="Symbol" pitchFamily="18" charset="2"/>
              </a:rPr>
              <a:t></a:t>
            </a:r>
            <a:r>
              <a:rPr lang="sk-SK" sz="2200" i="1" baseline="-25000" smtClean="0">
                <a:latin typeface="Georgia" pitchFamily="18" charset="0"/>
                <a:sym typeface="Symbol" pitchFamily="18" charset="2"/>
              </a:rPr>
              <a:t>i</a:t>
            </a:r>
            <a:r>
              <a:rPr lang="sk-SK" sz="2200" b="1" i="1" smtClean="0">
                <a:latin typeface="Georgia" pitchFamily="18" charset="0"/>
              </a:rPr>
              <a:t>h</a:t>
            </a:r>
            <a:r>
              <a:rPr lang="sk-SK" sz="2200" i="1" baseline="30000" smtClean="0">
                <a:latin typeface="Georgia" pitchFamily="18" charset="0"/>
              </a:rPr>
              <a:t>i</a:t>
            </a:r>
            <a:r>
              <a:rPr lang="sk-SK" sz="2200" smtClean="0">
                <a:latin typeface="Georgia" pitchFamily="18" charset="0"/>
              </a:rPr>
              <a:t>, kde </a:t>
            </a:r>
            <a:r>
              <a:rPr lang="sk-SK" sz="2200" i="1" smtClean="0">
                <a:latin typeface="Georgia" pitchFamily="18" charset="0"/>
                <a:sym typeface="Symbol" pitchFamily="18" charset="2"/>
              </a:rPr>
              <a:t> </a:t>
            </a:r>
            <a:r>
              <a:rPr lang="sk-SK" sz="2200" smtClean="0">
                <a:latin typeface="Georgia" pitchFamily="18" charset="0"/>
                <a:sym typeface="Symbol" pitchFamily="18" charset="2"/>
              </a:rPr>
              <a:t>kladné reálne číslo.</a:t>
            </a:r>
            <a:r>
              <a:rPr lang="sk-SK" sz="2200" smtClean="0">
                <a:latin typeface="Georgia" pitchFamily="18" charset="0"/>
              </a:rPr>
              <a:t> </a:t>
            </a:r>
            <a:endParaRPr lang="sk-SK" sz="2200" dirty="0" smtClean="0">
              <a:latin typeface="Georgia" pitchFamily="18" charset="0"/>
            </a:endParaRPr>
          </a:p>
        </p:txBody>
      </p:sp>
      <p:sp>
        <p:nvSpPr>
          <p:cNvPr id="28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Iteračné metódy pre riešenia nelineárnych úloh viac premenných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5748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C6C83-65A4-4B6D-AFCF-02DCF09BD2E9}" type="slidenum">
              <a:rPr lang="sk-SK"/>
              <a:pPr>
                <a:defRPr/>
              </a:pPr>
              <a:t>35</a:t>
            </a:fld>
            <a:endParaRPr lang="sk-SK"/>
          </a:p>
        </p:txBody>
      </p:sp>
      <p:sp>
        <p:nvSpPr>
          <p:cNvPr id="76803" name="Oval 4"/>
          <p:cNvSpPr>
            <a:spLocks noChangeArrowheads="1"/>
          </p:cNvSpPr>
          <p:nvPr/>
        </p:nvSpPr>
        <p:spPr bwMode="auto">
          <a:xfrm>
            <a:off x="1371600" y="40386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2590800" y="43434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05" name="Oval 6"/>
          <p:cNvSpPr>
            <a:spLocks noChangeArrowheads="1"/>
          </p:cNvSpPr>
          <p:nvPr/>
        </p:nvSpPr>
        <p:spPr bwMode="auto">
          <a:xfrm>
            <a:off x="3581400" y="45720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3886200" y="48006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76807" name="Group 8"/>
          <p:cNvGrpSpPr>
            <a:grpSpLocks/>
          </p:cNvGrpSpPr>
          <p:nvPr/>
        </p:nvGrpSpPr>
        <p:grpSpPr bwMode="auto">
          <a:xfrm>
            <a:off x="1524000" y="3962400"/>
            <a:ext cx="762000" cy="457200"/>
            <a:chOff x="960" y="2496"/>
            <a:chExt cx="480" cy="288"/>
          </a:xfrm>
        </p:grpSpPr>
        <p:sp>
          <p:nvSpPr>
            <p:cNvPr id="76824" name="Oval 9"/>
            <p:cNvSpPr>
              <a:spLocks noChangeArrowheads="1"/>
            </p:cNvSpPr>
            <p:nvPr/>
          </p:nvSpPr>
          <p:spPr bwMode="auto">
            <a:xfrm>
              <a:off x="124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6825" name="Text Box 10"/>
            <p:cNvSpPr txBox="1">
              <a:spLocks noChangeArrowheads="1"/>
            </p:cNvSpPr>
            <p:nvPr/>
          </p:nvSpPr>
          <p:spPr bwMode="auto">
            <a:xfrm>
              <a:off x="960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0</a:t>
              </a:r>
              <a:endParaRPr lang="sk-SK" sz="2400" i="1">
                <a:latin typeface="Times New Roman" pitchFamily="18" charset="0"/>
              </a:endParaRPr>
            </a:p>
          </p:txBody>
        </p:sp>
      </p:grpSp>
      <p:sp>
        <p:nvSpPr>
          <p:cNvPr id="76808" name="Line 11"/>
          <p:cNvSpPr>
            <a:spLocks noChangeShapeType="1"/>
          </p:cNvSpPr>
          <p:nvPr/>
        </p:nvSpPr>
        <p:spPr bwMode="auto">
          <a:xfrm>
            <a:off x="2057400" y="4419600"/>
            <a:ext cx="136525" cy="787400"/>
          </a:xfrm>
          <a:prstGeom prst="line">
            <a:avLst/>
          </a:prstGeom>
          <a:noFill/>
          <a:ln w="34925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20574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sk-SK" sz="2400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sk-SK" sz="2400" b="1" i="1">
                <a:latin typeface="Times New Roman" pitchFamily="18" charset="0"/>
              </a:rPr>
              <a:t>h</a:t>
            </a:r>
            <a:r>
              <a:rPr lang="sk-SK" sz="2400" i="1" baseline="30000">
                <a:latin typeface="Times New Roman" pitchFamily="18" charset="0"/>
              </a:rPr>
              <a:t>0</a:t>
            </a:r>
            <a:endParaRPr lang="sk-SK" sz="2400" b="1" i="1">
              <a:latin typeface="Times New Roman" pitchFamily="18" charset="0"/>
            </a:endParaRPr>
          </a:p>
        </p:txBody>
      </p:sp>
      <p:sp>
        <p:nvSpPr>
          <p:cNvPr id="76810" name="Oval 13"/>
          <p:cNvSpPr>
            <a:spLocks noChangeArrowheads="1"/>
          </p:cNvSpPr>
          <p:nvPr/>
        </p:nvSpPr>
        <p:spPr bwMode="auto">
          <a:xfrm>
            <a:off x="2133600" y="5181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11" name="Text Box 14"/>
          <p:cNvSpPr txBox="1">
            <a:spLocks noChangeArrowheads="1"/>
          </p:cNvSpPr>
          <p:nvPr/>
        </p:nvSpPr>
        <p:spPr bwMode="auto">
          <a:xfrm>
            <a:off x="16002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sk-SK" sz="2400" i="1">
              <a:latin typeface="Times New Roman" pitchFamily="18" charset="0"/>
            </a:endParaRPr>
          </a:p>
        </p:txBody>
      </p:sp>
      <p:grpSp>
        <p:nvGrpSpPr>
          <p:cNvPr id="76812" name="Group 15"/>
          <p:cNvGrpSpPr>
            <a:grpSpLocks/>
          </p:cNvGrpSpPr>
          <p:nvPr/>
        </p:nvGrpSpPr>
        <p:grpSpPr bwMode="auto">
          <a:xfrm>
            <a:off x="2286000" y="4038600"/>
            <a:ext cx="1828800" cy="1371600"/>
            <a:chOff x="1440" y="2544"/>
            <a:chExt cx="1152" cy="864"/>
          </a:xfrm>
        </p:grpSpPr>
        <p:sp>
          <p:nvSpPr>
            <p:cNvPr id="76820" name="Line 16"/>
            <p:cNvSpPr>
              <a:spLocks noChangeShapeType="1"/>
            </p:cNvSpPr>
            <p:nvPr/>
          </p:nvSpPr>
          <p:spPr bwMode="auto">
            <a:xfrm flipV="1">
              <a:off x="1440" y="2880"/>
              <a:ext cx="864" cy="432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6821" name="Text Box 17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i="1" baseline="-25000"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822" name="Text Box 18"/>
            <p:cNvSpPr txBox="1">
              <a:spLocks noChangeArrowheads="1"/>
            </p:cNvSpPr>
            <p:nvPr/>
          </p:nvSpPr>
          <p:spPr bwMode="auto">
            <a:xfrm>
              <a:off x="2112" y="25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76823" name="Oval 19"/>
            <p:cNvSpPr>
              <a:spLocks noChangeArrowheads="1"/>
            </p:cNvSpPr>
            <p:nvPr/>
          </p:nvSpPr>
          <p:spPr bwMode="auto">
            <a:xfrm>
              <a:off x="2280" y="2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76813" name="Group 20"/>
          <p:cNvGrpSpPr>
            <a:grpSpLocks/>
          </p:cNvGrpSpPr>
          <p:nvPr/>
        </p:nvGrpSpPr>
        <p:grpSpPr bwMode="auto">
          <a:xfrm>
            <a:off x="3657600" y="4419600"/>
            <a:ext cx="876300" cy="1066800"/>
            <a:chOff x="2304" y="2784"/>
            <a:chExt cx="552" cy="672"/>
          </a:xfrm>
        </p:grpSpPr>
        <p:sp>
          <p:nvSpPr>
            <p:cNvPr id="76816" name="Line 21"/>
            <p:cNvSpPr>
              <a:spLocks noChangeShapeType="1"/>
            </p:cNvSpPr>
            <p:nvPr/>
          </p:nvSpPr>
          <p:spPr bwMode="auto">
            <a:xfrm>
              <a:off x="2352" y="2912"/>
              <a:ext cx="89" cy="208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6817" name="Text Box 22"/>
            <p:cNvSpPr txBox="1">
              <a:spLocks noChangeArrowheads="1"/>
            </p:cNvSpPr>
            <p:nvPr/>
          </p:nvSpPr>
          <p:spPr bwMode="auto">
            <a:xfrm>
              <a:off x="2304" y="2784"/>
              <a:ext cx="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i="1" baseline="-25000"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818" name="Text Box 23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3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76819" name="Oval 24"/>
            <p:cNvSpPr>
              <a:spLocks noChangeArrowheads="1"/>
            </p:cNvSpPr>
            <p:nvPr/>
          </p:nvSpPr>
          <p:spPr bwMode="auto">
            <a:xfrm>
              <a:off x="2400" y="31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7" name="Rectangle 23"/>
          <p:cNvSpPr txBox="1">
            <a:spLocks noChangeArrowheads="1"/>
          </p:cNvSpPr>
          <p:nvPr/>
        </p:nvSpPr>
        <p:spPr>
          <a:xfrm>
            <a:off x="107950" y="1700808"/>
            <a:ext cx="8064450" cy="22098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Začínajú prácu vždy v nejakom prípustnom riešení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0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dirty="0" smtClean="0">
                <a:latin typeface="Georgia" pitchFamily="18" charset="0"/>
              </a:rPr>
              <a:t>bodu z</a:t>
            </a:r>
            <a:r>
              <a:rPr lang="sk-SK" sz="2200" i="1" dirty="0" smtClean="0">
                <a:latin typeface="Georgia" pitchFamily="18" charset="0"/>
              </a:rPr>
              <a:t> E</a:t>
            </a:r>
            <a:r>
              <a:rPr lang="sk-SK" sz="2200" i="1" baseline="30000" dirty="0" smtClean="0">
                <a:latin typeface="Georgia" pitchFamily="18" charset="0"/>
              </a:rPr>
              <a:t>n</a:t>
            </a:r>
            <a:r>
              <a:rPr lang="sk-SK" sz="2200" i="1" dirty="0" smtClean="0">
                <a:latin typeface="Georgia" pitchFamily="18" charset="0"/>
              </a:rPr>
              <a:t>.</a:t>
            </a:r>
          </a:p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Nájdu smer </a:t>
            </a:r>
            <a:r>
              <a:rPr lang="sk-SK" sz="2200" b="1" i="1" dirty="0" err="1" smtClean="0">
                <a:latin typeface="Georgia" pitchFamily="18" charset="0"/>
              </a:rPr>
              <a:t>h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,</a:t>
            </a:r>
            <a:r>
              <a:rPr lang="sk-SK" sz="2200" b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v ktorom od súčasného riešenia </a:t>
            </a:r>
            <a:r>
              <a:rPr lang="sk-SK" sz="2200" b="1" i="1" dirty="0" err="1" smtClean="0">
                <a:latin typeface="Georgia" pitchFamily="18" charset="0"/>
              </a:rPr>
              <a:t>x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 funkcia </a:t>
            </a:r>
            <a:r>
              <a:rPr lang="sk-SK" sz="2200" i="1" dirty="0" smtClean="0">
                <a:latin typeface="Georgia" pitchFamily="18" charset="0"/>
              </a:rPr>
              <a:t>f</a:t>
            </a:r>
            <a:r>
              <a:rPr lang="sk-SK" sz="2200" dirty="0" smtClean="0">
                <a:latin typeface="Georgia" pitchFamily="18" charset="0"/>
              </a:rPr>
              <a:t>  klesá.</a:t>
            </a:r>
          </a:p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Vykonajú presun k ďalšiemu riešeniu podľa výrazu  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i+1</a:t>
            </a:r>
            <a:r>
              <a:rPr lang="sk-SK" sz="2200" i="1" dirty="0" smtClean="0">
                <a:latin typeface="Georgia" pitchFamily="18" charset="0"/>
              </a:rPr>
              <a:t>=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+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</a:t>
            </a:r>
            <a:r>
              <a:rPr lang="sk-SK" sz="2200" i="1" baseline="-25000" dirty="0" smtClean="0">
                <a:latin typeface="Georgia" pitchFamily="18" charset="0"/>
                <a:sym typeface="Symbol" pitchFamily="18" charset="2"/>
              </a:rPr>
              <a:t>i</a:t>
            </a:r>
            <a:r>
              <a:rPr lang="sk-SK" sz="2200" b="1" i="1" dirty="0" smtClean="0">
                <a:latin typeface="Georgia" pitchFamily="18" charset="0"/>
              </a:rPr>
              <a:t>h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, kde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 </a:t>
            </a:r>
            <a:r>
              <a:rPr lang="sk-SK" sz="2200" dirty="0" smtClean="0">
                <a:latin typeface="Georgia" pitchFamily="18" charset="0"/>
                <a:sym typeface="Symbol" pitchFamily="18" charset="2"/>
              </a:rPr>
              <a:t>kladné reálne číslo.</a:t>
            </a:r>
            <a:r>
              <a:rPr lang="sk-SK" sz="2200" dirty="0" smtClean="0">
                <a:latin typeface="Georgia" pitchFamily="18" charset="0"/>
              </a:rPr>
              <a:t> </a:t>
            </a:r>
          </a:p>
        </p:txBody>
      </p:sp>
      <p:sp>
        <p:nvSpPr>
          <p:cNvPr id="31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Iteračné metódy pre riešenia nelineárnych úloh viac premenných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394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36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7799784" cy="2057400"/>
          </a:xfrm>
        </p:spPr>
        <p:txBody>
          <a:bodyPr>
            <a:normAutofit/>
          </a:bodyPr>
          <a:lstStyle/>
          <a:p>
            <a:pPr marL="666750" indent="-476250" eaLnBrk="1" hangingPunct="1">
              <a:buSzTx/>
            </a:pPr>
            <a:r>
              <a:rPr lang="sk-SK" sz="2200" dirty="0" smtClean="0">
                <a:latin typeface="Georgia" pitchFamily="18" charset="0"/>
              </a:rPr>
              <a:t>Iteračné metódy vytvárajú tzv. </a:t>
            </a:r>
            <a:r>
              <a:rPr lang="sk-SK" sz="2200" b="1" dirty="0" smtClean="0">
                <a:latin typeface="Georgia" pitchFamily="18" charset="0"/>
              </a:rPr>
              <a:t>minimalizujúcu postupnosť </a:t>
            </a:r>
            <a:br>
              <a:rPr lang="sk-SK" sz="2200" b="1" dirty="0" smtClean="0">
                <a:latin typeface="Georgia" pitchFamily="18" charset="0"/>
              </a:rPr>
            </a:b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0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1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2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3</a:t>
            </a:r>
            <a:r>
              <a:rPr lang="sk-SK" sz="2200" i="1" dirty="0" smtClean="0">
                <a:latin typeface="Georgia" pitchFamily="18" charset="0"/>
              </a:rPr>
              <a:t> ….., </a:t>
            </a:r>
            <a:r>
              <a:rPr lang="sk-SK" sz="2200" dirty="0" smtClean="0">
                <a:latin typeface="Georgia" pitchFamily="18" charset="0"/>
              </a:rPr>
              <a:t>kde </a:t>
            </a:r>
            <a:r>
              <a:rPr lang="sk-SK" sz="2200" i="1" dirty="0" smtClean="0">
                <a:latin typeface="Georgia" pitchFamily="18" charset="0"/>
              </a:rPr>
              <a:t>f(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0</a:t>
            </a:r>
            <a:r>
              <a:rPr lang="sk-SK" sz="2200" i="1" dirty="0" smtClean="0">
                <a:latin typeface="Georgia" pitchFamily="18" charset="0"/>
              </a:rPr>
              <a:t>)&gt; f(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1</a:t>
            </a:r>
            <a:r>
              <a:rPr lang="sk-SK" sz="2200" i="1" dirty="0" smtClean="0">
                <a:latin typeface="Georgia" pitchFamily="18" charset="0"/>
              </a:rPr>
              <a:t>)&gt; f(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2</a:t>
            </a:r>
            <a:r>
              <a:rPr lang="sk-SK" sz="2200" i="1" dirty="0" smtClean="0">
                <a:latin typeface="Georgia" pitchFamily="18" charset="0"/>
              </a:rPr>
              <a:t>)&gt;f(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3</a:t>
            </a:r>
            <a:r>
              <a:rPr lang="sk-SK" sz="2200" i="1" dirty="0" smtClean="0">
                <a:latin typeface="Georgia" pitchFamily="18" charset="0"/>
              </a:rPr>
              <a:t>)&gt; …</a:t>
            </a:r>
          </a:p>
          <a:p>
            <a:pPr marL="666750" indent="-476250" eaLnBrk="1" hangingPunct="1">
              <a:buSzTx/>
            </a:pPr>
            <a:r>
              <a:rPr lang="sk-SK" sz="2200" dirty="0" smtClean="0">
                <a:latin typeface="Georgia" pitchFamily="18" charset="0"/>
              </a:rPr>
              <a:t>Otázka je: </a:t>
            </a:r>
            <a:r>
              <a:rPr lang="sk-SK" sz="2200" b="1" dirty="0" smtClean="0">
                <a:latin typeface="Georgia" pitchFamily="18" charset="0"/>
              </a:rPr>
              <a:t>„Kedy iteračné metódy končia?“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1371600" y="40386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590800" y="43434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3581400" y="45720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3886200" y="48006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1524000" y="3962400"/>
            <a:ext cx="762000" cy="457200"/>
            <a:chOff x="960" y="2496"/>
            <a:chExt cx="480" cy="288"/>
          </a:xfrm>
        </p:grpSpPr>
        <p:sp>
          <p:nvSpPr>
            <p:cNvPr id="77848" name="Oval 9"/>
            <p:cNvSpPr>
              <a:spLocks noChangeArrowheads="1"/>
            </p:cNvSpPr>
            <p:nvPr/>
          </p:nvSpPr>
          <p:spPr bwMode="auto">
            <a:xfrm>
              <a:off x="124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7849" name="Text Box 10"/>
            <p:cNvSpPr txBox="1">
              <a:spLocks noChangeArrowheads="1"/>
            </p:cNvSpPr>
            <p:nvPr/>
          </p:nvSpPr>
          <p:spPr bwMode="auto">
            <a:xfrm>
              <a:off x="960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0</a:t>
              </a:r>
              <a:endParaRPr lang="sk-SK" sz="2400" i="1">
                <a:latin typeface="Times New Roman" pitchFamily="18" charset="0"/>
              </a:endParaRPr>
            </a:p>
          </p:txBody>
        </p:sp>
      </p:grpSp>
      <p:sp>
        <p:nvSpPr>
          <p:cNvPr id="77833" name="Line 11"/>
          <p:cNvSpPr>
            <a:spLocks noChangeShapeType="1"/>
          </p:cNvSpPr>
          <p:nvPr/>
        </p:nvSpPr>
        <p:spPr bwMode="auto">
          <a:xfrm>
            <a:off x="2057400" y="4419600"/>
            <a:ext cx="136525" cy="787400"/>
          </a:xfrm>
          <a:prstGeom prst="line">
            <a:avLst/>
          </a:prstGeom>
          <a:noFill/>
          <a:ln w="34925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7834" name="Text Box 12"/>
          <p:cNvSpPr txBox="1">
            <a:spLocks noChangeArrowheads="1"/>
          </p:cNvSpPr>
          <p:nvPr/>
        </p:nvSpPr>
        <p:spPr bwMode="auto">
          <a:xfrm>
            <a:off x="20574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sk-SK" sz="2400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sk-SK" sz="2400" b="1" i="1">
                <a:latin typeface="Times New Roman" pitchFamily="18" charset="0"/>
              </a:rPr>
              <a:t>h</a:t>
            </a:r>
            <a:r>
              <a:rPr lang="sk-SK" sz="2400" i="1" baseline="30000">
                <a:latin typeface="Times New Roman" pitchFamily="18" charset="0"/>
              </a:rPr>
              <a:t>0</a:t>
            </a:r>
            <a:endParaRPr lang="sk-SK" sz="2400" b="1" i="1">
              <a:latin typeface="Times New Roman" pitchFamily="18" charset="0"/>
            </a:endParaRPr>
          </a:p>
        </p:txBody>
      </p:sp>
      <p:sp>
        <p:nvSpPr>
          <p:cNvPr id="77835" name="Oval 13"/>
          <p:cNvSpPr>
            <a:spLocks noChangeArrowheads="1"/>
          </p:cNvSpPr>
          <p:nvPr/>
        </p:nvSpPr>
        <p:spPr bwMode="auto">
          <a:xfrm>
            <a:off x="2133600" y="5181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7836" name="Text Box 14"/>
          <p:cNvSpPr txBox="1">
            <a:spLocks noChangeArrowheads="1"/>
          </p:cNvSpPr>
          <p:nvPr/>
        </p:nvSpPr>
        <p:spPr bwMode="auto">
          <a:xfrm>
            <a:off x="16002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sk-SK" sz="2400" i="1">
              <a:latin typeface="Times New Roman" pitchFamily="18" charset="0"/>
            </a:endParaRPr>
          </a:p>
        </p:txBody>
      </p:sp>
      <p:grpSp>
        <p:nvGrpSpPr>
          <p:cNvPr id="77837" name="Group 15"/>
          <p:cNvGrpSpPr>
            <a:grpSpLocks/>
          </p:cNvGrpSpPr>
          <p:nvPr/>
        </p:nvGrpSpPr>
        <p:grpSpPr bwMode="auto">
          <a:xfrm>
            <a:off x="2286000" y="4038600"/>
            <a:ext cx="1828800" cy="1371600"/>
            <a:chOff x="1440" y="2544"/>
            <a:chExt cx="1152" cy="864"/>
          </a:xfrm>
        </p:grpSpPr>
        <p:sp>
          <p:nvSpPr>
            <p:cNvPr id="77844" name="Line 16"/>
            <p:cNvSpPr>
              <a:spLocks noChangeShapeType="1"/>
            </p:cNvSpPr>
            <p:nvPr/>
          </p:nvSpPr>
          <p:spPr bwMode="auto">
            <a:xfrm flipV="1">
              <a:off x="1440" y="2880"/>
              <a:ext cx="864" cy="432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7845" name="Text Box 17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i="1" baseline="-25000"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846" name="Text Box 18"/>
            <p:cNvSpPr txBox="1">
              <a:spLocks noChangeArrowheads="1"/>
            </p:cNvSpPr>
            <p:nvPr/>
          </p:nvSpPr>
          <p:spPr bwMode="auto">
            <a:xfrm>
              <a:off x="2112" y="25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77847" name="Oval 19"/>
            <p:cNvSpPr>
              <a:spLocks noChangeArrowheads="1"/>
            </p:cNvSpPr>
            <p:nvPr/>
          </p:nvSpPr>
          <p:spPr bwMode="auto">
            <a:xfrm>
              <a:off x="2280" y="2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77838" name="Group 20"/>
          <p:cNvGrpSpPr>
            <a:grpSpLocks/>
          </p:cNvGrpSpPr>
          <p:nvPr/>
        </p:nvGrpSpPr>
        <p:grpSpPr bwMode="auto">
          <a:xfrm>
            <a:off x="3657600" y="4419600"/>
            <a:ext cx="876300" cy="1066800"/>
            <a:chOff x="2304" y="2784"/>
            <a:chExt cx="552" cy="672"/>
          </a:xfrm>
        </p:grpSpPr>
        <p:sp>
          <p:nvSpPr>
            <p:cNvPr id="77840" name="Line 21"/>
            <p:cNvSpPr>
              <a:spLocks noChangeShapeType="1"/>
            </p:cNvSpPr>
            <p:nvPr/>
          </p:nvSpPr>
          <p:spPr bwMode="auto">
            <a:xfrm>
              <a:off x="2352" y="2912"/>
              <a:ext cx="89" cy="208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7841" name="Text Box 22"/>
            <p:cNvSpPr txBox="1">
              <a:spLocks noChangeArrowheads="1"/>
            </p:cNvSpPr>
            <p:nvPr/>
          </p:nvSpPr>
          <p:spPr bwMode="auto">
            <a:xfrm>
              <a:off x="2304" y="2784"/>
              <a:ext cx="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i="1" baseline="-25000"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7842" name="Text Box 23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3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77843" name="Oval 24"/>
            <p:cNvSpPr>
              <a:spLocks noChangeArrowheads="1"/>
            </p:cNvSpPr>
            <p:nvPr/>
          </p:nvSpPr>
          <p:spPr bwMode="auto">
            <a:xfrm>
              <a:off x="2400" y="31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7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Iteračné metódy pre riešenia nelineárnych úloh viac premenných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86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EA1EC-2D80-4E07-854C-A3AC64899DEE}" type="slidenum">
              <a:rPr lang="sk-SK"/>
              <a:pPr>
                <a:defRPr/>
              </a:pPr>
              <a:t>37</a:t>
            </a:fld>
            <a:endParaRPr lang="sk-SK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0808"/>
            <a:ext cx="5562600" cy="5040560"/>
          </a:xfrm>
        </p:spPr>
        <p:txBody>
          <a:bodyPr>
            <a:normAutofit/>
          </a:bodyPr>
          <a:lstStyle/>
          <a:p>
            <a:pPr marL="190500" indent="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None/>
            </a:pPr>
            <a:r>
              <a:rPr lang="sk-SK" sz="2200" dirty="0" smtClean="0">
                <a:latin typeface="Georgia" pitchFamily="18" charset="0"/>
              </a:rPr>
              <a:t>„</a:t>
            </a:r>
            <a:r>
              <a:rPr lang="sk-SK" sz="2200" b="1" dirty="0" smtClean="0">
                <a:latin typeface="Georgia" pitchFamily="18" charset="0"/>
              </a:rPr>
              <a:t>Kedy iteračné metódy končia</a:t>
            </a:r>
            <a:r>
              <a:rPr lang="sk-SK" sz="2200" dirty="0" smtClean="0">
                <a:latin typeface="Georgia" pitchFamily="18" charset="0"/>
              </a:rPr>
              <a:t>?“</a:t>
            </a: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Font typeface="Times New Roman" pitchFamily="18" charset="0"/>
              <a:buAutoNum type="arabicPeriod"/>
            </a:pPr>
            <a:r>
              <a:rPr lang="sk-SK" sz="2200" dirty="0" smtClean="0">
                <a:latin typeface="Georgia" pitchFamily="18" charset="0"/>
              </a:rPr>
              <a:t>Po zadanom počte krokov.</a:t>
            </a:r>
          </a:p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Font typeface="Times New Roman" pitchFamily="18" charset="0"/>
              <a:buAutoNum type="arabicPeriod"/>
            </a:pPr>
            <a:r>
              <a:rPr lang="sk-SK" sz="2200" dirty="0" smtClean="0">
                <a:latin typeface="Georgia" pitchFamily="18" charset="0"/>
              </a:rPr>
              <a:t>Ak majú po sebe idúce riešenia 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i-1</a:t>
            </a:r>
            <a:r>
              <a:rPr lang="sk-SK" sz="2200" i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a </a:t>
            </a:r>
            <a:r>
              <a:rPr lang="sk-SK" sz="2200" i="1" dirty="0" err="1" smtClean="0">
                <a:latin typeface="Georgia" pitchFamily="18" charset="0"/>
              </a:rPr>
              <a:t>x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  </a:t>
            </a:r>
            <a:r>
              <a:rPr lang="sk-SK" sz="2200" dirty="0" smtClean="0">
                <a:latin typeface="Georgia" pitchFamily="18" charset="0"/>
              </a:rPr>
              <a:t>medzi sebou vzdialenosť menšiu než vopred zvolené </a:t>
            </a:r>
            <a:r>
              <a:rPr lang="sk-SK" sz="2200" i="1" dirty="0">
                <a:latin typeface="Georgia" pitchFamily="18" charset="0"/>
                <a:sym typeface="Symbol" pitchFamily="18" charset="2"/>
              </a:rPr>
              <a:t></a:t>
            </a:r>
            <a:r>
              <a:rPr lang="sk-SK" sz="2200" dirty="0">
                <a:latin typeface="Georgia" pitchFamily="18" charset="0"/>
                <a:sym typeface="Symbol" pitchFamily="18" charset="2"/>
              </a:rPr>
              <a:t>.</a:t>
            </a:r>
            <a:endParaRPr lang="sk-SK" sz="2200" dirty="0" smtClean="0">
              <a:latin typeface="Georgia" pitchFamily="18" charset="0"/>
              <a:sym typeface="Symbol" pitchFamily="18" charset="2"/>
            </a:endParaRP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Font typeface="Times New Roman" pitchFamily="18" charset="0"/>
              <a:buAutoNum type="arabicPeriod"/>
            </a:pPr>
            <a:endParaRPr lang="sk-SK" sz="2200" dirty="0">
              <a:latin typeface="Georgia" pitchFamily="18" charset="0"/>
              <a:sym typeface="Symbol" pitchFamily="18" charset="2"/>
            </a:endParaRP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Font typeface="Times New Roman" pitchFamily="18" charset="0"/>
              <a:buAutoNum type="arabicPeriod"/>
            </a:pPr>
            <a:endParaRPr lang="sk-SK" sz="2200" dirty="0" smtClean="0">
              <a:latin typeface="Georgia" pitchFamily="18" charset="0"/>
              <a:sym typeface="Symbol" pitchFamily="18" charset="2"/>
            </a:endParaRP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Font typeface="Times New Roman" pitchFamily="18" charset="0"/>
              <a:buAutoNum type="arabicPeriod"/>
            </a:pPr>
            <a:r>
              <a:rPr lang="sk-SK" sz="2200" dirty="0" smtClean="0">
                <a:latin typeface="Georgia" pitchFamily="18" charset="0"/>
              </a:rPr>
              <a:t>Ak sa líšia funkčné hodnoty po sebe idúcich riešení  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i-1</a:t>
            </a:r>
            <a:r>
              <a:rPr lang="sk-SK" sz="2200" i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a </a:t>
            </a:r>
            <a:r>
              <a:rPr lang="sk-SK" sz="2200" i="1" dirty="0" err="1" smtClean="0">
                <a:latin typeface="Georgia" pitchFamily="18" charset="0"/>
              </a:rPr>
              <a:t>x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  o </a:t>
            </a:r>
            <a:r>
              <a:rPr lang="sk-SK" sz="2200" dirty="0" smtClean="0">
                <a:latin typeface="Georgia" pitchFamily="18" charset="0"/>
              </a:rPr>
              <a:t>menej než</a:t>
            </a:r>
            <a:r>
              <a:rPr lang="sk-SK" sz="2200" i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vopred zvolené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</a:t>
            </a:r>
            <a:r>
              <a:rPr lang="sk-SK" sz="2200" dirty="0" smtClean="0">
                <a:latin typeface="Georgia" pitchFamily="18" charset="0"/>
                <a:sym typeface="Symbol" pitchFamily="18" charset="2"/>
              </a:rPr>
              <a:t>.</a:t>
            </a:r>
            <a:br>
              <a:rPr lang="sk-SK" sz="2200" dirty="0" smtClean="0">
                <a:latin typeface="Georgia" pitchFamily="18" charset="0"/>
                <a:sym typeface="Symbol" pitchFamily="18" charset="2"/>
              </a:rPr>
            </a:br>
            <a:r>
              <a:rPr lang="sk-SK" sz="2200" dirty="0" smtClean="0">
                <a:latin typeface="Georgia" pitchFamily="18" charset="0"/>
                <a:sym typeface="Symbol" pitchFamily="18" charset="2"/>
              </a:rPr>
              <a:t>T.j.  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f(</a:t>
            </a:r>
            <a:r>
              <a:rPr lang="sk-SK" sz="2200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i-1</a:t>
            </a:r>
            <a:r>
              <a:rPr lang="sk-SK" sz="2200" i="1" dirty="0" smtClean="0">
                <a:latin typeface="Georgia" pitchFamily="18" charset="0"/>
              </a:rPr>
              <a:t>) </a:t>
            </a:r>
            <a:r>
              <a:rPr lang="sk-SK" sz="2200" dirty="0" smtClean="0">
                <a:latin typeface="Georgia" pitchFamily="18" charset="0"/>
              </a:rPr>
              <a:t>-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f(</a:t>
            </a:r>
            <a:r>
              <a:rPr lang="sk-SK" sz="2200" dirty="0" smtClean="0">
                <a:latin typeface="Georgia" pitchFamily="18" charset="0"/>
              </a:rPr>
              <a:t> </a:t>
            </a:r>
            <a:r>
              <a:rPr lang="sk-SK" sz="2200" i="1" dirty="0" err="1" smtClean="0">
                <a:latin typeface="Georgia" pitchFamily="18" charset="0"/>
              </a:rPr>
              <a:t>x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 ) </a:t>
            </a:r>
            <a:r>
              <a:rPr lang="sk-SK" sz="2200" dirty="0" smtClean="0">
                <a:latin typeface="Georgia" pitchFamily="18" charset="0"/>
                <a:sym typeface="Symbol" pitchFamily="18" charset="2"/>
              </a:rPr>
              <a:t></a:t>
            </a:r>
            <a:r>
              <a:rPr lang="sk-SK" sz="2200" i="1" dirty="0" smtClean="0">
                <a:latin typeface="Georgia" pitchFamily="18" charset="0"/>
              </a:rPr>
              <a:t>&lt;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</a:t>
            </a:r>
            <a:r>
              <a:rPr lang="sk-SK" sz="2200" dirty="0" smtClean="0">
                <a:latin typeface="Georgia" pitchFamily="18" charset="0"/>
                <a:sym typeface="Symbol" pitchFamily="18" charset="2"/>
              </a:rPr>
              <a:t>.</a:t>
            </a: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Font typeface="Times New Roman" pitchFamily="18" charset="0"/>
              <a:buAutoNum type="arabicPeriod"/>
            </a:pPr>
            <a:r>
              <a:rPr lang="sk-SK" sz="2200" dirty="0" smtClean="0">
                <a:latin typeface="Georgia" pitchFamily="18" charset="0"/>
                <a:sym typeface="Symbol" pitchFamily="18" charset="2"/>
              </a:rPr>
              <a:t>Ak je splnené kombinované pravidlo</a:t>
            </a:r>
            <a:endParaRPr lang="en-US" sz="2200" dirty="0" smtClean="0">
              <a:latin typeface="Georgia" pitchFamily="18" charset="0"/>
              <a:sym typeface="Symbol" pitchFamily="18" charset="2"/>
            </a:endParaRPr>
          </a:p>
          <a:p>
            <a:pPr marL="666750" indent="-47625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  <a:buFont typeface="Times New Roman" pitchFamily="18" charset="0"/>
              <a:buAutoNum type="arabicPeriod"/>
            </a:pPr>
            <a:endParaRPr lang="en-US" sz="2200" dirty="0" smtClean="0">
              <a:latin typeface="Georgia" pitchFamily="18" charset="0"/>
              <a:sym typeface="Symbol" pitchFamily="18" charset="2"/>
            </a:endParaRPr>
          </a:p>
        </p:txBody>
      </p:sp>
      <p:sp>
        <p:nvSpPr>
          <p:cNvPr id="610308" name="Oval 4"/>
          <p:cNvSpPr>
            <a:spLocks noChangeArrowheads="1"/>
          </p:cNvSpPr>
          <p:nvPr/>
        </p:nvSpPr>
        <p:spPr bwMode="auto">
          <a:xfrm>
            <a:off x="6184900" y="227382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5969000" y="1753121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 dirty="0"/>
              <a:t>x</a:t>
            </a:r>
            <a:r>
              <a:rPr lang="sk-SK" sz="2400" i="1" baseline="30000" dirty="0"/>
              <a:t>i-1</a:t>
            </a:r>
            <a:r>
              <a:rPr lang="sk-SK" sz="2400" i="1" dirty="0"/>
              <a:t>=&lt;x</a:t>
            </a:r>
            <a:r>
              <a:rPr lang="sk-SK" sz="2400" i="1" baseline="-25000" dirty="0"/>
              <a:t>1</a:t>
            </a:r>
            <a:r>
              <a:rPr lang="sk-SK" sz="2400" i="1" baseline="30000" dirty="0"/>
              <a:t>i-1</a:t>
            </a:r>
            <a:r>
              <a:rPr lang="sk-SK" sz="2400" i="1" dirty="0"/>
              <a:t>, x</a:t>
            </a:r>
            <a:r>
              <a:rPr lang="sk-SK" sz="2400" i="1" baseline="-25000" dirty="0"/>
              <a:t>2</a:t>
            </a:r>
            <a:r>
              <a:rPr lang="sk-SK" sz="2400" i="1" baseline="30000" dirty="0"/>
              <a:t>i-1</a:t>
            </a:r>
            <a:r>
              <a:rPr lang="sk-SK" sz="2400" i="1" dirty="0"/>
              <a:t> &gt;</a:t>
            </a:r>
          </a:p>
        </p:txBody>
      </p:sp>
      <p:sp>
        <p:nvSpPr>
          <p:cNvPr id="610310" name="Line 6"/>
          <p:cNvSpPr>
            <a:spLocks noChangeShapeType="1"/>
          </p:cNvSpPr>
          <p:nvPr/>
        </p:nvSpPr>
        <p:spPr bwMode="auto">
          <a:xfrm>
            <a:off x="6284913" y="2426221"/>
            <a:ext cx="112712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5994400" y="2591321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 dirty="0">
                <a:sym typeface="Symbol" pitchFamily="18" charset="2"/>
              </a:rPr>
              <a:t>d</a:t>
            </a:r>
            <a:endParaRPr lang="sk-SK" sz="2400" b="1" i="1" dirty="0"/>
          </a:p>
        </p:txBody>
      </p:sp>
      <p:sp>
        <p:nvSpPr>
          <p:cNvPr id="610312" name="Oval 8"/>
          <p:cNvSpPr>
            <a:spLocks noChangeArrowheads="1"/>
          </p:cNvSpPr>
          <p:nvPr/>
        </p:nvSpPr>
        <p:spPr bwMode="auto">
          <a:xfrm>
            <a:off x="6337300" y="304852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0313" name="Text Box 9"/>
          <p:cNvSpPr txBox="1">
            <a:spLocks noChangeArrowheads="1"/>
          </p:cNvSpPr>
          <p:nvPr/>
        </p:nvSpPr>
        <p:spPr bwMode="auto">
          <a:xfrm>
            <a:off x="5943600" y="3146946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 dirty="0"/>
              <a:t>x</a:t>
            </a:r>
            <a:r>
              <a:rPr lang="sk-SK" sz="2400" i="1" baseline="30000" dirty="0"/>
              <a:t>i</a:t>
            </a:r>
            <a:r>
              <a:rPr lang="sk-SK" sz="2400" i="1" dirty="0"/>
              <a:t>=&lt;x</a:t>
            </a:r>
            <a:r>
              <a:rPr lang="sk-SK" sz="2400" i="1" baseline="-25000" dirty="0"/>
              <a:t>1</a:t>
            </a:r>
            <a:r>
              <a:rPr lang="sk-SK" sz="2400" i="1" baseline="30000" dirty="0"/>
              <a:t>i</a:t>
            </a:r>
            <a:r>
              <a:rPr lang="sk-SK" sz="2400" i="1" dirty="0"/>
              <a:t>, x</a:t>
            </a:r>
            <a:r>
              <a:rPr lang="sk-SK" sz="2400" i="1" baseline="-25000" dirty="0"/>
              <a:t>2</a:t>
            </a:r>
            <a:r>
              <a:rPr lang="sk-SK" sz="2400" i="1" baseline="30000" dirty="0"/>
              <a:t>i</a:t>
            </a:r>
            <a:r>
              <a:rPr lang="sk-SK" sz="2400" i="1" dirty="0"/>
              <a:t>&gt;</a:t>
            </a:r>
          </a:p>
        </p:txBody>
      </p:sp>
      <p:graphicFrame>
        <p:nvGraphicFramePr>
          <p:cNvPr id="610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6460260"/>
              </p:ext>
            </p:extLst>
          </p:nvPr>
        </p:nvGraphicFramePr>
        <p:xfrm>
          <a:off x="3563888" y="3717032"/>
          <a:ext cx="4495800" cy="714375"/>
        </p:xfrm>
        <a:graphic>
          <a:graphicData uri="http://schemas.openxmlformats.org/presentationml/2006/ole">
            <p:oleObj spid="_x0000_s10277" name="Rovnica" r:id="rId3" imgW="1600200" imgH="254000" progId="Equation.3">
              <p:embed/>
            </p:oleObj>
          </a:graphicData>
        </a:graphic>
      </p:graphicFrame>
      <p:sp>
        <p:nvSpPr>
          <p:cNvPr id="12" name="Nadpis 1"/>
          <p:cNvSpPr txBox="1">
            <a:spLocks/>
          </p:cNvSpPr>
          <p:nvPr/>
        </p:nvSpPr>
        <p:spPr>
          <a:xfrm>
            <a:off x="457200" y="320040"/>
            <a:ext cx="742716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Pravidlá zakončenia </a:t>
            </a:r>
            <a:r>
              <a:rPr lang="sk-SK" sz="2800" dirty="0" err="1"/>
              <a:t>iteračných</a:t>
            </a:r>
            <a:r>
              <a:rPr lang="sk-SK" sz="2800" dirty="0"/>
              <a:t> </a:t>
            </a:r>
            <a:r>
              <a:rPr lang="sk-SK" sz="2800" dirty="0" smtClean="0"/>
              <a:t>metód</a:t>
            </a:r>
          </a:p>
        </p:txBody>
      </p:sp>
    </p:spTree>
    <p:extLst>
      <p:ext uri="{BB962C8B-B14F-4D97-AF65-F5344CB8AC3E}">
        <p14:creationId xmlns:p14="http://schemas.microsoft.com/office/powerpoint/2010/main" xmlns="" val="25253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uiExpand="1" build="p"/>
      <p:bldP spid="610308" grpId="0" uiExpand="1" animBg="1"/>
      <p:bldP spid="610309" grpId="0" uiExpand="1"/>
      <p:bldP spid="610310" grpId="0" uiExpand="1" animBg="1"/>
      <p:bldP spid="610311" grpId="0" uiExpand="1"/>
      <p:bldP spid="610312" grpId="0" uiExpand="1" animBg="1"/>
      <p:bldP spid="61031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C6C83-65A4-4B6D-AFCF-02DCF09BD2E9}" type="slidenum">
              <a:rPr lang="sk-SK"/>
              <a:pPr>
                <a:defRPr/>
              </a:pPr>
              <a:t>38</a:t>
            </a:fld>
            <a:endParaRPr lang="sk-SK"/>
          </a:p>
        </p:txBody>
      </p:sp>
      <p:sp>
        <p:nvSpPr>
          <p:cNvPr id="76803" name="Oval 4"/>
          <p:cNvSpPr>
            <a:spLocks noChangeArrowheads="1"/>
          </p:cNvSpPr>
          <p:nvPr/>
        </p:nvSpPr>
        <p:spPr bwMode="auto">
          <a:xfrm>
            <a:off x="1371600" y="40386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2590800" y="43434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05" name="Oval 6"/>
          <p:cNvSpPr>
            <a:spLocks noChangeArrowheads="1"/>
          </p:cNvSpPr>
          <p:nvPr/>
        </p:nvSpPr>
        <p:spPr bwMode="auto">
          <a:xfrm>
            <a:off x="3581400" y="45720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3886200" y="48006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76807" name="Group 8"/>
          <p:cNvGrpSpPr>
            <a:grpSpLocks/>
          </p:cNvGrpSpPr>
          <p:nvPr/>
        </p:nvGrpSpPr>
        <p:grpSpPr bwMode="auto">
          <a:xfrm>
            <a:off x="1524000" y="3962400"/>
            <a:ext cx="762000" cy="457200"/>
            <a:chOff x="960" y="2496"/>
            <a:chExt cx="480" cy="288"/>
          </a:xfrm>
        </p:grpSpPr>
        <p:sp>
          <p:nvSpPr>
            <p:cNvPr id="76824" name="Oval 9"/>
            <p:cNvSpPr>
              <a:spLocks noChangeArrowheads="1"/>
            </p:cNvSpPr>
            <p:nvPr/>
          </p:nvSpPr>
          <p:spPr bwMode="auto">
            <a:xfrm>
              <a:off x="124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6825" name="Text Box 10"/>
            <p:cNvSpPr txBox="1">
              <a:spLocks noChangeArrowheads="1"/>
            </p:cNvSpPr>
            <p:nvPr/>
          </p:nvSpPr>
          <p:spPr bwMode="auto">
            <a:xfrm>
              <a:off x="960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0</a:t>
              </a:r>
              <a:endParaRPr lang="sk-SK" sz="2400" i="1">
                <a:latin typeface="Times New Roman" pitchFamily="18" charset="0"/>
              </a:endParaRPr>
            </a:p>
          </p:txBody>
        </p:sp>
      </p:grpSp>
      <p:sp>
        <p:nvSpPr>
          <p:cNvPr id="76808" name="Line 11"/>
          <p:cNvSpPr>
            <a:spLocks noChangeShapeType="1"/>
          </p:cNvSpPr>
          <p:nvPr/>
        </p:nvSpPr>
        <p:spPr bwMode="auto">
          <a:xfrm>
            <a:off x="2057400" y="4419600"/>
            <a:ext cx="136525" cy="787400"/>
          </a:xfrm>
          <a:prstGeom prst="line">
            <a:avLst/>
          </a:prstGeom>
          <a:noFill/>
          <a:ln w="34925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20574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sk-SK" sz="2400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sk-SK" sz="2400" b="1" i="1">
                <a:latin typeface="Times New Roman" pitchFamily="18" charset="0"/>
              </a:rPr>
              <a:t>h</a:t>
            </a:r>
            <a:r>
              <a:rPr lang="sk-SK" sz="2400" i="1" baseline="30000">
                <a:latin typeface="Times New Roman" pitchFamily="18" charset="0"/>
              </a:rPr>
              <a:t>0</a:t>
            </a:r>
            <a:endParaRPr lang="sk-SK" sz="2400" b="1" i="1">
              <a:latin typeface="Times New Roman" pitchFamily="18" charset="0"/>
            </a:endParaRPr>
          </a:p>
        </p:txBody>
      </p:sp>
      <p:sp>
        <p:nvSpPr>
          <p:cNvPr id="76810" name="Oval 13"/>
          <p:cNvSpPr>
            <a:spLocks noChangeArrowheads="1"/>
          </p:cNvSpPr>
          <p:nvPr/>
        </p:nvSpPr>
        <p:spPr bwMode="auto">
          <a:xfrm>
            <a:off x="2133600" y="5181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6811" name="Text Box 14"/>
          <p:cNvSpPr txBox="1">
            <a:spLocks noChangeArrowheads="1"/>
          </p:cNvSpPr>
          <p:nvPr/>
        </p:nvSpPr>
        <p:spPr bwMode="auto">
          <a:xfrm>
            <a:off x="16002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r>
              <a:rPr lang="sk-SK" sz="2400" i="1" baseline="30000">
                <a:latin typeface="Times New Roman" pitchFamily="18" charset="0"/>
              </a:rPr>
              <a:t>1</a:t>
            </a:r>
            <a:endParaRPr lang="sk-SK" sz="2400" i="1">
              <a:latin typeface="Times New Roman" pitchFamily="18" charset="0"/>
            </a:endParaRPr>
          </a:p>
        </p:txBody>
      </p:sp>
      <p:grpSp>
        <p:nvGrpSpPr>
          <p:cNvPr id="76812" name="Group 15"/>
          <p:cNvGrpSpPr>
            <a:grpSpLocks/>
          </p:cNvGrpSpPr>
          <p:nvPr/>
        </p:nvGrpSpPr>
        <p:grpSpPr bwMode="auto">
          <a:xfrm>
            <a:off x="2286000" y="4038600"/>
            <a:ext cx="1828800" cy="1371600"/>
            <a:chOff x="1440" y="2544"/>
            <a:chExt cx="1152" cy="864"/>
          </a:xfrm>
        </p:grpSpPr>
        <p:sp>
          <p:nvSpPr>
            <p:cNvPr id="76820" name="Line 16"/>
            <p:cNvSpPr>
              <a:spLocks noChangeShapeType="1"/>
            </p:cNvSpPr>
            <p:nvPr/>
          </p:nvSpPr>
          <p:spPr bwMode="auto">
            <a:xfrm flipV="1">
              <a:off x="1440" y="2880"/>
              <a:ext cx="864" cy="432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6821" name="Text Box 17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i="1" baseline="-25000"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822" name="Text Box 18"/>
            <p:cNvSpPr txBox="1">
              <a:spLocks noChangeArrowheads="1"/>
            </p:cNvSpPr>
            <p:nvPr/>
          </p:nvSpPr>
          <p:spPr bwMode="auto">
            <a:xfrm>
              <a:off x="2112" y="25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76823" name="Oval 19"/>
            <p:cNvSpPr>
              <a:spLocks noChangeArrowheads="1"/>
            </p:cNvSpPr>
            <p:nvPr/>
          </p:nvSpPr>
          <p:spPr bwMode="auto">
            <a:xfrm>
              <a:off x="2280" y="2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76813" name="Group 20"/>
          <p:cNvGrpSpPr>
            <a:grpSpLocks/>
          </p:cNvGrpSpPr>
          <p:nvPr/>
        </p:nvGrpSpPr>
        <p:grpSpPr bwMode="auto">
          <a:xfrm>
            <a:off x="3657600" y="4419600"/>
            <a:ext cx="876300" cy="1066800"/>
            <a:chOff x="2304" y="2784"/>
            <a:chExt cx="552" cy="672"/>
          </a:xfrm>
        </p:grpSpPr>
        <p:sp>
          <p:nvSpPr>
            <p:cNvPr id="76816" name="Line 21"/>
            <p:cNvSpPr>
              <a:spLocks noChangeShapeType="1"/>
            </p:cNvSpPr>
            <p:nvPr/>
          </p:nvSpPr>
          <p:spPr bwMode="auto">
            <a:xfrm>
              <a:off x="2352" y="2912"/>
              <a:ext cx="89" cy="208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6817" name="Text Box 22"/>
            <p:cNvSpPr txBox="1">
              <a:spLocks noChangeArrowheads="1"/>
            </p:cNvSpPr>
            <p:nvPr/>
          </p:nvSpPr>
          <p:spPr bwMode="auto">
            <a:xfrm>
              <a:off x="2304" y="2784"/>
              <a:ext cx="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i="1" baseline="-25000"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sk-SK" sz="2400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818" name="Text Box 23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sk-SK" sz="2400" i="1" baseline="30000">
                  <a:latin typeface="Times New Roman" pitchFamily="18" charset="0"/>
                </a:rPr>
                <a:t>3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76819" name="Oval 24"/>
            <p:cNvSpPr>
              <a:spLocks noChangeArrowheads="1"/>
            </p:cNvSpPr>
            <p:nvPr/>
          </p:nvSpPr>
          <p:spPr bwMode="auto">
            <a:xfrm>
              <a:off x="2400" y="31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7" name="Rectangle 23"/>
          <p:cNvSpPr txBox="1">
            <a:spLocks noChangeArrowheads="1"/>
          </p:cNvSpPr>
          <p:nvPr/>
        </p:nvSpPr>
        <p:spPr>
          <a:xfrm>
            <a:off x="107950" y="1700808"/>
            <a:ext cx="8064450" cy="22098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Začínajú prácu vždy v nejakom prípustnom riešení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0</a:t>
            </a:r>
            <a:r>
              <a:rPr lang="sk-SK" sz="2200" i="1" dirty="0" smtClean="0">
                <a:latin typeface="Georgia" pitchFamily="18" charset="0"/>
              </a:rPr>
              <a:t>, </a:t>
            </a:r>
            <a:r>
              <a:rPr lang="sk-SK" sz="2200" dirty="0" smtClean="0">
                <a:latin typeface="Georgia" pitchFamily="18" charset="0"/>
              </a:rPr>
              <a:t>bodu z</a:t>
            </a:r>
            <a:r>
              <a:rPr lang="sk-SK" sz="2200" i="1" dirty="0" smtClean="0">
                <a:latin typeface="Georgia" pitchFamily="18" charset="0"/>
              </a:rPr>
              <a:t> E</a:t>
            </a:r>
            <a:r>
              <a:rPr lang="sk-SK" sz="2200" i="1" baseline="30000" dirty="0" smtClean="0">
                <a:latin typeface="Georgia" pitchFamily="18" charset="0"/>
              </a:rPr>
              <a:t>n</a:t>
            </a:r>
            <a:r>
              <a:rPr lang="sk-SK" sz="2200" i="1" dirty="0" smtClean="0">
                <a:latin typeface="Georgia" pitchFamily="18" charset="0"/>
              </a:rPr>
              <a:t>.</a:t>
            </a:r>
          </a:p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Nájdu smer </a:t>
            </a:r>
            <a:r>
              <a:rPr lang="sk-SK" sz="2200" b="1" i="1" dirty="0" err="1" smtClean="0">
                <a:latin typeface="Georgia" pitchFamily="18" charset="0"/>
              </a:rPr>
              <a:t>h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,</a:t>
            </a:r>
            <a:r>
              <a:rPr lang="sk-SK" sz="2200" b="1" dirty="0" smtClean="0">
                <a:latin typeface="Georgia" pitchFamily="18" charset="0"/>
              </a:rPr>
              <a:t> </a:t>
            </a:r>
            <a:r>
              <a:rPr lang="sk-SK" sz="2200" dirty="0" smtClean="0">
                <a:latin typeface="Georgia" pitchFamily="18" charset="0"/>
              </a:rPr>
              <a:t>v ktorom od súčasného riešenia </a:t>
            </a:r>
            <a:r>
              <a:rPr lang="sk-SK" sz="2200" b="1" i="1" dirty="0" err="1" smtClean="0">
                <a:latin typeface="Georgia" pitchFamily="18" charset="0"/>
              </a:rPr>
              <a:t>x</a:t>
            </a:r>
            <a:r>
              <a:rPr lang="sk-SK" sz="2200" i="1" baseline="30000" dirty="0" err="1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 funkcia </a:t>
            </a:r>
            <a:r>
              <a:rPr lang="sk-SK" sz="2200" i="1" dirty="0" smtClean="0">
                <a:latin typeface="Georgia" pitchFamily="18" charset="0"/>
              </a:rPr>
              <a:t>f</a:t>
            </a:r>
            <a:r>
              <a:rPr lang="sk-SK" sz="2200" dirty="0" smtClean="0">
                <a:latin typeface="Georgia" pitchFamily="18" charset="0"/>
              </a:rPr>
              <a:t>  klesá.</a:t>
            </a:r>
          </a:p>
          <a:p>
            <a:pPr marL="666750" indent="-4762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sk-SK" sz="2200" dirty="0" smtClean="0">
                <a:latin typeface="Georgia" pitchFamily="18" charset="0"/>
              </a:rPr>
              <a:t>Vykonajú presun k ďalšiemu riešeniu podľa výrazu   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i+1</a:t>
            </a:r>
            <a:r>
              <a:rPr lang="sk-SK" sz="2200" i="1" dirty="0" smtClean="0">
                <a:latin typeface="Georgia" pitchFamily="18" charset="0"/>
              </a:rPr>
              <a:t>=</a:t>
            </a:r>
            <a:r>
              <a:rPr lang="sk-SK" sz="2200" b="1" i="1" dirty="0" smtClean="0">
                <a:latin typeface="Georgia" pitchFamily="18" charset="0"/>
              </a:rPr>
              <a:t>x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i="1" dirty="0" smtClean="0">
                <a:latin typeface="Georgia" pitchFamily="18" charset="0"/>
              </a:rPr>
              <a:t>+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</a:t>
            </a:r>
            <a:r>
              <a:rPr lang="sk-SK" sz="2200" i="1" baseline="-25000" dirty="0" smtClean="0">
                <a:latin typeface="Georgia" pitchFamily="18" charset="0"/>
                <a:sym typeface="Symbol" pitchFamily="18" charset="2"/>
              </a:rPr>
              <a:t>i</a:t>
            </a:r>
            <a:r>
              <a:rPr lang="sk-SK" sz="2200" b="1" i="1" dirty="0" smtClean="0">
                <a:latin typeface="Georgia" pitchFamily="18" charset="0"/>
              </a:rPr>
              <a:t>h</a:t>
            </a:r>
            <a:r>
              <a:rPr lang="sk-SK" sz="2200" i="1" baseline="30000" dirty="0" smtClean="0">
                <a:latin typeface="Georgia" pitchFamily="18" charset="0"/>
              </a:rPr>
              <a:t>i</a:t>
            </a:r>
            <a:r>
              <a:rPr lang="sk-SK" sz="2200" dirty="0" smtClean="0">
                <a:latin typeface="Georgia" pitchFamily="18" charset="0"/>
              </a:rPr>
              <a:t>, kde </a:t>
            </a:r>
            <a:r>
              <a:rPr lang="sk-SK" sz="2200" i="1" dirty="0" smtClean="0">
                <a:latin typeface="Georgia" pitchFamily="18" charset="0"/>
                <a:sym typeface="Symbol" pitchFamily="18" charset="2"/>
              </a:rPr>
              <a:t> </a:t>
            </a:r>
            <a:r>
              <a:rPr lang="sk-SK" sz="2200" dirty="0" smtClean="0">
                <a:latin typeface="Georgia" pitchFamily="18" charset="0"/>
                <a:sym typeface="Symbol" pitchFamily="18" charset="2"/>
              </a:rPr>
              <a:t>kladné reálne číslo.</a:t>
            </a:r>
            <a:r>
              <a:rPr lang="sk-SK" sz="2200" dirty="0" smtClean="0">
                <a:latin typeface="Georgia" pitchFamily="18" charset="0"/>
              </a:rPr>
              <a:t> </a:t>
            </a:r>
          </a:p>
        </p:txBody>
      </p:sp>
      <p:sp>
        <p:nvSpPr>
          <p:cNvPr id="31" name="Nadpis 1"/>
          <p:cNvSpPr txBox="1">
            <a:spLocks/>
          </p:cNvSpPr>
          <p:nvPr/>
        </p:nvSpPr>
        <p:spPr>
          <a:xfrm>
            <a:off x="457200" y="320040"/>
            <a:ext cx="7715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/>
              <a:t>Iteračné metódy pre riešenia nelineárnych úloh viac premenných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060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571184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Iteračné metódy pre </a:t>
            </a:r>
            <a:r>
              <a:rPr lang="sk-SK" sz="2800" dirty="0" err="1" smtClean="0"/>
              <a:t>riešeni</a:t>
            </a:r>
            <a:r>
              <a:rPr lang="en-US" sz="2800" dirty="0" smtClean="0"/>
              <a:t>e</a:t>
            </a:r>
            <a:r>
              <a:rPr lang="sk-SK" sz="2800" dirty="0" smtClean="0"/>
              <a:t> </a:t>
            </a:r>
            <a:r>
              <a:rPr lang="sk-SK" sz="2800" dirty="0" err="1" smtClean="0"/>
              <a:t>neli</a:t>
            </a:r>
            <a:r>
              <a:rPr lang="en-US" sz="2800" dirty="0" smtClean="0"/>
              <a:t>-</a:t>
            </a:r>
            <a:r>
              <a:rPr lang="sk-SK" sz="2800" dirty="0" err="1" smtClean="0"/>
              <a:t>neárnych</a:t>
            </a:r>
            <a:r>
              <a:rPr lang="sk-SK" sz="2800" dirty="0" smtClean="0"/>
              <a:t> </a:t>
            </a:r>
            <a:r>
              <a:rPr lang="sk-SK" sz="2800" dirty="0"/>
              <a:t>úloh viac premenných</a:t>
            </a: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39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943800" cy="2057400"/>
          </a:xfrm>
        </p:spPr>
        <p:txBody>
          <a:bodyPr>
            <a:normAutofit/>
          </a:bodyPr>
          <a:lstStyle/>
          <a:p>
            <a:pPr marL="666750" indent="-476250">
              <a:buSzTx/>
            </a:pPr>
            <a:r>
              <a:rPr lang="sk-SK" dirty="0"/>
              <a:t>Podľa spôsobu, akým sa určuje smer </a:t>
            </a:r>
            <a:r>
              <a:rPr lang="sk-SK" b="1" i="1" dirty="0"/>
              <a:t>h </a:t>
            </a:r>
            <a:r>
              <a:rPr lang="sk-SK" dirty="0"/>
              <a:t> a koeficient </a:t>
            </a:r>
            <a:r>
              <a:rPr lang="sk-SK" i="1" dirty="0" smtClean="0">
                <a:sym typeface="Symbol"/>
              </a:rPr>
              <a:t></a:t>
            </a:r>
            <a:r>
              <a:rPr lang="sk-SK" dirty="0" smtClean="0"/>
              <a:t>, </a:t>
            </a:r>
            <a:r>
              <a:rPr lang="sk-SK" dirty="0"/>
              <a:t>rozlišujeme rôzne iteračné metódy.</a:t>
            </a:r>
          </a:p>
          <a:p>
            <a:pPr marL="666750" indent="-476250">
              <a:buSzTx/>
            </a:pPr>
            <a:r>
              <a:rPr lang="sk-SK" dirty="0"/>
              <a:t>Súvisí s tým otázka: „</a:t>
            </a:r>
            <a:r>
              <a:rPr lang="sk-SK" b="1" dirty="0"/>
              <a:t>V ktorom smere v blízkom okolí bodu </a:t>
            </a:r>
            <a:r>
              <a:rPr lang="sk-SK" b="1" i="1" dirty="0" err="1"/>
              <a:t>x</a:t>
            </a:r>
            <a:r>
              <a:rPr lang="sk-SK" b="1" i="1" baseline="30000" dirty="0" err="1"/>
              <a:t>i</a:t>
            </a:r>
            <a:r>
              <a:rPr lang="sk-SK" b="1" dirty="0"/>
              <a:t> klesá hodnota účelovej funkcie najrýchlejšie</a:t>
            </a:r>
            <a:r>
              <a:rPr lang="sk-SK" dirty="0"/>
              <a:t>?“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1851248" y="3810000"/>
            <a:ext cx="4953000" cy="2590800"/>
            <a:chOff x="3074988" y="3810000"/>
            <a:chExt cx="4953000" cy="2590800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3074988" y="4572000"/>
              <a:ext cx="4953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259263" y="4876800"/>
              <a:ext cx="3276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249863" y="5105400"/>
              <a:ext cx="20574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5554663" y="5334000"/>
              <a:ext cx="990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3802063" y="571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3268663" y="55626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/>
                <a:t>x</a:t>
              </a:r>
              <a:r>
                <a:rPr lang="sk-SK" sz="2400" i="1" baseline="30000"/>
                <a:t>i</a:t>
              </a:r>
              <a:endParaRPr lang="sk-SK" sz="2400" i="1"/>
            </a:p>
          </p:txBody>
        </p: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3954463" y="4572000"/>
              <a:ext cx="1828800" cy="1371600"/>
              <a:chOff x="1440" y="2544"/>
              <a:chExt cx="1152" cy="864"/>
            </a:xfrm>
          </p:grpSpPr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 flipV="1">
                <a:off x="1440" y="2880"/>
                <a:ext cx="864" cy="432"/>
              </a:xfrm>
              <a:prstGeom prst="line">
                <a:avLst/>
              </a:prstGeom>
              <a:noFill/>
              <a:ln w="34925">
                <a:solidFill>
                  <a:srgbClr val="99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1728" y="312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i="1">
                    <a:sym typeface="Symbol" pitchFamily="18" charset="2"/>
                  </a:rPr>
                  <a:t></a:t>
                </a:r>
                <a:r>
                  <a:rPr lang="sk-SK" sz="2400" b="1" i="1"/>
                  <a:t>h</a:t>
                </a:r>
                <a:endParaRPr lang="sk-SK" sz="2400" i="1" baseline="30000"/>
              </a:p>
            </p:txBody>
          </p:sp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/>
                  <a:t>x</a:t>
                </a:r>
                <a:endParaRPr lang="sk-SK" sz="2400" i="1"/>
              </a:p>
            </p:txBody>
          </p:sp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2280" y="2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V="1">
              <a:off x="3878263" y="4165600"/>
              <a:ext cx="3467100" cy="170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V="1">
              <a:off x="3878263" y="4038600"/>
              <a:ext cx="0" cy="175260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268663" y="43434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/>
                <a:t>f(</a:t>
              </a:r>
              <a:r>
                <a:rPr lang="sk-SK" sz="2400" b="1" i="1"/>
                <a:t>x</a:t>
              </a:r>
              <a:r>
                <a:rPr lang="sk-SK" sz="2400" i="1"/>
                <a:t>)</a:t>
              </a:r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3878263" y="3810000"/>
              <a:ext cx="3733800" cy="1041400"/>
            </a:xfrm>
            <a:custGeom>
              <a:avLst/>
              <a:gdLst>
                <a:gd name="T0" fmla="*/ 0 w 2352"/>
                <a:gd name="T1" fmla="*/ 609600 h 656"/>
                <a:gd name="T2" fmla="*/ 304800 w 2352"/>
                <a:gd name="T3" fmla="*/ 990600 h 656"/>
                <a:gd name="T4" fmla="*/ 762000 w 2352"/>
                <a:gd name="T5" fmla="*/ 914400 h 656"/>
                <a:gd name="T6" fmla="*/ 1905000 w 2352"/>
                <a:gd name="T7" fmla="*/ 762000 h 656"/>
                <a:gd name="T8" fmla="*/ 3733800 w 2352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656"/>
                <a:gd name="T17" fmla="*/ 2352 w 2352"/>
                <a:gd name="T18" fmla="*/ 656 h 6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656">
                  <a:moveTo>
                    <a:pt x="0" y="384"/>
                  </a:moveTo>
                  <a:cubicBezTo>
                    <a:pt x="56" y="488"/>
                    <a:pt x="112" y="592"/>
                    <a:pt x="192" y="624"/>
                  </a:cubicBezTo>
                  <a:cubicBezTo>
                    <a:pt x="272" y="656"/>
                    <a:pt x="312" y="600"/>
                    <a:pt x="480" y="576"/>
                  </a:cubicBezTo>
                  <a:cubicBezTo>
                    <a:pt x="648" y="552"/>
                    <a:pt x="888" y="576"/>
                    <a:pt x="1200" y="480"/>
                  </a:cubicBezTo>
                  <a:cubicBezTo>
                    <a:pt x="1512" y="384"/>
                    <a:pt x="1932" y="192"/>
                    <a:pt x="2352" y="0"/>
                  </a:cubicBezTo>
                </a:path>
              </a:pathLst>
            </a:custGeom>
            <a:noFill/>
            <a:ln w="317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3725863" y="4191000"/>
              <a:ext cx="762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4106863" y="4813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V="1">
              <a:off x="4106863" y="5029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xmlns="" val="2742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encilSketch/>
                    </a14:imgEffect>
                    <a14:imgEffect>
                      <a14:brightnessContrast contras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3175" y="3140968"/>
            <a:ext cx="260827" cy="365645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Optimalizácia nelineárnych </a:t>
            </a:r>
            <a:r>
              <a:rPr lang="sk-SK" sz="2800" dirty="0" smtClean="0"/>
              <a:t>úloh - Príklad</a:t>
            </a:r>
            <a:endParaRPr lang="sk-SK" sz="28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4</a:t>
            </a:fld>
            <a:endParaRPr lang="sk-SK" dirty="0"/>
          </a:p>
        </p:txBody>
      </p:sp>
      <p:grpSp>
        <p:nvGrpSpPr>
          <p:cNvPr id="45" name="Skupina 44"/>
          <p:cNvGrpSpPr/>
          <p:nvPr/>
        </p:nvGrpSpPr>
        <p:grpSpPr>
          <a:xfrm>
            <a:off x="459767" y="1819373"/>
            <a:ext cx="3964025" cy="2113683"/>
            <a:chOff x="323528" y="4483669"/>
            <a:chExt cx="3964025" cy="2113683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30218" y="4610716"/>
              <a:ext cx="936933" cy="1410199"/>
              <a:chOff x="912" y="2976"/>
              <a:chExt cx="1008" cy="811"/>
            </a:xfrm>
          </p:grpSpPr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722" cy="811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1117" y="3019"/>
                <a:ext cx="803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l</a:t>
                </a:r>
                <a:r>
                  <a:rPr lang="sk-SK" sz="2400" i="1" baseline="-25000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1</a:t>
                </a: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(x)</a:t>
                </a:r>
                <a:endParaRPr lang="cs-CZ" sz="2400" i="1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8" name="Skupina 17"/>
            <p:cNvGrpSpPr/>
            <p:nvPr/>
          </p:nvGrpSpPr>
          <p:grpSpPr>
            <a:xfrm>
              <a:off x="323528" y="4483669"/>
              <a:ext cx="3964025" cy="2113683"/>
              <a:chOff x="439107" y="4411661"/>
              <a:chExt cx="3964025" cy="2113683"/>
            </a:xfrm>
          </p:grpSpPr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1048789" y="5935660"/>
                <a:ext cx="3011443" cy="13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 flipV="1">
                <a:off x="1429789" y="4564061"/>
                <a:ext cx="0" cy="137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V="1">
                <a:off x="3334789" y="5173661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1326602" y="4411661"/>
                <a:ext cx="212725" cy="215900"/>
              </a:xfrm>
              <a:prstGeom prst="star16">
                <a:avLst>
                  <a:gd name="adj" fmla="val 375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3092695" y="4920208"/>
                <a:ext cx="484187" cy="381000"/>
              </a:xfrm>
              <a:prstGeom prst="star16">
                <a:avLst>
                  <a:gd name="adj" fmla="val 375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1429789" y="6088061"/>
                <a:ext cx="1905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2123728" y="6128469"/>
                <a:ext cx="9906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000" dirty="0"/>
                  <a:t>100 m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rot="5400000">
                <a:off x="533645" y="5231605"/>
                <a:ext cx="133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rot="5400000">
                <a:off x="3216796" y="5529808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717332" y="5356223"/>
                <a:ext cx="685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000" dirty="0"/>
                  <a:t>5 m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439107" y="5357049"/>
                <a:ext cx="9906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000" dirty="0"/>
                  <a:t>10 m</a:t>
                </a: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001255" y="5248010"/>
              <a:ext cx="1027950" cy="772906"/>
              <a:chOff x="1399" y="3328"/>
              <a:chExt cx="1121" cy="442"/>
            </a:xfrm>
          </p:grpSpPr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1407" y="3362"/>
                <a:ext cx="1113" cy="408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1399" y="3328"/>
                <a:ext cx="7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l</a:t>
                </a:r>
                <a:r>
                  <a:rPr lang="sk-SK" sz="2400" i="1" baseline="-25000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2</a:t>
                </a:r>
                <a:r>
                  <a:rPr lang="sk-SK" sz="2400" i="1" dirty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</a:rPr>
                  <a:t>(x)</a:t>
                </a:r>
                <a:endParaRPr lang="cs-CZ" sz="2400" i="1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37" name="Rovná spojnica 36"/>
            <p:cNvCxnSpPr/>
            <p:nvPr/>
          </p:nvCxnSpPr>
          <p:spPr>
            <a:xfrm>
              <a:off x="1314210" y="5967536"/>
              <a:ext cx="593494" cy="0"/>
            </a:xfrm>
            <a:prstGeom prst="line">
              <a:avLst/>
            </a:prstGeom>
            <a:ln w="22225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lokTextu 41"/>
            <p:cNvSpPr txBox="1"/>
            <p:nvPr/>
          </p:nvSpPr>
          <p:spPr>
            <a:xfrm>
              <a:off x="1489495" y="5619037"/>
              <a:ext cx="242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sk-SK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456918" y="1813445"/>
            <a:ext cx="3964025" cy="2113683"/>
            <a:chOff x="439107" y="4411661"/>
            <a:chExt cx="3964025" cy="2113683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1048789" y="5935660"/>
              <a:ext cx="3011443" cy="13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1429789" y="4564061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 flipV="1">
              <a:off x="3334789" y="5173661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1326602" y="4411661"/>
              <a:ext cx="212725" cy="215900"/>
            </a:xfrm>
            <a:prstGeom prst="star16">
              <a:avLst>
                <a:gd name="adj" fmla="val 37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3092695" y="4920208"/>
              <a:ext cx="484187" cy="381000"/>
            </a:xfrm>
            <a:prstGeom prst="star16">
              <a:avLst>
                <a:gd name="adj" fmla="val 37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429789" y="6088061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123728" y="6128469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100 m</a:t>
              </a: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rot="5400000">
              <a:off x="533645" y="5231605"/>
              <a:ext cx="133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rot="5400000">
              <a:off x="3216796" y="552980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717332" y="5356223"/>
              <a:ext cx="685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5 m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39107" y="5357049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dirty="0"/>
                <a:t>10 m</a:t>
              </a:r>
            </a:p>
          </p:txBody>
        </p:sp>
      </p:grpSp>
      <p:sp>
        <p:nvSpPr>
          <p:cNvPr id="41" name="BlokTextu 40"/>
          <p:cNvSpPr txBox="1"/>
          <p:nvPr/>
        </p:nvSpPr>
        <p:spPr>
          <a:xfrm>
            <a:off x="1622885" y="2949639"/>
            <a:ext cx="2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sk-SK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Rovná spojnica 42"/>
          <p:cNvCxnSpPr/>
          <p:nvPr/>
        </p:nvCxnSpPr>
        <p:spPr>
          <a:xfrm>
            <a:off x="1450775" y="3296749"/>
            <a:ext cx="593494" cy="0"/>
          </a:xfrm>
          <a:prstGeom prst="line">
            <a:avLst/>
          </a:prstGeom>
          <a:ln w="2222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Zástupný symbol obsahu 2"/>
              <p:cNvSpPr txBox="1">
                <a:spLocks/>
              </p:cNvSpPr>
              <p:nvPr/>
            </p:nvSpPr>
            <p:spPr>
              <a:xfrm>
                <a:off x="4927849" y="2315660"/>
                <a:ext cx="2884511" cy="1401372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120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SzPct val="73000"/>
                  <a:buFont typeface="Wingdings" pitchFamily="2" charset="2"/>
                  <a:buChar char="q"/>
                  <a:defRPr kumimoji="0" sz="2400" kern="1200" baseline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540000" indent="-252000" algn="l" rtl="0" eaLnBrk="1" latinLnBrk="0" hangingPunct="1">
                  <a:spcBef>
                    <a:spcPts val="0"/>
                  </a:spcBef>
                  <a:spcAft>
                    <a:spcPts val="300"/>
                  </a:spcAft>
                  <a:buClr>
                    <a:schemeClr val="tx2">
                      <a:lumMod val="75000"/>
                    </a:schemeClr>
                  </a:buClr>
                  <a:buSzPct val="85000"/>
                  <a:buFont typeface="Courier New" pitchFamily="49" charset="0"/>
                  <a:buChar char="o"/>
                  <a:defRPr kumimoji="0" sz="2100" kern="120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758952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0000"/>
                  <a:buFontTx/>
                  <a:buNone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00584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>
                        <a:tint val="8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128016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70000"/>
                  <a:buFont typeface="Wingdings"/>
                  <a:buChar char=""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1472184" indent="-18288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733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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47088" indent="-182880" algn="l" rtl="0" eaLnBrk="1" latinLnBrk="0" hangingPunct="1">
                  <a:spcBef>
                    <a:spcPts val="300"/>
                  </a:spcBef>
                  <a:buClr>
                    <a:schemeClr val="accent4"/>
                  </a:buClr>
                  <a:buSzPct val="100000"/>
                  <a:buChar char="•"/>
                  <a:defRPr kumimoji="0" sz="1600" kern="1200" baseline="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/>
                  <a:buChar char="§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Intenzita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osvetlenia </a:t>
                </a:r>
                <a:endParaRPr lang="sk-SK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/>
                            </a:rPr>
                            <m:t>Svietivos</m:t>
                          </m:r>
                          <m:r>
                            <a:rPr lang="sk-SK" b="0" i="1" smtClean="0">
                              <a:latin typeface="Cambria Math"/>
                            </a:rPr>
                            <m:t>ť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/>
                                </a:rPr>
                                <m:t>Vzdialenos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ť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6" name="Zástupný symbol obsah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849" y="2315660"/>
                <a:ext cx="2884511" cy="140137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376" t="-3913" r="-10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1559987" y="1574898"/>
            <a:ext cx="48395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 smtClean="0"/>
              <a:t>50 </a:t>
            </a:r>
            <a:endParaRPr lang="sk-SK" sz="2000" dirty="0"/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3352598" y="1949421"/>
            <a:ext cx="64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 smtClean="0"/>
              <a:t>100 </a:t>
            </a:r>
            <a:endParaRPr lang="sk-SK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ástupný symbol obsahu 2"/>
              <p:cNvSpPr txBox="1">
                <a:spLocks/>
              </p:cNvSpPr>
              <p:nvPr/>
            </p:nvSpPr>
            <p:spPr>
              <a:xfrm>
                <a:off x="467544" y="3936737"/>
                <a:ext cx="7597660" cy="122045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120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SzPct val="73000"/>
                  <a:buFont typeface="Wingdings" pitchFamily="2" charset="2"/>
                  <a:buChar char="q"/>
                  <a:defRPr kumimoji="0" sz="2400" kern="1200" baseline="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540000" indent="-252000" algn="l" rtl="0" eaLnBrk="1" latinLnBrk="0" hangingPunct="1">
                  <a:spcBef>
                    <a:spcPts val="0"/>
                  </a:spcBef>
                  <a:spcAft>
                    <a:spcPts val="300"/>
                  </a:spcAft>
                  <a:buClr>
                    <a:schemeClr val="tx2">
                      <a:lumMod val="75000"/>
                    </a:schemeClr>
                  </a:buClr>
                  <a:buSzPct val="85000"/>
                  <a:buFont typeface="Courier New" pitchFamily="49" charset="0"/>
                  <a:buChar char="o"/>
                  <a:defRPr kumimoji="0" sz="2100" kern="1200">
                    <a:solidFill>
                      <a:schemeClr val="tx2">
                        <a:lumMod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758952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0000"/>
                  <a:buFontTx/>
                  <a:buNone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00584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>
                        <a:tint val="8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128016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70000"/>
                  <a:buFont typeface="Wingdings"/>
                  <a:buChar char=""/>
                  <a:defRPr kumimoji="0"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1472184" indent="-18288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733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Wingdings 2"/>
                  <a:buChar char="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47088" indent="-182880" algn="l" rtl="0" eaLnBrk="1" latinLnBrk="0" hangingPunct="1">
                  <a:spcBef>
                    <a:spcPts val="300"/>
                  </a:spcBef>
                  <a:buClr>
                    <a:schemeClr val="accent4"/>
                  </a:buClr>
                  <a:buSzPct val="100000"/>
                  <a:buChar char="•"/>
                  <a:defRPr kumimoji="0" sz="1600" kern="1200" baseline="0">
                    <a:solidFill>
                      <a:schemeClr val="tx1">
                        <a:tint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/>
                  <a:buChar char="§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Intenzita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osvetlenia </a:t>
                </a:r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 mieste, kde stojí panáčik:</a:t>
                </a:r>
              </a:p>
              <a:p>
                <a:pPr lvl="1"/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Vysoká lampa: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𝟓𝟎</m:t>
                        </m:r>
                      </m:num>
                      <m:den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𝟏𝟎𝟎</m:t>
                        </m:r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sk-SK" dirty="0" smtClean="0"/>
                  <a:t>              </a:t>
                </a:r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Nízka </a:t>
                </a:r>
                <a:r>
                  <a:rPr lang="sk-SK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lampa: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</m:t>
                        </m:r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sk-SK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𝟐𝟓</m:t>
                        </m:r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sk-SK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sk-SK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49" name="Zástupný symbol obsah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6737"/>
                <a:ext cx="7597660" cy="122045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562" t="-4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56918" y="5157192"/>
                <a:ext cx="7571184" cy="1368152"/>
              </a:xfrm>
            </p:spPr>
            <p:txBody>
              <a:bodyPr>
                <a:normAutofit/>
              </a:bodyPr>
              <a:lstStyle/>
              <a:p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Intenzita</a:t>
                </a:r>
                <a:r>
                  <a:rPr lang="sk-SK" dirty="0" smtClean="0"/>
                  <a:t> </a:t>
                </a:r>
                <a:r>
                  <a:rPr lang="sk-SK" dirty="0"/>
                  <a:t>osvetlenia z rôznych zdrojov </a:t>
                </a:r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 sčíta: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𝟓𝟎</m:t>
                        </m:r>
                      </m:num>
                      <m:den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𝟏𝟎𝟎</m:t>
                        </m:r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sk-SK" dirty="0"/>
                  <a:t>   </a:t>
                </a:r>
                <a:r>
                  <a:rPr lang="sk-SK" dirty="0" smtClean="0"/>
                  <a:t>+</a:t>
                </a:r>
                <a:r>
                  <a:rPr lang="sk-SK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𝟏𝟎𝟎</m:t>
                        </m:r>
                      </m:num>
                      <m:den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𝟐𝟓</m:t>
                        </m:r>
                        <m:r>
                          <a:rPr lang="sk-SK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sk-SK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sk-SK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sk-SK" b="1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sk-SK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50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918" y="5157192"/>
                <a:ext cx="7571184" cy="1368152"/>
              </a:xfrm>
              <a:blipFill rotWithShape="1">
                <a:blip r:embed="rId6" cstate="print"/>
                <a:stretch>
                  <a:fillRect l="-483" t="-40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328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571184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smtClean="0"/>
              <a:t>Smer najväčšieho poklesu funkcie v okolí bodu </a:t>
            </a:r>
            <a:r>
              <a:rPr lang="sk-SK" sz="2800" i="1" cap="none" smtClean="0"/>
              <a:t>x</a:t>
            </a:r>
            <a:r>
              <a:rPr lang="sk-SK" sz="2800" i="1" cap="none" baseline="30000" smtClean="0"/>
              <a:t>i</a:t>
            </a:r>
            <a:endParaRPr lang="sk-SK" sz="2800" cap="none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40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943800" cy="880120"/>
          </a:xfrm>
        </p:spPr>
        <p:txBody>
          <a:bodyPr>
            <a:normAutofit/>
          </a:bodyPr>
          <a:lstStyle/>
          <a:p>
            <a:pPr marL="666750" indent="-476250">
              <a:buSzTx/>
            </a:pPr>
            <a:r>
              <a:rPr lang="sk-SK" dirty="0" smtClean="0"/>
              <a:t>„</a:t>
            </a:r>
            <a:r>
              <a:rPr lang="sk-SK" b="1" dirty="0"/>
              <a:t>V ktorom smere v blízkom okolí bodu </a:t>
            </a:r>
            <a:r>
              <a:rPr lang="sk-SK" b="1" i="1" dirty="0" err="1"/>
              <a:t>x</a:t>
            </a:r>
            <a:r>
              <a:rPr lang="sk-SK" b="1" i="1" baseline="30000" dirty="0" err="1"/>
              <a:t>i</a:t>
            </a:r>
            <a:r>
              <a:rPr lang="sk-SK" b="1" dirty="0"/>
              <a:t> klesá hodnota účelovej funkcie najrýchlejšie</a:t>
            </a:r>
            <a:r>
              <a:rPr lang="sk-SK" dirty="0"/>
              <a:t>?“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1851248" y="3810000"/>
            <a:ext cx="4953000" cy="2590800"/>
            <a:chOff x="3074988" y="3810000"/>
            <a:chExt cx="4953000" cy="2590800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3074988" y="4572000"/>
              <a:ext cx="4953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259263" y="4876800"/>
              <a:ext cx="3276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249863" y="5105400"/>
              <a:ext cx="20574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5554663" y="5334000"/>
              <a:ext cx="990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3802063" y="571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3268663" y="55626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/>
                <a:t>x</a:t>
              </a:r>
              <a:r>
                <a:rPr lang="sk-SK" sz="2400" i="1" baseline="30000"/>
                <a:t>i</a:t>
              </a:r>
              <a:endParaRPr lang="sk-SK" sz="2400" i="1"/>
            </a:p>
          </p:txBody>
        </p: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3954463" y="4572000"/>
              <a:ext cx="1828800" cy="1371600"/>
              <a:chOff x="1440" y="2544"/>
              <a:chExt cx="1152" cy="864"/>
            </a:xfrm>
          </p:grpSpPr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 flipV="1">
                <a:off x="1440" y="2880"/>
                <a:ext cx="864" cy="432"/>
              </a:xfrm>
              <a:prstGeom prst="line">
                <a:avLst/>
              </a:prstGeom>
              <a:noFill/>
              <a:ln w="34925">
                <a:solidFill>
                  <a:srgbClr val="99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1728" y="312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i="1">
                    <a:sym typeface="Symbol" pitchFamily="18" charset="2"/>
                  </a:rPr>
                  <a:t></a:t>
                </a:r>
                <a:r>
                  <a:rPr lang="sk-SK" sz="2400" b="1" i="1"/>
                  <a:t>h</a:t>
                </a:r>
                <a:endParaRPr lang="sk-SK" sz="2400" i="1" baseline="30000"/>
              </a:p>
            </p:txBody>
          </p:sp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/>
                  <a:t>x</a:t>
                </a:r>
                <a:endParaRPr lang="sk-SK" sz="2400" i="1"/>
              </a:p>
            </p:txBody>
          </p:sp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2280" y="2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V="1">
              <a:off x="3878263" y="4165600"/>
              <a:ext cx="3467100" cy="170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V="1">
              <a:off x="3878263" y="4038600"/>
              <a:ext cx="0" cy="175260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268663" y="43434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/>
                <a:t>f(</a:t>
              </a:r>
              <a:r>
                <a:rPr lang="sk-SK" sz="2400" b="1" i="1"/>
                <a:t>x</a:t>
              </a:r>
              <a:r>
                <a:rPr lang="sk-SK" sz="2400" i="1"/>
                <a:t>)</a:t>
              </a:r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3878263" y="3810000"/>
              <a:ext cx="3733800" cy="1041400"/>
            </a:xfrm>
            <a:custGeom>
              <a:avLst/>
              <a:gdLst>
                <a:gd name="T0" fmla="*/ 0 w 2352"/>
                <a:gd name="T1" fmla="*/ 609600 h 656"/>
                <a:gd name="T2" fmla="*/ 304800 w 2352"/>
                <a:gd name="T3" fmla="*/ 990600 h 656"/>
                <a:gd name="T4" fmla="*/ 762000 w 2352"/>
                <a:gd name="T5" fmla="*/ 914400 h 656"/>
                <a:gd name="T6" fmla="*/ 1905000 w 2352"/>
                <a:gd name="T7" fmla="*/ 762000 h 656"/>
                <a:gd name="T8" fmla="*/ 3733800 w 2352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656"/>
                <a:gd name="T17" fmla="*/ 2352 w 2352"/>
                <a:gd name="T18" fmla="*/ 656 h 6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656">
                  <a:moveTo>
                    <a:pt x="0" y="384"/>
                  </a:moveTo>
                  <a:cubicBezTo>
                    <a:pt x="56" y="488"/>
                    <a:pt x="112" y="592"/>
                    <a:pt x="192" y="624"/>
                  </a:cubicBezTo>
                  <a:cubicBezTo>
                    <a:pt x="272" y="656"/>
                    <a:pt x="312" y="600"/>
                    <a:pt x="480" y="576"/>
                  </a:cubicBezTo>
                  <a:cubicBezTo>
                    <a:pt x="648" y="552"/>
                    <a:pt x="888" y="576"/>
                    <a:pt x="1200" y="480"/>
                  </a:cubicBezTo>
                  <a:cubicBezTo>
                    <a:pt x="1512" y="384"/>
                    <a:pt x="1932" y="192"/>
                    <a:pt x="2352" y="0"/>
                  </a:cubicBezTo>
                </a:path>
              </a:pathLst>
            </a:custGeom>
            <a:noFill/>
            <a:ln w="317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3725863" y="4191000"/>
              <a:ext cx="762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4106863" y="4813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V="1">
              <a:off x="4106863" y="5029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673823" y="3429000"/>
            <a:ext cx="2130426" cy="457200"/>
          </a:xfrm>
          <a:prstGeom prst="wedgeRectCallout">
            <a:avLst>
              <a:gd name="adj1" fmla="val -44046"/>
              <a:gd name="adj2" fmla="val 17347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 dirty="0">
                <a:latin typeface="Times New Roman" pitchFamily="18" charset="0"/>
              </a:rPr>
              <a:t>g(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400" i="1" dirty="0" smtClean="0">
                <a:latin typeface="Times New Roman" pitchFamily="18" charset="0"/>
              </a:rPr>
              <a:t>)=f(</a:t>
            </a:r>
            <a:r>
              <a:rPr lang="en-US" sz="2400" b="1" i="1" dirty="0" smtClean="0">
                <a:latin typeface="Times New Roman" pitchFamily="18" charset="0"/>
              </a:rPr>
              <a:t>x</a:t>
            </a:r>
            <a:r>
              <a:rPr lang="en-US" sz="2400" i="1" baseline="30000" dirty="0" smtClean="0">
                <a:latin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</a:rPr>
              <a:t>+</a:t>
            </a:r>
            <a:r>
              <a:rPr lang="en-US" sz="2400" i="1" dirty="0" smtClean="0">
                <a:latin typeface="Times New Roman" pitchFamily="18" charset="0"/>
                <a:sym typeface="Symbol"/>
              </a:rPr>
              <a:t></a:t>
            </a:r>
            <a:r>
              <a:rPr lang="en-US" sz="2400" b="1" i="1" dirty="0" smtClean="0">
                <a:latin typeface="Times New Roman" pitchFamily="18" charset="0"/>
                <a:sym typeface="Symbol"/>
              </a:rPr>
              <a:t>h</a:t>
            </a:r>
            <a:r>
              <a:rPr lang="en-US" sz="2400" i="1" dirty="0" smtClean="0">
                <a:latin typeface="Times New Roman" pitchFamily="18" charset="0"/>
                <a:sym typeface="Symbol"/>
              </a:rPr>
              <a:t>)</a:t>
            </a:r>
            <a:endParaRPr lang="cs-CZ" sz="2400" i="1" dirty="0">
              <a:latin typeface="Times New Roman" pitchFamily="18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228600" y="2667000"/>
            <a:ext cx="7943800" cy="8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66750" indent="-476250">
              <a:buSzTx/>
            </a:pPr>
            <a:r>
              <a:rPr lang="sk-SK" dirty="0"/>
              <a:t>Hľadáme smer </a:t>
            </a:r>
            <a:r>
              <a:rPr lang="sk-SK" b="1" i="1" dirty="0"/>
              <a:t>h</a:t>
            </a:r>
            <a:r>
              <a:rPr lang="sk-SK" dirty="0"/>
              <a:t> taký, aby derivácia funkcie </a:t>
            </a:r>
            <a:r>
              <a:rPr lang="sk-SK" i="1" dirty="0"/>
              <a:t>g</a:t>
            </a:r>
            <a:r>
              <a:rPr lang="sk-SK" dirty="0" smtClean="0"/>
              <a:t>(</a:t>
            </a:r>
            <a:r>
              <a:rPr lang="en-US" i="1" dirty="0">
                <a:sym typeface="Symbol"/>
              </a:rPr>
              <a:t></a:t>
            </a:r>
            <a:r>
              <a:rPr lang="sk-SK" dirty="0" smtClean="0"/>
              <a:t>) </a:t>
            </a:r>
            <a:r>
              <a:rPr lang="sk-SK" dirty="0"/>
              <a:t>v </a:t>
            </a:r>
            <a:r>
              <a:rPr lang="en-US" i="1" dirty="0">
                <a:sym typeface="Symbol"/>
              </a:rPr>
              <a:t> </a:t>
            </a:r>
            <a:r>
              <a:rPr lang="sk-SK" dirty="0" smtClean="0"/>
              <a:t>=</a:t>
            </a:r>
            <a:r>
              <a:rPr lang="sk-SK" dirty="0"/>
              <a:t>0 bola čo najmenšia.</a:t>
            </a:r>
          </a:p>
        </p:txBody>
      </p:sp>
    </p:spTree>
    <p:extLst>
      <p:ext uri="{BB962C8B-B14F-4D97-AF65-F5344CB8AC3E}">
        <p14:creationId xmlns:p14="http://schemas.microsoft.com/office/powerpoint/2010/main" xmlns="" val="34123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3B3BF-7A2A-46A8-954A-22E2D1F842EF}" type="slidenum">
              <a:rPr lang="sk-SK"/>
              <a:pPr>
                <a:defRPr/>
              </a:pPr>
              <a:t>41</a:t>
            </a:fld>
            <a:endParaRPr lang="sk-SK"/>
          </a:p>
        </p:txBody>
      </p:sp>
      <p:sp>
        <p:nvSpPr>
          <p:cNvPr id="16389" name="Oval 3"/>
          <p:cNvSpPr>
            <a:spLocks noChangeArrowheads="1"/>
          </p:cNvSpPr>
          <p:nvPr/>
        </p:nvSpPr>
        <p:spPr bwMode="auto">
          <a:xfrm>
            <a:off x="3048000" y="48260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4267200" y="51308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5257800" y="53594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5562600" y="55880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3810000" y="596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3276600" y="5816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</a:rPr>
              <a:t>i</a:t>
            </a:r>
            <a:endParaRPr lang="sk-SK" sz="2400" i="1">
              <a:latin typeface="Times New Roman" pitchFamily="18" charset="0"/>
            </a:endParaRPr>
          </a:p>
        </p:txBody>
      </p:sp>
      <p:grpSp>
        <p:nvGrpSpPr>
          <p:cNvPr id="16395" name="Group 9"/>
          <p:cNvGrpSpPr>
            <a:grpSpLocks/>
          </p:cNvGrpSpPr>
          <p:nvPr/>
        </p:nvGrpSpPr>
        <p:grpSpPr bwMode="auto">
          <a:xfrm>
            <a:off x="3962400" y="4826000"/>
            <a:ext cx="1828800" cy="1371600"/>
            <a:chOff x="1440" y="2544"/>
            <a:chExt cx="1152" cy="864"/>
          </a:xfrm>
        </p:grpSpPr>
        <p:sp>
          <p:nvSpPr>
            <p:cNvPr id="16406" name="Line 10"/>
            <p:cNvSpPr>
              <a:spLocks noChangeShapeType="1"/>
            </p:cNvSpPr>
            <p:nvPr/>
          </p:nvSpPr>
          <p:spPr bwMode="auto">
            <a:xfrm flipV="1">
              <a:off x="1440" y="2880"/>
              <a:ext cx="864" cy="432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407" name="Text Box 11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i="1"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sk-SK" sz="2400" b="1" i="1">
                  <a:latin typeface="Times New Roman" pitchFamily="18" charset="0"/>
                </a:rPr>
                <a:t>h</a:t>
              </a:r>
              <a:endParaRPr lang="sk-SK" sz="2400" i="1" baseline="30000">
                <a:latin typeface="Times New Roman" pitchFamily="18" charset="0"/>
              </a:endParaRPr>
            </a:p>
          </p:txBody>
        </p:sp>
        <p:sp>
          <p:nvSpPr>
            <p:cNvPr id="16408" name="Text Box 12"/>
            <p:cNvSpPr txBox="1">
              <a:spLocks noChangeArrowheads="1"/>
            </p:cNvSpPr>
            <p:nvPr/>
          </p:nvSpPr>
          <p:spPr bwMode="auto">
            <a:xfrm>
              <a:off x="2112" y="25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16409" name="Oval 13"/>
            <p:cNvSpPr>
              <a:spLocks noChangeArrowheads="1"/>
            </p:cNvSpPr>
            <p:nvPr/>
          </p:nvSpPr>
          <p:spPr bwMode="auto">
            <a:xfrm>
              <a:off x="2280" y="2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3886200" y="4419600"/>
            <a:ext cx="3467100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 flipV="1">
            <a:off x="3886200" y="4292600"/>
            <a:ext cx="0" cy="17526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3276600" y="4597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f(</a:t>
            </a:r>
            <a:r>
              <a:rPr lang="sk-SK" sz="2400" b="1" i="1">
                <a:latin typeface="Times New Roman" pitchFamily="18" charset="0"/>
              </a:rPr>
              <a:t>x</a:t>
            </a:r>
            <a:r>
              <a:rPr lang="en-US" sz="2400" i="1">
                <a:latin typeface="Times New Roman" pitchFamily="18" charset="0"/>
              </a:rPr>
              <a:t>)</a:t>
            </a:r>
            <a:endParaRPr lang="sk-SK" sz="2400" i="1">
              <a:latin typeface="Times New Roman" pitchFamily="18" charset="0"/>
            </a:endParaRPr>
          </a:p>
        </p:txBody>
      </p:sp>
      <p:sp>
        <p:nvSpPr>
          <p:cNvPr id="16399" name="Freeform 17"/>
          <p:cNvSpPr>
            <a:spLocks/>
          </p:cNvSpPr>
          <p:nvPr/>
        </p:nvSpPr>
        <p:spPr bwMode="auto">
          <a:xfrm>
            <a:off x="3886200" y="4064000"/>
            <a:ext cx="3733800" cy="1041400"/>
          </a:xfrm>
          <a:custGeom>
            <a:avLst/>
            <a:gdLst>
              <a:gd name="T0" fmla="*/ 0 w 2352"/>
              <a:gd name="T1" fmla="*/ 609600 h 656"/>
              <a:gd name="T2" fmla="*/ 304800 w 2352"/>
              <a:gd name="T3" fmla="*/ 990600 h 656"/>
              <a:gd name="T4" fmla="*/ 762000 w 2352"/>
              <a:gd name="T5" fmla="*/ 914400 h 656"/>
              <a:gd name="T6" fmla="*/ 1905000 w 2352"/>
              <a:gd name="T7" fmla="*/ 762000 h 656"/>
              <a:gd name="T8" fmla="*/ 3733800 w 2352"/>
              <a:gd name="T9" fmla="*/ 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2"/>
              <a:gd name="T16" fmla="*/ 0 h 656"/>
              <a:gd name="T17" fmla="*/ 2352 w 2352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2" h="656">
                <a:moveTo>
                  <a:pt x="0" y="384"/>
                </a:moveTo>
                <a:cubicBezTo>
                  <a:pt x="56" y="488"/>
                  <a:pt x="112" y="592"/>
                  <a:pt x="192" y="624"/>
                </a:cubicBezTo>
                <a:cubicBezTo>
                  <a:pt x="272" y="656"/>
                  <a:pt x="312" y="600"/>
                  <a:pt x="480" y="576"/>
                </a:cubicBezTo>
                <a:cubicBezTo>
                  <a:pt x="648" y="552"/>
                  <a:pt x="888" y="576"/>
                  <a:pt x="1200" y="480"/>
                </a:cubicBezTo>
                <a:cubicBezTo>
                  <a:pt x="1512" y="384"/>
                  <a:pt x="1932" y="192"/>
                  <a:pt x="2352" y="0"/>
                </a:cubicBezTo>
              </a:path>
            </a:pathLst>
          </a:cu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>
            <a:off x="3733800" y="4445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>
            <a:off x="4114800" y="506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402" name="Line 20"/>
          <p:cNvSpPr>
            <a:spLocks noChangeShapeType="1"/>
          </p:cNvSpPr>
          <p:nvPr/>
        </p:nvSpPr>
        <p:spPr bwMode="auto">
          <a:xfrm flipV="1">
            <a:off x="4114800" y="5283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403" name="AutoShape 21"/>
          <p:cNvSpPr>
            <a:spLocks noChangeArrowheads="1"/>
          </p:cNvSpPr>
          <p:nvPr/>
        </p:nvSpPr>
        <p:spPr bwMode="auto">
          <a:xfrm>
            <a:off x="5181600" y="3911600"/>
            <a:ext cx="1143000" cy="457200"/>
          </a:xfrm>
          <a:prstGeom prst="wedgeRectCallout">
            <a:avLst>
              <a:gd name="adj1" fmla="val -33333"/>
              <a:gd name="adj2" fmla="val 17013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g(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400" i="1">
                <a:latin typeface="Times New Roman" pitchFamily="18" charset="0"/>
              </a:rPr>
              <a:t>)</a:t>
            </a:r>
            <a:endParaRPr lang="cs-CZ" sz="2400" i="1">
              <a:latin typeface="Times New Roman" pitchFamily="18" charset="0"/>
            </a:endParaRPr>
          </a:p>
        </p:txBody>
      </p:sp>
      <p:graphicFrame>
        <p:nvGraphicFramePr>
          <p:cNvPr id="16386" name="Object 24"/>
          <p:cNvGraphicFramePr>
            <a:graphicFrameLocks noChangeAspect="1"/>
          </p:cNvGraphicFramePr>
          <p:nvPr/>
        </p:nvGraphicFramePr>
        <p:xfrm>
          <a:off x="679450" y="1628775"/>
          <a:ext cx="7924800" cy="1739900"/>
        </p:xfrm>
        <a:graphic>
          <a:graphicData uri="http://schemas.openxmlformats.org/presentationml/2006/ole">
            <p:oleObj spid="_x0000_s12360" name="Rovnica" r:id="rId3" imgW="3225800" imgH="965200" progId="Equation.3">
              <p:embed/>
            </p:oleObj>
          </a:graphicData>
        </a:graphic>
      </p:graphicFrame>
      <p:graphicFrame>
        <p:nvGraphicFramePr>
          <p:cNvPr id="16387" name="Object 27"/>
          <p:cNvGraphicFramePr>
            <a:graphicFrameLocks noChangeAspect="1"/>
          </p:cNvGraphicFramePr>
          <p:nvPr/>
        </p:nvGraphicFramePr>
        <p:xfrm>
          <a:off x="611188" y="3289300"/>
          <a:ext cx="3048000" cy="571500"/>
        </p:xfrm>
        <a:graphic>
          <a:graphicData uri="http://schemas.openxmlformats.org/presentationml/2006/ole">
            <p:oleObj spid="_x0000_s12361" name="Rovnice" r:id="rId4" imgW="1219200" imgH="228600" progId="Equation.3">
              <p:embed/>
            </p:oleObj>
          </a:graphicData>
        </a:graphic>
      </p:graphicFrame>
      <p:sp>
        <p:nvSpPr>
          <p:cNvPr id="16404" name="Text Box 28"/>
          <p:cNvSpPr txBox="1">
            <a:spLocks noChangeArrowheads="1"/>
          </p:cNvSpPr>
          <p:nvPr/>
        </p:nvSpPr>
        <p:spPr bwMode="auto">
          <a:xfrm>
            <a:off x="611188" y="4005263"/>
            <a:ext cx="23050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/>
              <a:t>Hľadáme smer</a:t>
            </a:r>
            <a:r>
              <a:rPr lang="sk-SK" sz="2400" b="1" i="1"/>
              <a:t> h</a:t>
            </a:r>
            <a:r>
              <a:rPr lang="sk-SK" sz="2400"/>
              <a:t> taký, aby </a:t>
            </a:r>
            <a:r>
              <a:rPr lang="sk-SK" sz="2400">
                <a:solidFill>
                  <a:schemeClr val="hlink"/>
                </a:solidFill>
              </a:rPr>
              <a:t>derivácia</a:t>
            </a:r>
            <a:r>
              <a:rPr lang="sk-SK" sz="2400"/>
              <a:t> funkcie </a:t>
            </a:r>
            <a:r>
              <a:rPr lang="sk-SK" sz="2400" i="1"/>
              <a:t>g(</a:t>
            </a:r>
            <a:r>
              <a:rPr lang="sk-SK" sz="2400" i="1">
                <a:sym typeface="Symbol" pitchFamily="18" charset="2"/>
              </a:rPr>
              <a:t></a:t>
            </a:r>
            <a:r>
              <a:rPr lang="sk-SK" sz="2400" i="1"/>
              <a:t>) </a:t>
            </a:r>
            <a:r>
              <a:rPr lang="sk-SK" sz="2400"/>
              <a:t>v </a:t>
            </a:r>
            <a:r>
              <a:rPr lang="sk-SK" sz="2400" i="1">
                <a:sym typeface="Symbol" pitchFamily="18" charset="2"/>
              </a:rPr>
              <a:t>=</a:t>
            </a:r>
            <a:r>
              <a:rPr lang="sk-SK" sz="2400">
                <a:sym typeface="Symbol" pitchFamily="18" charset="2"/>
              </a:rPr>
              <a:t>0 bola čo najmenšia.</a:t>
            </a:r>
          </a:p>
        </p:txBody>
      </p:sp>
      <p:sp>
        <p:nvSpPr>
          <p:cNvPr id="16405" name="Rectangle 31"/>
          <p:cNvSpPr>
            <a:spLocks noGrp="1" noChangeArrowheads="1"/>
          </p:cNvSpPr>
          <p:nvPr>
            <p:ph type="title"/>
          </p:nvPr>
        </p:nvSpPr>
        <p:spPr>
          <a:xfrm>
            <a:off x="654050" y="428625"/>
            <a:ext cx="7775575" cy="998538"/>
          </a:xfrm>
          <a:noFill/>
        </p:spPr>
        <p:txBody>
          <a:bodyPr/>
          <a:lstStyle/>
          <a:p>
            <a:pPr algn="ctr" eaLnBrk="1" hangingPunct="1"/>
            <a:r>
              <a:rPr lang="sk-SK" sz="3200" b="1" smtClean="0">
                <a:solidFill>
                  <a:schemeClr val="hlink"/>
                </a:solidFill>
                <a:latin typeface="Georgia" pitchFamily="18" charset="0"/>
              </a:rPr>
              <a:t>Smer  najväčšieho poklesu</a:t>
            </a:r>
          </a:p>
        </p:txBody>
      </p:sp>
    </p:spTree>
    <p:extLst>
      <p:ext uri="{BB962C8B-B14F-4D97-AF65-F5344CB8AC3E}">
        <p14:creationId xmlns:p14="http://schemas.microsoft.com/office/powerpoint/2010/main" xmlns="" val="42202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26F5E-8A70-4B44-A833-A742BD51AD03}" type="slidenum">
              <a:rPr lang="sk-SK"/>
              <a:pPr>
                <a:defRPr/>
              </a:pPr>
              <a:t>42</a:t>
            </a:fld>
            <a:endParaRPr lang="sk-SK"/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3048000" y="48260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267200" y="51308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257800" y="53594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5562600" y="55880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810000" y="596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3276600" y="5816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</a:rPr>
              <a:t>i</a:t>
            </a:r>
            <a:endParaRPr lang="sk-SK" sz="2400" i="1">
              <a:latin typeface="Times New Roman" pitchFamily="18" charset="0"/>
            </a:endParaRP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V="1">
            <a:off x="3962400" y="5334000"/>
            <a:ext cx="1371600" cy="685800"/>
          </a:xfrm>
          <a:prstGeom prst="line">
            <a:avLst/>
          </a:prstGeom>
          <a:noFill/>
          <a:ln w="34925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724400" y="5410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sk-SK" sz="2400" b="1" i="1">
                <a:latin typeface="Times New Roman" pitchFamily="18" charset="0"/>
              </a:rPr>
              <a:t>h</a:t>
            </a:r>
            <a:endParaRPr lang="sk-SK" sz="2400" i="1" baseline="30000">
              <a:latin typeface="Times New Roman" pitchFamily="18" charset="0"/>
            </a:endParaRP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5029200" y="4800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>
                <a:latin typeface="Times New Roman" pitchFamily="18" charset="0"/>
              </a:rPr>
              <a:t>x</a:t>
            </a:r>
            <a:endParaRPr lang="sk-SK" sz="2400" i="1">
              <a:latin typeface="Times New Roman" pitchFamily="1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5295900" y="523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V="1">
            <a:off x="3886200" y="4419600"/>
            <a:ext cx="3467100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V="1">
            <a:off x="3886200" y="4292600"/>
            <a:ext cx="0" cy="17526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3276600" y="4597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</a:rPr>
              <a:t>f(</a:t>
            </a:r>
            <a:r>
              <a:rPr lang="sk-SK" sz="2400" b="1" i="1">
                <a:latin typeface="Times New Roman" pitchFamily="18" charset="0"/>
              </a:rPr>
              <a:t>x</a:t>
            </a:r>
            <a:r>
              <a:rPr lang="en-US" sz="2400" i="1">
                <a:latin typeface="Times New Roman" pitchFamily="18" charset="0"/>
              </a:rPr>
              <a:t>)</a:t>
            </a:r>
            <a:endParaRPr lang="sk-SK" sz="2400" i="1">
              <a:latin typeface="Times New Roman" pitchFamily="18" charset="0"/>
            </a:endParaRPr>
          </a:p>
        </p:txBody>
      </p:sp>
      <p:sp>
        <p:nvSpPr>
          <p:cNvPr id="17425" name="Freeform 16"/>
          <p:cNvSpPr>
            <a:spLocks/>
          </p:cNvSpPr>
          <p:nvPr/>
        </p:nvSpPr>
        <p:spPr bwMode="auto">
          <a:xfrm>
            <a:off x="3886200" y="4064000"/>
            <a:ext cx="3733800" cy="1041400"/>
          </a:xfrm>
          <a:custGeom>
            <a:avLst/>
            <a:gdLst>
              <a:gd name="T0" fmla="*/ 0 w 2352"/>
              <a:gd name="T1" fmla="*/ 609600 h 656"/>
              <a:gd name="T2" fmla="*/ 304800 w 2352"/>
              <a:gd name="T3" fmla="*/ 990600 h 656"/>
              <a:gd name="T4" fmla="*/ 762000 w 2352"/>
              <a:gd name="T5" fmla="*/ 914400 h 656"/>
              <a:gd name="T6" fmla="*/ 1905000 w 2352"/>
              <a:gd name="T7" fmla="*/ 762000 h 656"/>
              <a:gd name="T8" fmla="*/ 3733800 w 2352"/>
              <a:gd name="T9" fmla="*/ 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2"/>
              <a:gd name="T16" fmla="*/ 0 h 656"/>
              <a:gd name="T17" fmla="*/ 2352 w 2352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2" h="656">
                <a:moveTo>
                  <a:pt x="0" y="384"/>
                </a:moveTo>
                <a:cubicBezTo>
                  <a:pt x="56" y="488"/>
                  <a:pt x="112" y="592"/>
                  <a:pt x="192" y="624"/>
                </a:cubicBezTo>
                <a:cubicBezTo>
                  <a:pt x="272" y="656"/>
                  <a:pt x="312" y="600"/>
                  <a:pt x="480" y="576"/>
                </a:cubicBezTo>
                <a:cubicBezTo>
                  <a:pt x="648" y="552"/>
                  <a:pt x="888" y="576"/>
                  <a:pt x="1200" y="480"/>
                </a:cubicBezTo>
                <a:cubicBezTo>
                  <a:pt x="1512" y="384"/>
                  <a:pt x="1932" y="192"/>
                  <a:pt x="2352" y="0"/>
                </a:cubicBezTo>
              </a:path>
            </a:pathLst>
          </a:cu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3733800" y="4445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4114800" y="506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4114800" y="5283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429" name="AutoShape 20"/>
          <p:cNvSpPr>
            <a:spLocks noChangeArrowheads="1"/>
          </p:cNvSpPr>
          <p:nvPr/>
        </p:nvSpPr>
        <p:spPr bwMode="auto">
          <a:xfrm>
            <a:off x="5181600" y="3911600"/>
            <a:ext cx="1143000" cy="457200"/>
          </a:xfrm>
          <a:prstGeom prst="wedgeRectCallout">
            <a:avLst>
              <a:gd name="adj1" fmla="val -33333"/>
              <a:gd name="adj2" fmla="val 17013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 dirty="0">
                <a:latin typeface="Times New Roman" pitchFamily="18" charset="0"/>
              </a:rPr>
              <a:t>g(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400" i="1" dirty="0">
                <a:latin typeface="Times New Roman" pitchFamily="18" charset="0"/>
              </a:rPr>
              <a:t>)</a:t>
            </a:r>
            <a:endParaRPr lang="cs-CZ" sz="2400" i="1" dirty="0">
              <a:latin typeface="Times New Roman" pitchFamily="18" charset="0"/>
            </a:endParaRP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596900" y="3581400"/>
            <a:ext cx="26066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 typeface="Symbol" pitchFamily="18" charset="2"/>
              <a:buChar char="w"/>
            </a:pPr>
            <a:r>
              <a:rPr lang="sk-SK" sz="2400">
                <a:sym typeface="Symbol" pitchFamily="18" charset="2"/>
              </a:rPr>
              <a:t> je uhol, ktorý zvierajú vektory </a:t>
            </a:r>
            <a:r>
              <a:rPr lang="sk-SK" sz="2400" i="1">
                <a:sym typeface="Symbol" pitchFamily="18" charset="2"/>
              </a:rPr>
              <a:t>f’(</a:t>
            </a:r>
            <a:r>
              <a:rPr lang="sk-SK" sz="2400" b="1" i="1">
                <a:sym typeface="Symbol" pitchFamily="18" charset="2"/>
              </a:rPr>
              <a:t>x</a:t>
            </a:r>
            <a:r>
              <a:rPr lang="sk-SK" sz="2400" i="1" baseline="30000">
                <a:sym typeface="Symbol" pitchFamily="18" charset="2"/>
              </a:rPr>
              <a:t>i</a:t>
            </a:r>
            <a:r>
              <a:rPr lang="sk-SK" sz="2400" i="1">
                <a:sym typeface="Symbol" pitchFamily="18" charset="2"/>
              </a:rPr>
              <a:t>)</a:t>
            </a:r>
            <a:r>
              <a:rPr lang="sk-SK" sz="2400">
                <a:sym typeface="Symbol" pitchFamily="18" charset="2"/>
              </a:rPr>
              <a:t> a </a:t>
            </a:r>
            <a:r>
              <a:rPr lang="sk-SK" sz="2400" b="1" i="1">
                <a:sym typeface="Symbol" pitchFamily="18" charset="2"/>
              </a:rPr>
              <a:t>h</a:t>
            </a:r>
            <a:r>
              <a:rPr lang="sk-SK" sz="2400">
                <a:sym typeface="Symbol" pitchFamily="18" charset="2"/>
              </a:rPr>
              <a:t>.</a:t>
            </a:r>
          </a:p>
          <a:p>
            <a:pPr algn="l">
              <a:spcBef>
                <a:spcPct val="50000"/>
              </a:spcBef>
              <a:buClrTx/>
              <a:buSzTx/>
              <a:buFont typeface="Symbol" pitchFamily="18" charset="2"/>
              <a:buNone/>
            </a:pPr>
            <a:r>
              <a:rPr lang="sk-SK" sz="2400">
                <a:sym typeface="Symbol" pitchFamily="18" charset="2"/>
              </a:rPr>
              <a:t>Pre </a:t>
            </a:r>
            <a:r>
              <a:rPr lang="sk-SK" sz="2400" b="1" i="1">
                <a:sym typeface="Symbol" pitchFamily="18" charset="2"/>
              </a:rPr>
              <a:t>h</a:t>
            </a:r>
            <a:r>
              <a:rPr lang="sk-SK" sz="2400">
                <a:sym typeface="Symbol" pitchFamily="18" charset="2"/>
              </a:rPr>
              <a:t> konštantnej dĺžky bude mať výraz najmenšiu hodnotu pre =, kedy cos()= -1.</a:t>
            </a: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3581400" y="60960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2743200" y="617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f’(</a:t>
            </a:r>
            <a:r>
              <a:rPr lang="en-US" sz="24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400" i="1" baseline="30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</a:t>
            </a:r>
            <a:endParaRPr lang="sk-SK" sz="2400" i="1" baseline="30000">
              <a:latin typeface="Times New Roman" pitchFamily="18" charset="0"/>
            </a:endParaRPr>
          </a:p>
        </p:txBody>
      </p:sp>
      <p:sp>
        <p:nvSpPr>
          <p:cNvPr id="17433" name="Arc 25"/>
          <p:cNvSpPr>
            <a:spLocks/>
          </p:cNvSpPr>
          <p:nvPr/>
        </p:nvSpPr>
        <p:spPr bwMode="auto">
          <a:xfrm rot="6204784">
            <a:off x="3810000" y="57912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13172018 w 21600"/>
              <a:gd name="T3" fmla="*/ 13172018 h 21600"/>
              <a:gd name="T4" fmla="*/ 0 w 21600"/>
              <a:gd name="T5" fmla="*/ 13172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886200" y="594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400" i="1">
                <a:latin typeface="Times New Roman" pitchFamily="18" charset="0"/>
                <a:sym typeface="Symbol" pitchFamily="18" charset="2"/>
              </a:rPr>
              <a:t></a:t>
            </a:r>
            <a:endParaRPr lang="cs-CZ" sz="2400" i="1">
              <a:latin typeface="Times New Roman" pitchFamily="18" charset="0"/>
            </a:endParaRPr>
          </a:p>
        </p:txBody>
      </p:sp>
      <p:sp>
        <p:nvSpPr>
          <p:cNvPr id="17435" name="Rectangle 32"/>
          <p:cNvSpPr>
            <a:spLocks noGrp="1" noChangeArrowheads="1"/>
          </p:cNvSpPr>
          <p:nvPr>
            <p:ph type="title"/>
          </p:nvPr>
        </p:nvSpPr>
        <p:spPr>
          <a:xfrm>
            <a:off x="654050" y="428625"/>
            <a:ext cx="7775575" cy="998538"/>
          </a:xfrm>
          <a:noFill/>
        </p:spPr>
        <p:txBody>
          <a:bodyPr/>
          <a:lstStyle/>
          <a:p>
            <a:pPr algn="ctr" eaLnBrk="1" hangingPunct="1"/>
            <a:r>
              <a:rPr lang="sk-SK" sz="3200" b="1" smtClean="0">
                <a:solidFill>
                  <a:schemeClr val="hlink"/>
                </a:solidFill>
                <a:latin typeface="Georgia" pitchFamily="18" charset="0"/>
              </a:rPr>
              <a:t>Smer  najväčšieho poklesu</a:t>
            </a:r>
          </a:p>
        </p:txBody>
      </p:sp>
      <p:graphicFrame>
        <p:nvGraphicFramePr>
          <p:cNvPr id="17410" name="Object 35"/>
          <p:cNvGraphicFramePr>
            <a:graphicFrameLocks noChangeAspect="1"/>
          </p:cNvGraphicFramePr>
          <p:nvPr/>
        </p:nvGraphicFramePr>
        <p:xfrm>
          <a:off x="679450" y="1628775"/>
          <a:ext cx="7924800" cy="1739900"/>
        </p:xfrm>
        <a:graphic>
          <a:graphicData uri="http://schemas.openxmlformats.org/presentationml/2006/ole">
            <p:oleObj spid="_x0000_s13349" name="Rovnica" r:id="rId3" imgW="3225800" imgH="965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5982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E1452-5EDF-427D-8303-E2539880575D}" type="slidenum">
              <a:rPr lang="sk-SK"/>
              <a:pPr>
                <a:defRPr/>
              </a:pPr>
              <a:t>43</a:t>
            </a:fld>
            <a:endParaRPr lang="sk-SK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1175" y="27432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 typeface="Symbol" pitchFamily="18" charset="2"/>
              <a:buNone/>
            </a:pPr>
            <a:r>
              <a:rPr lang="sk-SK" sz="2400" dirty="0">
                <a:sym typeface="Symbol" pitchFamily="18" charset="2"/>
              </a:rPr>
              <a:t>Pre </a:t>
            </a:r>
            <a:r>
              <a:rPr lang="sk-SK" sz="2400" b="1" i="1" dirty="0">
                <a:sym typeface="Symbol" pitchFamily="18" charset="2"/>
              </a:rPr>
              <a:t>h</a:t>
            </a:r>
            <a:r>
              <a:rPr lang="sk-SK" sz="2400" dirty="0">
                <a:sym typeface="Symbol" pitchFamily="18" charset="2"/>
              </a:rPr>
              <a:t> konštantnej dĺžky bude mať výraz najmenšiu hodnotu pre =, keď cos()= -1.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47700" y="1905000"/>
          <a:ext cx="7956550" cy="846138"/>
        </p:xfrm>
        <a:graphic>
          <a:graphicData uri="http://schemas.openxmlformats.org/presentationml/2006/ole">
            <p:oleObj spid="_x0000_s14373" name="Rovnice" r:id="rId3" imgW="3238500" imgH="469900" progId="Equation.3">
              <p:embed/>
            </p:oleObj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87375" y="3733800"/>
            <a:ext cx="2895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 typeface="Symbol" pitchFamily="18" charset="2"/>
              <a:buNone/>
            </a:pPr>
            <a:r>
              <a:rPr lang="sk-SK" sz="2400" dirty="0">
                <a:sym typeface="Symbol" pitchFamily="18" charset="2"/>
              </a:rPr>
              <a:t>Teda </a:t>
            </a:r>
            <a:r>
              <a:rPr lang="sk-SK" sz="2400" b="1" i="1" dirty="0">
                <a:sym typeface="Symbol" pitchFamily="18" charset="2"/>
              </a:rPr>
              <a:t>h</a:t>
            </a:r>
            <a:r>
              <a:rPr lang="sk-SK" sz="2400" dirty="0">
                <a:sym typeface="Symbol" pitchFamily="18" charset="2"/>
              </a:rPr>
              <a:t> má mať práve </a:t>
            </a:r>
            <a:r>
              <a:rPr lang="sk-SK" sz="2400" b="1" dirty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opačný</a:t>
            </a:r>
            <a:r>
              <a:rPr lang="sk-SK" sz="2400" dirty="0">
                <a:sym typeface="Symbol" pitchFamily="18" charset="2"/>
              </a:rPr>
              <a:t> smer než  </a:t>
            </a:r>
            <a:r>
              <a:rPr lang="sk-SK" sz="2400" i="1" dirty="0">
                <a:sym typeface="Symbol" pitchFamily="18" charset="2"/>
              </a:rPr>
              <a:t>f’(</a:t>
            </a:r>
            <a:r>
              <a:rPr lang="sk-SK" sz="2400" b="1" i="1" dirty="0" err="1">
                <a:sym typeface="Symbol" pitchFamily="18" charset="2"/>
              </a:rPr>
              <a:t>x</a:t>
            </a:r>
            <a:r>
              <a:rPr lang="sk-SK" sz="2400" i="1" baseline="30000" dirty="0" err="1">
                <a:sym typeface="Symbol" pitchFamily="18" charset="2"/>
              </a:rPr>
              <a:t>i</a:t>
            </a:r>
            <a:r>
              <a:rPr lang="sk-SK" sz="2400" i="1" dirty="0">
                <a:sym typeface="Symbol" pitchFamily="18" charset="2"/>
              </a:rPr>
              <a:t>), </a:t>
            </a:r>
            <a:r>
              <a:rPr lang="sk-SK" sz="2400" dirty="0">
                <a:sym typeface="Symbol" pitchFamily="18" charset="2"/>
              </a:rPr>
              <a:t>čo je vektor parciálnych derivácii funkcie </a:t>
            </a:r>
            <a:r>
              <a:rPr lang="sk-SK" sz="2400" i="1" dirty="0">
                <a:sym typeface="Symbol" pitchFamily="18" charset="2"/>
              </a:rPr>
              <a:t>f</a:t>
            </a:r>
            <a:r>
              <a:rPr lang="sk-SK" sz="2400" dirty="0">
                <a:sym typeface="Symbol" pitchFamily="18" charset="2"/>
              </a:rPr>
              <a:t> v bode </a:t>
            </a:r>
            <a:r>
              <a:rPr lang="sk-SK" sz="2400" b="1" i="1" dirty="0" err="1">
                <a:sym typeface="Symbol" pitchFamily="18" charset="2"/>
              </a:rPr>
              <a:t>x</a:t>
            </a:r>
            <a:r>
              <a:rPr lang="sk-SK" sz="2400" i="1" baseline="30000" dirty="0" err="1">
                <a:sym typeface="Symbol" pitchFamily="18" charset="2"/>
              </a:rPr>
              <a:t>i</a:t>
            </a:r>
            <a:r>
              <a:rPr lang="sk-SK" sz="2400" i="1" dirty="0">
                <a:sym typeface="Symbol" pitchFamily="18" charset="2"/>
              </a:rPr>
              <a:t>.</a:t>
            </a:r>
            <a:endParaRPr lang="sk-SK" sz="2400" dirty="0">
              <a:sym typeface="Symbol" pitchFamily="18" charset="2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048000" y="4826000"/>
            <a:ext cx="4953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267200" y="5130800"/>
            <a:ext cx="3276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57800" y="5359400"/>
            <a:ext cx="2057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5562600" y="5588000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810000" y="596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276600" y="5816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/>
              <a:t>x</a:t>
            </a:r>
            <a:r>
              <a:rPr lang="sk-SK" sz="2400" i="1" baseline="30000"/>
              <a:t>i</a:t>
            </a:r>
            <a:endParaRPr lang="sk-SK" sz="2400" i="1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3962400" y="5334000"/>
            <a:ext cx="1371600" cy="685800"/>
          </a:xfrm>
          <a:prstGeom prst="line">
            <a:avLst/>
          </a:prstGeom>
          <a:noFill/>
          <a:ln w="34925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724400" y="5410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sym typeface="Symbol" pitchFamily="18" charset="2"/>
              </a:rPr>
              <a:t></a:t>
            </a:r>
            <a:r>
              <a:rPr lang="sk-SK" sz="2400" b="1" i="1"/>
              <a:t>h</a:t>
            </a:r>
            <a:endParaRPr lang="sk-SK" sz="2400" i="1" baseline="30000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029200" y="4800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b="1" i="1"/>
              <a:t>x</a:t>
            </a:r>
            <a:endParaRPr lang="sk-SK" sz="2400" i="1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5295900" y="523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3886200" y="4419600"/>
            <a:ext cx="3467100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3886200" y="4292600"/>
            <a:ext cx="0" cy="17526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276600" y="4597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/>
              <a:t>f(</a:t>
            </a:r>
            <a:r>
              <a:rPr lang="sk-SK" sz="2400" b="1" i="1"/>
              <a:t>x</a:t>
            </a:r>
            <a:r>
              <a:rPr lang="sk-SK" sz="2400" i="1"/>
              <a:t>)</a:t>
            </a:r>
          </a:p>
        </p:txBody>
      </p:sp>
      <p:sp>
        <p:nvSpPr>
          <p:cNvPr id="18451" name="Freeform 19"/>
          <p:cNvSpPr>
            <a:spLocks/>
          </p:cNvSpPr>
          <p:nvPr/>
        </p:nvSpPr>
        <p:spPr bwMode="auto">
          <a:xfrm>
            <a:off x="3886200" y="4064000"/>
            <a:ext cx="3733800" cy="1041400"/>
          </a:xfrm>
          <a:custGeom>
            <a:avLst/>
            <a:gdLst>
              <a:gd name="T0" fmla="*/ 0 w 2352"/>
              <a:gd name="T1" fmla="*/ 609600 h 656"/>
              <a:gd name="T2" fmla="*/ 304800 w 2352"/>
              <a:gd name="T3" fmla="*/ 990600 h 656"/>
              <a:gd name="T4" fmla="*/ 762000 w 2352"/>
              <a:gd name="T5" fmla="*/ 914400 h 656"/>
              <a:gd name="T6" fmla="*/ 1905000 w 2352"/>
              <a:gd name="T7" fmla="*/ 762000 h 656"/>
              <a:gd name="T8" fmla="*/ 3733800 w 2352"/>
              <a:gd name="T9" fmla="*/ 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2"/>
              <a:gd name="T16" fmla="*/ 0 h 656"/>
              <a:gd name="T17" fmla="*/ 2352 w 2352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2" h="656">
                <a:moveTo>
                  <a:pt x="0" y="384"/>
                </a:moveTo>
                <a:cubicBezTo>
                  <a:pt x="56" y="488"/>
                  <a:pt x="112" y="592"/>
                  <a:pt x="192" y="624"/>
                </a:cubicBezTo>
                <a:cubicBezTo>
                  <a:pt x="272" y="656"/>
                  <a:pt x="312" y="600"/>
                  <a:pt x="480" y="576"/>
                </a:cubicBezTo>
                <a:cubicBezTo>
                  <a:pt x="648" y="552"/>
                  <a:pt x="888" y="576"/>
                  <a:pt x="1200" y="480"/>
                </a:cubicBezTo>
                <a:cubicBezTo>
                  <a:pt x="1512" y="384"/>
                  <a:pt x="1932" y="192"/>
                  <a:pt x="2352" y="0"/>
                </a:cubicBezTo>
              </a:path>
            </a:pathLst>
          </a:cu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3733800" y="4445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4114800" y="506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4114800" y="5283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5181600" y="3911600"/>
            <a:ext cx="1143000" cy="457200"/>
          </a:xfrm>
          <a:prstGeom prst="wedgeRectCallout">
            <a:avLst>
              <a:gd name="adj1" fmla="val -33333"/>
              <a:gd name="adj2" fmla="val 17013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latin typeface="Times New Roman" pitchFamily="18" charset="0"/>
              </a:rPr>
              <a:t>g(</a:t>
            </a:r>
            <a:r>
              <a:rPr lang="sk-SK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sk-SK" sz="2400" i="1">
                <a:latin typeface="Times New Roman" pitchFamily="18" charset="0"/>
              </a:rPr>
              <a:t>)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H="1">
            <a:off x="3581400" y="60960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43200" y="617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sym typeface="Symbol" pitchFamily="18" charset="2"/>
              </a:rPr>
              <a:t>f’(</a:t>
            </a:r>
            <a:r>
              <a:rPr lang="sk-SK" sz="2400" b="1" i="1">
                <a:sym typeface="Symbol" pitchFamily="18" charset="2"/>
              </a:rPr>
              <a:t>x</a:t>
            </a:r>
            <a:r>
              <a:rPr lang="sk-SK" sz="2400" i="1" baseline="30000">
                <a:sym typeface="Symbol" pitchFamily="18" charset="2"/>
              </a:rPr>
              <a:t>i</a:t>
            </a:r>
            <a:r>
              <a:rPr lang="sk-SK" sz="2400" i="1">
                <a:sym typeface="Symbol" pitchFamily="18" charset="2"/>
              </a:rPr>
              <a:t>)</a:t>
            </a:r>
            <a:endParaRPr lang="sk-SK" sz="2400" i="1" baseline="30000"/>
          </a:p>
        </p:txBody>
      </p:sp>
      <p:sp>
        <p:nvSpPr>
          <p:cNvPr id="18458" name="Arc 26"/>
          <p:cNvSpPr>
            <a:spLocks/>
          </p:cNvSpPr>
          <p:nvPr/>
        </p:nvSpPr>
        <p:spPr bwMode="auto">
          <a:xfrm rot="6204784">
            <a:off x="3810000" y="57912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13172018 w 21600"/>
              <a:gd name="T3" fmla="*/ 13172018 h 21600"/>
              <a:gd name="T4" fmla="*/ 0 w 21600"/>
              <a:gd name="T5" fmla="*/ 13172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3886200" y="594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400" i="1">
                <a:sym typeface="Symbol" pitchFamily="18" charset="2"/>
              </a:rPr>
              <a:t></a:t>
            </a:r>
            <a:endParaRPr lang="sk-SK" sz="2400" i="1"/>
          </a:p>
        </p:txBody>
      </p:sp>
      <p:sp>
        <p:nvSpPr>
          <p:cNvPr id="18460" name="Rectangle 30"/>
          <p:cNvSpPr>
            <a:spLocks noGrp="1" noChangeArrowheads="1"/>
          </p:cNvSpPr>
          <p:nvPr>
            <p:ph type="title"/>
          </p:nvPr>
        </p:nvSpPr>
        <p:spPr>
          <a:xfrm>
            <a:off x="654050" y="428625"/>
            <a:ext cx="7775575" cy="998538"/>
          </a:xfrm>
          <a:noFill/>
        </p:spPr>
        <p:txBody>
          <a:bodyPr/>
          <a:lstStyle/>
          <a:p>
            <a:pPr algn="ctr" eaLnBrk="1" hangingPunct="1"/>
            <a:r>
              <a:rPr lang="sk-SK" sz="3200" b="1" smtClean="0">
                <a:solidFill>
                  <a:schemeClr val="hlink"/>
                </a:solidFill>
                <a:latin typeface="Georgia" pitchFamily="18" charset="0"/>
              </a:rPr>
              <a:t>Smer  najväčšieho poklesu</a:t>
            </a:r>
          </a:p>
        </p:txBody>
      </p:sp>
    </p:spTree>
    <p:extLst>
      <p:ext uri="{BB962C8B-B14F-4D97-AF65-F5344CB8AC3E}">
        <p14:creationId xmlns:p14="http://schemas.microsoft.com/office/powerpoint/2010/main" xmlns="" val="159476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571184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smtClean="0"/>
              <a:t>Smer najväčšieho poklesu funkcie v okolí bodu </a:t>
            </a:r>
            <a:r>
              <a:rPr lang="sk-SK" sz="2800" i="1" cap="none" smtClean="0"/>
              <a:t>x</a:t>
            </a:r>
            <a:r>
              <a:rPr lang="sk-SK" sz="2800" i="1" cap="none" baseline="30000" smtClean="0"/>
              <a:t>i</a:t>
            </a:r>
            <a:endParaRPr lang="sk-SK" sz="2800" cap="none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44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943800" cy="1960240"/>
          </a:xfrm>
        </p:spPr>
        <p:txBody>
          <a:bodyPr>
            <a:normAutofit/>
          </a:bodyPr>
          <a:lstStyle/>
          <a:p>
            <a:pPr marL="666750" indent="-476250">
              <a:buSzTx/>
            </a:pPr>
            <a:r>
              <a:rPr lang="sk-SK" sz="2200" dirty="0" smtClean="0"/>
              <a:t>Hľadáme smer </a:t>
            </a:r>
            <a:r>
              <a:rPr lang="sk-SK" sz="2200" b="1" i="1" dirty="0" smtClean="0"/>
              <a:t>h</a:t>
            </a:r>
            <a:r>
              <a:rPr lang="sk-SK" sz="2200" dirty="0" smtClean="0"/>
              <a:t> taký, aby derivácia </a:t>
            </a:r>
            <a:r>
              <a:rPr lang="sk-SK" sz="2200" dirty="0" err="1" smtClean="0"/>
              <a:t>fcie</a:t>
            </a:r>
            <a:r>
              <a:rPr lang="sk-SK" sz="2200" dirty="0" smtClean="0"/>
              <a:t> </a:t>
            </a:r>
            <a:r>
              <a:rPr lang="sk-SK" sz="2200" i="1" dirty="0" smtClean="0"/>
              <a:t>g</a:t>
            </a:r>
            <a:r>
              <a:rPr lang="sk-SK" sz="2200" dirty="0" smtClean="0"/>
              <a:t>(</a:t>
            </a:r>
            <a:r>
              <a:rPr lang="sk-SK" sz="2200" i="1" dirty="0" smtClean="0">
                <a:sym typeface="Symbol"/>
              </a:rPr>
              <a:t></a:t>
            </a:r>
            <a:r>
              <a:rPr lang="sk-SK" sz="2200" dirty="0" smtClean="0"/>
              <a:t>) </a:t>
            </a:r>
            <a:r>
              <a:rPr lang="en-US" sz="2200" i="1" dirty="0" smtClean="0"/>
              <a:t>=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b="1" i="1" dirty="0"/>
              <a:t>x</a:t>
            </a:r>
            <a:r>
              <a:rPr lang="en-US" sz="2200" i="1" baseline="30000" dirty="0"/>
              <a:t>i</a:t>
            </a:r>
            <a:r>
              <a:rPr lang="en-US" sz="2200" i="1" dirty="0"/>
              <a:t>+</a:t>
            </a:r>
            <a:r>
              <a:rPr lang="en-US" sz="2200" i="1" dirty="0">
                <a:sym typeface="Symbol"/>
              </a:rPr>
              <a:t></a:t>
            </a:r>
            <a:r>
              <a:rPr lang="en-US" sz="2200" b="1" i="1" dirty="0" smtClean="0">
                <a:sym typeface="Symbol"/>
              </a:rPr>
              <a:t>h</a:t>
            </a:r>
            <a:r>
              <a:rPr lang="en-US" sz="2200" dirty="0" smtClean="0">
                <a:sym typeface="Symbol"/>
              </a:rPr>
              <a:t>) </a:t>
            </a:r>
            <a:r>
              <a:rPr lang="sk-SK" sz="2200" dirty="0" smtClean="0"/>
              <a:t>v </a:t>
            </a:r>
            <a:r>
              <a:rPr lang="sk-SK" sz="2200" i="1" dirty="0" smtClean="0">
                <a:sym typeface="Symbol"/>
              </a:rPr>
              <a:t> </a:t>
            </a:r>
            <a:r>
              <a:rPr lang="sk-SK" sz="2200" dirty="0" smtClean="0"/>
              <a:t>=0 bola čo najmenšia.</a:t>
            </a:r>
          </a:p>
          <a:p>
            <a:pPr marL="666750" indent="-476250">
              <a:buSzTx/>
            </a:pP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Nech </a:t>
            </a:r>
            <a:r>
              <a:rPr lang="sk-SK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sk-SK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’ </a:t>
            </a:r>
            <a:r>
              <a:rPr lang="sk-SK" sz="2200" dirty="0" smtClean="0">
                <a:sym typeface="Symbol" pitchFamily="18" charset="2"/>
              </a:rPr>
              <a:t>(</a:t>
            </a:r>
            <a:r>
              <a:rPr lang="sk-SK" sz="2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sk-SK" sz="2200" b="1" i="1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 </a:t>
            </a:r>
            <a:r>
              <a:rPr lang="sk-SK" sz="2200" dirty="0" smtClean="0">
                <a:sym typeface="Symbol" pitchFamily="18" charset="2"/>
              </a:rPr>
              <a:t>je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gradient funkcie </a:t>
            </a:r>
            <a:r>
              <a:rPr lang="sk-SK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sk-SK" sz="2200" dirty="0" smtClean="0">
                <a:sym typeface="Symbol" pitchFamily="18" charset="2"/>
              </a:rPr>
              <a:t>v bode </a:t>
            </a:r>
            <a:r>
              <a:rPr lang="sk-SK" sz="2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sk-SK" sz="2200" b="1" i="1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sk-SK" sz="2200" dirty="0" smtClean="0">
                <a:sym typeface="Symbol" pitchFamily="18" charset="2"/>
              </a:rPr>
              <a:t>, čo je vektor parciálnych derivácii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funkcie </a:t>
            </a:r>
            <a:r>
              <a:rPr lang="sk-SK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sk-SK" sz="2200" dirty="0" smtClean="0">
                <a:sym typeface="Symbol" pitchFamily="18" charset="2"/>
              </a:rPr>
              <a:t>v bode </a:t>
            </a:r>
            <a:r>
              <a:rPr lang="sk-SK" sz="2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sk-SK" sz="2200" b="1" i="1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sk-SK" sz="2200" baseline="30000" dirty="0" smtClean="0">
                <a:sym typeface="Symbol" pitchFamily="18" charset="2"/>
              </a:rPr>
              <a:t>.</a:t>
            </a: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5274847"/>
              </p:ext>
            </p:extLst>
          </p:nvPr>
        </p:nvGraphicFramePr>
        <p:xfrm>
          <a:off x="231775" y="3629868"/>
          <a:ext cx="2778125" cy="2967484"/>
        </p:xfrm>
        <a:graphic>
          <a:graphicData uri="http://schemas.openxmlformats.org/presentationml/2006/ole">
            <p:oleObj spid="_x0000_s11304" name="Rovnica" r:id="rId3" imgW="1130300" imgH="1651000" progId="Equation.3">
              <p:embed/>
            </p:oleObj>
          </a:graphicData>
        </a:graphic>
      </p:graphicFrame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3995936" y="3789040"/>
            <a:ext cx="4032448" cy="9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66750" indent="-476250">
              <a:buSzTx/>
            </a:pPr>
            <a:r>
              <a:rPr lang="sk-SK" sz="2200" dirty="0" smtClean="0">
                <a:sym typeface="Symbol" pitchFamily="18" charset="2"/>
              </a:rPr>
              <a:t>Vektor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má mať práve </a:t>
            </a:r>
            <a:r>
              <a:rPr lang="sk-SK" sz="2200" b="1" dirty="0">
                <a:sym typeface="Symbol" pitchFamily="18" charset="2"/>
              </a:rPr>
              <a:t>opačný</a:t>
            </a:r>
            <a:r>
              <a:rPr lang="sk-SK" sz="2200" dirty="0">
                <a:sym typeface="Symbol" pitchFamily="18" charset="2"/>
              </a:rPr>
              <a:t> smer než 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 err="1">
                <a:sym typeface="Symbol" pitchFamily="18" charset="2"/>
              </a:rPr>
              <a:t>x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 smtClean="0">
                <a:sym typeface="Symbol" pitchFamily="18" charset="2"/>
              </a:rPr>
              <a:t>)</a:t>
            </a:r>
            <a:endParaRPr lang="sk-SK" sz="2200" dirty="0"/>
          </a:p>
        </p:txBody>
      </p:sp>
      <p:grpSp>
        <p:nvGrpSpPr>
          <p:cNvPr id="4" name="Skupina 3"/>
          <p:cNvGrpSpPr/>
          <p:nvPr/>
        </p:nvGrpSpPr>
        <p:grpSpPr>
          <a:xfrm>
            <a:off x="3203848" y="4725144"/>
            <a:ext cx="5257800" cy="1828800"/>
            <a:chOff x="3505200" y="3657600"/>
            <a:chExt cx="5257800" cy="1828800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3810000" y="3657600"/>
              <a:ext cx="4953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5029200" y="3962400"/>
              <a:ext cx="3276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6019800" y="4191000"/>
              <a:ext cx="20574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324600" y="4419600"/>
              <a:ext cx="990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4572000" y="4800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4038600" y="46482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x</a:t>
              </a:r>
              <a:r>
                <a:rPr lang="en-US" sz="2400" i="1" baseline="30000">
                  <a:latin typeface="Times New Roman" pitchFamily="18" charset="0"/>
                </a:rPr>
                <a:t>i</a:t>
              </a:r>
              <a:endParaRPr lang="sk-SK" sz="2400" i="1">
                <a:latin typeface="Times New Roman" pitchFamily="18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4699000" y="4394200"/>
              <a:ext cx="271463" cy="406400"/>
            </a:xfrm>
            <a:prstGeom prst="line">
              <a:avLst/>
            </a:prstGeom>
            <a:noFill/>
            <a:ln w="349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4305300" y="4927600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3505200" y="50038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i="1">
                  <a:latin typeface="Times New Roman" pitchFamily="18" charset="0"/>
                  <a:sym typeface="Symbol" pitchFamily="18" charset="2"/>
                </a:rPr>
                <a:t>f’(</a:t>
              </a:r>
              <a:r>
                <a:rPr lang="en-US" sz="2400" b="1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sz="2400" i="1" baseline="30000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sz="2400" i="1">
                  <a:latin typeface="Times New Roman" pitchFamily="18" charset="0"/>
                  <a:sym typeface="Symbol" pitchFamily="18" charset="2"/>
                </a:rPr>
                <a:t>)</a:t>
              </a:r>
              <a:endParaRPr lang="sk-SK" sz="2400" i="1" baseline="30000">
                <a:latin typeface="Times New Roman" pitchFamily="18" charset="0"/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4834731" y="4368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latin typeface="Times New Roman" pitchFamily="18" charset="0"/>
                </a:rPr>
                <a:t>h</a:t>
              </a:r>
              <a:r>
                <a:rPr lang="en-US" sz="2400" i="1" baseline="30000">
                  <a:latin typeface="Times New Roman" pitchFamily="18" charset="0"/>
                </a:rPr>
                <a:t>i</a:t>
              </a:r>
              <a:endParaRPr lang="sk-SK" sz="2400" i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482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  <p:bldP spid="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 smtClean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45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882528" cy="1600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 marL="0" indent="0">
              <a:spcBef>
                <a:spcPts val="6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Zvoľme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0, 2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dirty="0" smtClean="0">
                <a:sym typeface="Symbol"/>
              </a:rPr>
              <a:t>=0,5.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sk-SK" sz="2200" i="1" dirty="0" smtClean="0">
                <a:sym typeface="Symbol" pitchFamily="18" charset="2"/>
              </a:rPr>
              <a:t>Postup</a:t>
            </a:r>
            <a:r>
              <a:rPr lang="sk-SK" sz="2200" dirty="0" smtClean="0">
                <a:sym typeface="Symbol" pitchFamily="18" charset="2"/>
              </a:rPr>
              <a:t>: Určíme </a:t>
            </a:r>
            <a:r>
              <a:rPr lang="sk-SK" sz="2200" dirty="0">
                <a:sym typeface="Symbol" pitchFamily="18" charset="2"/>
              </a:rPr>
              <a:t>gradient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dirty="0">
                <a:sym typeface="Symbol" pitchFamily="18" charset="2"/>
              </a:rPr>
              <a:t>) a smer </a:t>
            </a:r>
            <a:r>
              <a:rPr lang="sk-SK" sz="2200" b="1" i="1" dirty="0">
                <a:sym typeface="Symbol" pitchFamily="18" charset="2"/>
              </a:rPr>
              <a:t>h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=- 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1193631"/>
              </p:ext>
            </p:extLst>
          </p:nvPr>
        </p:nvGraphicFramePr>
        <p:xfrm>
          <a:off x="231775" y="3629868"/>
          <a:ext cx="2778125" cy="2967484"/>
        </p:xfrm>
        <a:graphic>
          <a:graphicData uri="http://schemas.openxmlformats.org/presentationml/2006/ole">
            <p:oleObj spid="_x0000_s15436" name="Rovnica" r:id="rId3" imgW="1130300" imgH="1651000" progId="Equation.3">
              <p:embed/>
            </p:oleObj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7553705"/>
              </p:ext>
            </p:extLst>
          </p:nvPr>
        </p:nvGraphicFramePr>
        <p:xfrm>
          <a:off x="3714750" y="3352800"/>
          <a:ext cx="4437063" cy="3175000"/>
        </p:xfrm>
        <a:graphic>
          <a:graphicData uri="http://schemas.openxmlformats.org/presentationml/2006/ole">
            <p:oleObj spid="_x0000_s15437" name="Rovnica" r:id="rId4" imgW="2413000" imgH="172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560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46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882528" cy="1600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 marL="0" indent="0">
              <a:spcBef>
                <a:spcPts val="6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Zvoľme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0, 2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dirty="0" smtClean="0">
                <a:sym typeface="Symbol"/>
              </a:rPr>
              <a:t>=0,5.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sk-SK" sz="2200" i="1" dirty="0" smtClean="0">
                <a:sym typeface="Symbol" pitchFamily="18" charset="2"/>
              </a:rPr>
              <a:t>Postup</a:t>
            </a:r>
            <a:r>
              <a:rPr lang="sk-SK" sz="2200" dirty="0" smtClean="0">
                <a:sym typeface="Symbol" pitchFamily="18" charset="2"/>
              </a:rPr>
              <a:t>: Určíme </a:t>
            </a:r>
            <a:r>
              <a:rPr lang="sk-SK" sz="2200" dirty="0">
                <a:sym typeface="Symbol" pitchFamily="18" charset="2"/>
              </a:rPr>
              <a:t>gradient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dirty="0">
                <a:sym typeface="Symbol" pitchFamily="18" charset="2"/>
              </a:rPr>
              <a:t>) a smer </a:t>
            </a:r>
            <a:r>
              <a:rPr lang="sk-SK" sz="2200" b="1" i="1" dirty="0">
                <a:sym typeface="Symbol" pitchFamily="18" charset="2"/>
              </a:rPr>
              <a:t>h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=- 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0597637"/>
              </p:ext>
            </p:extLst>
          </p:nvPr>
        </p:nvGraphicFramePr>
        <p:xfrm>
          <a:off x="374968" y="3792860"/>
          <a:ext cx="7843837" cy="839788"/>
        </p:xfrm>
        <a:graphic>
          <a:graphicData uri="http://schemas.openxmlformats.org/presentationml/2006/ole">
            <p:oleObj spid="_x0000_s16455" name="Rovnica" r:id="rId3" imgW="4267200" imgH="45720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7064" y="4861148"/>
            <a:ext cx="7375296" cy="5840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Vykonáme presun v smere </a:t>
            </a:r>
            <a:r>
              <a:rPr lang="sk-SK" sz="2200" b="1" i="1" dirty="0">
                <a:sym typeface="Symbol" pitchFamily="18" charset="2"/>
              </a:rPr>
              <a:t>h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o </a:t>
            </a:r>
            <a:r>
              <a:rPr lang="sk-SK" sz="2200" dirty="0" smtClean="0">
                <a:sym typeface="Symbol" pitchFamily="18" charset="2"/>
              </a:rPr>
              <a:t>veľkosti </a:t>
            </a:r>
            <a:r>
              <a:rPr lang="sk-SK" sz="2200" dirty="0">
                <a:sym typeface="Symbol" pitchFamily="18" charset="2"/>
              </a:rPr>
              <a:t>kroku =0.5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2604567"/>
              </p:ext>
            </p:extLst>
          </p:nvPr>
        </p:nvGraphicFramePr>
        <p:xfrm>
          <a:off x="418148" y="5511800"/>
          <a:ext cx="7727950" cy="909638"/>
        </p:xfrm>
        <a:graphic>
          <a:graphicData uri="http://schemas.openxmlformats.org/presentationml/2006/ole">
            <p:oleObj spid="_x0000_s16456" name="Rovnica" r:id="rId4" imgW="4203700" imgH="495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74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47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594496" cy="167220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dirty="0" smtClean="0">
                <a:sym typeface="Symbol" pitchFamily="18" charset="2"/>
              </a:rPr>
              <a:t>Overíme, či funkcia </a:t>
            </a:r>
            <a:r>
              <a:rPr lang="sk-SK" i="1" dirty="0" smtClean="0">
                <a:sym typeface="Symbol" pitchFamily="18" charset="2"/>
              </a:rPr>
              <a:t>f  </a:t>
            </a:r>
            <a:r>
              <a:rPr lang="sk-SK" dirty="0" smtClean="0">
                <a:sym typeface="Symbol" pitchFamily="18" charset="2"/>
              </a:rPr>
              <a:t>má v bode</a:t>
            </a:r>
            <a:r>
              <a:rPr lang="en-US" baseline="30000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x </a:t>
            </a:r>
            <a:r>
              <a:rPr lang="sk-SK" dirty="0" smtClean="0">
                <a:sym typeface="Symbol" pitchFamily="18" charset="2"/>
              </a:rPr>
              <a:t>menšiu HÚF než v </a:t>
            </a:r>
            <a:r>
              <a:rPr lang="sk-SK" b="1" i="1" dirty="0" smtClean="0">
                <a:sym typeface="Symbol" pitchFamily="18" charset="2"/>
              </a:rPr>
              <a:t>x</a:t>
            </a:r>
            <a:r>
              <a:rPr lang="en-US" b="1" i="1" baseline="30000" dirty="0" smtClean="0">
                <a:sym typeface="Symbol" pitchFamily="18" charset="2"/>
              </a:rPr>
              <a:t>0</a:t>
            </a:r>
            <a:r>
              <a:rPr lang="sk-SK" dirty="0" smtClean="0"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b="1" i="1" dirty="0" smtClean="0">
                <a:sym typeface="Symbol" pitchFamily="18" charset="2"/>
              </a:rPr>
              <a:t>x</a:t>
            </a:r>
            <a:r>
              <a:rPr lang="sk-SK" i="1" baseline="30000" dirty="0" smtClean="0">
                <a:sym typeface="Symbol" pitchFamily="18" charset="2"/>
              </a:rPr>
              <a:t>0</a:t>
            </a:r>
            <a:r>
              <a:rPr lang="sk-SK" i="1" dirty="0">
                <a:sym typeface="Symbol" pitchFamily="18" charset="2"/>
              </a:rPr>
              <a:t>=&lt;</a:t>
            </a:r>
            <a:r>
              <a:rPr lang="sk-SK" dirty="0" smtClean="0">
                <a:sym typeface="Symbol" pitchFamily="18" charset="2"/>
              </a:rPr>
              <a:t>0, 2</a:t>
            </a:r>
            <a:r>
              <a:rPr lang="sk-SK" i="1" dirty="0" smtClean="0">
                <a:sym typeface="Symbol" pitchFamily="18" charset="2"/>
              </a:rPr>
              <a:t>&gt;</a:t>
            </a:r>
            <a:r>
              <a:rPr lang="sk-SK" i="1" baseline="30000" dirty="0" smtClean="0">
                <a:sym typeface="Symbol" pitchFamily="18" charset="2"/>
              </a:rPr>
              <a:t>T</a:t>
            </a:r>
            <a:r>
              <a:rPr lang="sk-SK" dirty="0" smtClean="0">
                <a:sym typeface="Symbol" pitchFamily="18" charset="2"/>
              </a:rPr>
              <a:t>, </a:t>
            </a:r>
            <a:r>
              <a:rPr lang="sk-SK" b="1" i="1" dirty="0" smtClean="0">
                <a:sym typeface="Symbol" pitchFamily="18" charset="2"/>
              </a:rPr>
              <a:t>x</a:t>
            </a:r>
            <a:r>
              <a:rPr lang="sk-SK" i="1" dirty="0" smtClean="0">
                <a:sym typeface="Symbol" pitchFamily="18" charset="2"/>
              </a:rPr>
              <a:t>=&lt;</a:t>
            </a:r>
            <a:r>
              <a:rPr lang="sk-SK" dirty="0" smtClean="0">
                <a:sym typeface="Symbol" pitchFamily="18" charset="2"/>
              </a:rPr>
              <a:t>0.22, 1.55</a:t>
            </a:r>
            <a:r>
              <a:rPr lang="sk-SK" i="1" dirty="0" smtClean="0">
                <a:sym typeface="Symbol" pitchFamily="18" charset="2"/>
              </a:rPr>
              <a:t>&gt;</a:t>
            </a:r>
            <a:r>
              <a:rPr lang="sk-SK" i="1" baseline="30000" dirty="0" smtClean="0">
                <a:sym typeface="Symbol" pitchFamily="18" charset="2"/>
              </a:rPr>
              <a:t>T</a:t>
            </a:r>
            <a:r>
              <a:rPr lang="sk-SK" dirty="0" smtClean="0">
                <a:sym typeface="Symbol" pitchFamily="18" charset="2"/>
              </a:rPr>
              <a:t>. 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dirty="0" smtClean="0">
                <a:sym typeface="Symbol" pitchFamily="18" charset="2"/>
              </a:rPr>
              <a:t>Minimalizujte </a:t>
            </a:r>
            <a:r>
              <a:rPr lang="sk-SK" i="1" dirty="0">
                <a:sym typeface="Symbol" pitchFamily="18" charset="2"/>
              </a:rPr>
              <a:t>f</a:t>
            </a:r>
            <a:r>
              <a:rPr lang="sk-SK" dirty="0">
                <a:sym typeface="Symbol" pitchFamily="18" charset="2"/>
              </a:rPr>
              <a:t>(</a:t>
            </a:r>
            <a:r>
              <a:rPr lang="sk-SK" b="1" i="1" dirty="0">
                <a:sym typeface="Symbol" pitchFamily="18" charset="2"/>
              </a:rPr>
              <a:t>x</a:t>
            </a:r>
            <a:r>
              <a:rPr lang="sk-SK" dirty="0">
                <a:sym typeface="Symbol" pitchFamily="18" charset="2"/>
              </a:rPr>
              <a:t>)</a:t>
            </a:r>
            <a:r>
              <a:rPr lang="sk-SK" i="1" dirty="0">
                <a:sym typeface="Symbol" pitchFamily="18" charset="2"/>
              </a:rPr>
              <a:t>=</a:t>
            </a:r>
            <a:r>
              <a:rPr lang="sk-SK" dirty="0">
                <a:sym typeface="Symbol" pitchFamily="18" charset="2"/>
              </a:rPr>
              <a:t> (</a:t>
            </a:r>
            <a:r>
              <a:rPr lang="sk-SK" i="1" dirty="0">
                <a:sym typeface="Symbol" pitchFamily="18" charset="2"/>
              </a:rPr>
              <a:t>x</a:t>
            </a:r>
            <a:r>
              <a:rPr lang="sk-SK" i="1" baseline="-25000" dirty="0">
                <a:sym typeface="Symbol" pitchFamily="18" charset="2"/>
              </a:rPr>
              <a:t>1 </a:t>
            </a:r>
            <a:r>
              <a:rPr lang="sk-SK" dirty="0">
                <a:sym typeface="Symbol" pitchFamily="18" charset="2"/>
              </a:rPr>
              <a:t>)</a:t>
            </a:r>
            <a:r>
              <a:rPr lang="sk-SK" i="1" baseline="30000" dirty="0">
                <a:sym typeface="Symbol" pitchFamily="18" charset="2"/>
              </a:rPr>
              <a:t>2</a:t>
            </a:r>
            <a:r>
              <a:rPr lang="sk-SK" i="1" dirty="0">
                <a:sym typeface="Symbol" pitchFamily="18" charset="2"/>
              </a:rPr>
              <a:t>+</a:t>
            </a:r>
            <a:r>
              <a:rPr lang="sk-SK" dirty="0">
                <a:sym typeface="Symbol" pitchFamily="18" charset="2"/>
              </a:rPr>
              <a:t>4(</a:t>
            </a:r>
            <a:r>
              <a:rPr lang="sk-SK" i="1" dirty="0">
                <a:sym typeface="Symbol" pitchFamily="18" charset="2"/>
              </a:rPr>
              <a:t>x</a:t>
            </a:r>
            <a:r>
              <a:rPr lang="sk-SK" i="1" baseline="-25000" dirty="0">
                <a:sym typeface="Symbol" pitchFamily="18" charset="2"/>
              </a:rPr>
              <a:t>2 </a:t>
            </a:r>
            <a:r>
              <a:rPr lang="sk-SK" dirty="0">
                <a:sym typeface="Symbol" pitchFamily="18" charset="2"/>
              </a:rPr>
              <a:t>)</a:t>
            </a:r>
            <a:r>
              <a:rPr lang="sk-SK" i="1" baseline="30000" dirty="0">
                <a:sym typeface="Symbol" pitchFamily="18" charset="2"/>
              </a:rPr>
              <a:t>2</a:t>
            </a:r>
            <a:r>
              <a:rPr lang="sk-SK" i="1" dirty="0">
                <a:sym typeface="Symbol" pitchFamily="18" charset="2"/>
              </a:rPr>
              <a:t>-</a:t>
            </a:r>
            <a:r>
              <a:rPr lang="sk-SK" dirty="0">
                <a:sym typeface="Symbol" pitchFamily="18" charset="2"/>
              </a:rPr>
              <a:t>4</a:t>
            </a:r>
            <a:r>
              <a:rPr lang="sk-SK" i="1" dirty="0">
                <a:sym typeface="Symbol" pitchFamily="18" charset="2"/>
              </a:rPr>
              <a:t>x</a:t>
            </a:r>
            <a:r>
              <a:rPr lang="sk-SK" i="1" baseline="-25000" dirty="0">
                <a:sym typeface="Symbol" pitchFamily="18" charset="2"/>
              </a:rPr>
              <a:t>1</a:t>
            </a:r>
            <a:r>
              <a:rPr lang="sk-SK" i="1" dirty="0">
                <a:sym typeface="Symbol" pitchFamily="18" charset="2"/>
              </a:rPr>
              <a:t>-</a:t>
            </a:r>
            <a:r>
              <a:rPr lang="sk-SK" dirty="0">
                <a:sym typeface="Symbol" pitchFamily="18" charset="2"/>
              </a:rPr>
              <a:t>8</a:t>
            </a:r>
            <a:r>
              <a:rPr lang="sk-SK" i="1" dirty="0">
                <a:sym typeface="Symbol" pitchFamily="18" charset="2"/>
              </a:rPr>
              <a:t>x</a:t>
            </a:r>
            <a:r>
              <a:rPr lang="sk-SK" i="1" baseline="-25000" dirty="0">
                <a:sym typeface="Symbol" pitchFamily="18" charset="2"/>
              </a:rPr>
              <a:t>2</a:t>
            </a:r>
            <a:r>
              <a:rPr lang="sk-SK" i="1" dirty="0">
                <a:sym typeface="Symbol" pitchFamily="18" charset="2"/>
              </a:rPr>
              <a:t>  </a:t>
            </a:r>
            <a:r>
              <a:rPr lang="sk-SK" dirty="0">
                <a:sym typeface="Symbol" pitchFamily="18" charset="2"/>
              </a:rPr>
              <a:t>pre</a:t>
            </a:r>
            <a:r>
              <a:rPr lang="sk-SK" i="1" dirty="0">
                <a:sym typeface="Symbol" pitchFamily="18" charset="2"/>
              </a:rPr>
              <a:t> </a:t>
            </a:r>
            <a:r>
              <a:rPr lang="sk-SK" b="1" i="1" dirty="0">
                <a:sym typeface="Symbol" pitchFamily="18" charset="2"/>
              </a:rPr>
              <a:t>x</a:t>
            </a:r>
            <a:r>
              <a:rPr lang="sk-SK" i="1" dirty="0">
                <a:sym typeface="Symbol" pitchFamily="18" charset="2"/>
              </a:rPr>
              <a:t>E</a:t>
            </a:r>
            <a:r>
              <a:rPr lang="sk-SK" i="1" baseline="30000" dirty="0">
                <a:sym typeface="Symbol" pitchFamily="18" charset="2"/>
              </a:rPr>
              <a:t>2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dirty="0"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7478107"/>
              </p:ext>
            </p:extLst>
          </p:nvPr>
        </p:nvGraphicFramePr>
        <p:xfrm>
          <a:off x="395536" y="3501008"/>
          <a:ext cx="7843837" cy="1860550"/>
        </p:xfrm>
        <a:graphic>
          <a:graphicData uri="http://schemas.openxmlformats.org/presentationml/2006/ole">
            <p:oleObj spid="_x0000_s17442" name="Rovnica" r:id="rId3" imgW="3962400" imgH="939800" progId="Equation.3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33888" y="5429200"/>
            <a:ext cx="7594496" cy="13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dirty="0">
                <a:sym typeface="Symbol" pitchFamily="18" charset="2"/>
              </a:rPr>
              <a:t>Pokiaľ áno, definujeme </a:t>
            </a:r>
            <a:r>
              <a:rPr lang="sk-SK" b="1" i="1" dirty="0">
                <a:sym typeface="Symbol" pitchFamily="18" charset="2"/>
              </a:rPr>
              <a:t>x</a:t>
            </a:r>
            <a:r>
              <a:rPr lang="sk-SK" i="1" baseline="30000" dirty="0">
                <a:sym typeface="Symbol" pitchFamily="18" charset="2"/>
              </a:rPr>
              <a:t>1</a:t>
            </a:r>
            <a:r>
              <a:rPr lang="sk-SK" i="1" dirty="0">
                <a:sym typeface="Symbol" pitchFamily="18" charset="2"/>
              </a:rPr>
              <a:t>=</a:t>
            </a:r>
            <a:r>
              <a:rPr lang="sk-SK" b="1" i="1" dirty="0">
                <a:sym typeface="Symbol" pitchFamily="18" charset="2"/>
              </a:rPr>
              <a:t>x</a:t>
            </a:r>
            <a:r>
              <a:rPr lang="sk-SK" i="1" dirty="0">
                <a:sym typeface="Symbol" pitchFamily="18" charset="2"/>
              </a:rPr>
              <a:t>, </a:t>
            </a:r>
            <a:r>
              <a:rPr lang="sk-SK" dirty="0">
                <a:sym typeface="Symbol" pitchFamily="18" charset="2"/>
              </a:rPr>
              <a:t>inak postup opakujeme so zmenšeným krokom .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dirty="0">
                <a:sym typeface="Symbol" pitchFamily="18" charset="2"/>
              </a:rPr>
              <a:t>V tomto prípade </a:t>
            </a:r>
            <a:r>
              <a:rPr lang="sk-SK" b="1" i="1" dirty="0">
                <a:sym typeface="Symbol" pitchFamily="18" charset="2"/>
              </a:rPr>
              <a:t>x</a:t>
            </a:r>
            <a:r>
              <a:rPr lang="sk-SK" i="1" baseline="30000" dirty="0">
                <a:sym typeface="Symbol" pitchFamily="18" charset="2"/>
              </a:rPr>
              <a:t>1</a:t>
            </a:r>
            <a:r>
              <a:rPr lang="sk-SK" i="1" dirty="0">
                <a:sym typeface="Symbol" pitchFamily="18" charset="2"/>
              </a:rPr>
              <a:t>=&lt; </a:t>
            </a:r>
            <a:r>
              <a:rPr lang="sk-SK" dirty="0">
                <a:sym typeface="Symbol" pitchFamily="18" charset="2"/>
              </a:rPr>
              <a:t>0.22, 1.55</a:t>
            </a:r>
            <a:r>
              <a:rPr lang="sk-SK" i="1" dirty="0">
                <a:sym typeface="Symbol" pitchFamily="18" charset="2"/>
              </a:rPr>
              <a:t> &gt;</a:t>
            </a:r>
            <a:r>
              <a:rPr lang="sk-SK" i="1" baseline="30000" dirty="0">
                <a:sym typeface="Symbol" pitchFamily="18" charset="2"/>
              </a:rPr>
              <a:t>T</a:t>
            </a:r>
            <a:r>
              <a:rPr lang="sk-SK" i="1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</a:pPr>
            <a:endParaRPr lang="sk-SK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  <p:bldP spid="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48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594496" cy="124016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baseline="30000" dirty="0" smtClean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0, 2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b="1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0.22, 1.55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>
                <a:sym typeface="Symbol" pitchFamily="18" charset="2"/>
              </a:rPr>
              <a:t> , </a:t>
            </a:r>
            <a:r>
              <a:rPr lang="sk-SK" sz="2200" dirty="0">
                <a:sym typeface="Symbol"/>
              </a:rPr>
              <a:t>=</a:t>
            </a:r>
            <a:r>
              <a:rPr lang="sk-SK" sz="2200" dirty="0" smtClean="0">
                <a:sym typeface="Symbol"/>
              </a:rPr>
              <a:t>0,5.</a:t>
            </a:r>
            <a:r>
              <a:rPr lang="sk-SK" sz="2200" dirty="0" smtClean="0">
                <a:sym typeface="Symbol" pitchFamily="18" charset="2"/>
              </a:rPr>
              <a:t> 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sk-SK" sz="2200" i="1" dirty="0" smtClean="0">
                <a:sym typeface="Symbol" pitchFamily="18" charset="2"/>
              </a:rPr>
              <a:t>Pokračujeme</a:t>
            </a:r>
            <a:r>
              <a:rPr lang="sk-SK" sz="2200" dirty="0" smtClean="0">
                <a:sym typeface="Symbol" pitchFamily="18" charset="2"/>
              </a:rPr>
              <a:t>: </a:t>
            </a:r>
            <a:r>
              <a:rPr lang="sk-SK" sz="2200" dirty="0">
                <a:sym typeface="Symbol" pitchFamily="18" charset="2"/>
              </a:rPr>
              <a:t>Určíme gradient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baseline="30000" dirty="0" smtClean="0">
                <a:sym typeface="Symbol" pitchFamily="18" charset="2"/>
              </a:rPr>
              <a:t>1</a:t>
            </a:r>
            <a:r>
              <a:rPr lang="sk-SK" sz="2200" dirty="0" smtClean="0">
                <a:sym typeface="Symbol" pitchFamily="18" charset="2"/>
              </a:rPr>
              <a:t>) </a:t>
            </a:r>
            <a:r>
              <a:rPr lang="sk-SK" sz="2200" dirty="0">
                <a:sym typeface="Symbol" pitchFamily="18" charset="2"/>
              </a:rPr>
              <a:t>a smer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sk-SK" sz="2200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=-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baseline="30000" dirty="0" smtClean="0">
                <a:sym typeface="Symbol" pitchFamily="18" charset="2"/>
              </a:rPr>
              <a:t>1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dirty="0" smtClean="0">
                <a:sym typeface="Symbol" pitchFamily="18" charset="2"/>
              </a:rPr>
              <a:t>.</a:t>
            </a:r>
            <a:endParaRPr lang="sk-SK" sz="2200" i="1" dirty="0"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7064" y="4404791"/>
            <a:ext cx="7375296" cy="5840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Vykonáme presun v smere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sk-SK" sz="2200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o </a:t>
            </a:r>
            <a:r>
              <a:rPr lang="sk-SK" sz="2200" dirty="0" smtClean="0">
                <a:sym typeface="Symbol" pitchFamily="18" charset="2"/>
              </a:rPr>
              <a:t>veľkosti </a:t>
            </a:r>
            <a:r>
              <a:rPr lang="sk-SK" sz="2200" dirty="0">
                <a:sym typeface="Symbol" pitchFamily="18" charset="2"/>
              </a:rPr>
              <a:t>kroku =0.5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7108074"/>
              </p:ext>
            </p:extLst>
          </p:nvPr>
        </p:nvGraphicFramePr>
        <p:xfrm>
          <a:off x="98375" y="3284984"/>
          <a:ext cx="8074025" cy="839787"/>
        </p:xfrm>
        <a:graphic>
          <a:graphicData uri="http://schemas.openxmlformats.org/presentationml/2006/ole">
            <p:oleObj spid="_x0000_s18492" name="Rovnica" r:id="rId3" imgW="4394200" imgH="457200" progId="Equation.3">
              <p:embed/>
            </p:oleObj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6828175"/>
              </p:ext>
            </p:extLst>
          </p:nvPr>
        </p:nvGraphicFramePr>
        <p:xfrm>
          <a:off x="10740" y="5112147"/>
          <a:ext cx="8161660" cy="909637"/>
        </p:xfrm>
        <a:graphic>
          <a:graphicData uri="http://schemas.openxmlformats.org/presentationml/2006/ole">
            <p:oleObj spid="_x0000_s18493" name="Rovnica" r:id="rId4" imgW="4635500" imgH="495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89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49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594496" cy="167220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Overíme, či funkcia </a:t>
            </a:r>
            <a:r>
              <a:rPr lang="sk-SK" sz="2200" i="1" dirty="0" smtClean="0">
                <a:sym typeface="Symbol" pitchFamily="18" charset="2"/>
              </a:rPr>
              <a:t>f  </a:t>
            </a:r>
            <a:r>
              <a:rPr lang="sk-SK" sz="2200" dirty="0" smtClean="0">
                <a:sym typeface="Symbol" pitchFamily="18" charset="2"/>
              </a:rPr>
              <a:t>má v bode</a:t>
            </a:r>
            <a:r>
              <a:rPr lang="en-US" sz="2200" baseline="30000" dirty="0" smtClean="0">
                <a:sym typeface="Symbol" pitchFamily="18" charset="2"/>
              </a:rPr>
              <a:t> </a:t>
            </a:r>
            <a:r>
              <a:rPr lang="en-US" sz="2200" b="1" i="1" dirty="0" smtClean="0">
                <a:sym typeface="Symbol" pitchFamily="18" charset="2"/>
              </a:rPr>
              <a:t>x </a:t>
            </a:r>
            <a:r>
              <a:rPr lang="sk-SK" sz="2200" dirty="0" smtClean="0">
                <a:sym typeface="Symbol" pitchFamily="18" charset="2"/>
              </a:rPr>
              <a:t>menšiu HÚF než v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b="1" i="1" baseline="30000" dirty="0" smtClean="0">
                <a:sym typeface="Symbol" pitchFamily="18" charset="2"/>
              </a:rPr>
              <a:t>1</a:t>
            </a:r>
            <a:r>
              <a:rPr lang="sk-SK" sz="2200" dirty="0" smtClean="0"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0.22</a:t>
            </a:r>
            <a:r>
              <a:rPr lang="sk-SK" sz="2200" dirty="0">
                <a:sym typeface="Symbol" pitchFamily="18" charset="2"/>
              </a:rPr>
              <a:t>, </a:t>
            </a:r>
            <a:r>
              <a:rPr lang="sk-SK" sz="2200" dirty="0" smtClean="0">
                <a:sym typeface="Symbol" pitchFamily="18" charset="2"/>
              </a:rPr>
              <a:t>1.55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 smtClean="0">
                <a:sym typeface="Symbol" pitchFamily="18" charset="2"/>
              </a:rPr>
              <a:t>53</a:t>
            </a:r>
            <a:r>
              <a:rPr lang="sk-SK" sz="2200" dirty="0" smtClean="0">
                <a:sym typeface="Symbol" pitchFamily="18" charset="2"/>
              </a:rPr>
              <a:t>, 1.</a:t>
            </a:r>
            <a:r>
              <a:rPr lang="en-US" sz="2200" dirty="0" smtClean="0">
                <a:sym typeface="Symbol" pitchFamily="18" charset="2"/>
              </a:rPr>
              <a:t>16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. 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33888" y="5429200"/>
            <a:ext cx="7594496" cy="13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Pokiaľ áno, definujeme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=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dirty="0">
                <a:sym typeface="Symbol" pitchFamily="18" charset="2"/>
              </a:rPr>
              <a:t>inak postup opakujeme so zmenšeným krokom .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V tomto prípade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=&lt; </a:t>
            </a:r>
            <a:r>
              <a:rPr lang="en-US" sz="2200" dirty="0" smtClean="0">
                <a:sym typeface="Symbol" pitchFamily="18" charset="2"/>
              </a:rPr>
              <a:t>0.53</a:t>
            </a:r>
            <a:r>
              <a:rPr lang="sk-SK" sz="2200" dirty="0" smtClean="0">
                <a:sym typeface="Symbol" pitchFamily="18" charset="2"/>
              </a:rPr>
              <a:t>, 1.</a:t>
            </a:r>
            <a:r>
              <a:rPr lang="en-US" sz="2200" dirty="0" smtClean="0">
                <a:sym typeface="Symbol" pitchFamily="18" charset="2"/>
              </a:rPr>
              <a:t>16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i="1" dirty="0">
                <a:sym typeface="Symbol" pitchFamily="18" charset="2"/>
              </a:rPr>
              <a:t>&gt;</a:t>
            </a:r>
            <a:r>
              <a:rPr lang="sk-SK" sz="2200" i="1" baseline="30000" dirty="0">
                <a:sym typeface="Symbol" pitchFamily="18" charset="2"/>
              </a:rPr>
              <a:t>T</a:t>
            </a:r>
            <a:r>
              <a:rPr lang="sk-SK" sz="2200" i="1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</a:pPr>
            <a:endParaRPr lang="sk-SK" sz="2200" dirty="0">
              <a:sym typeface="Symbol" pitchFamily="18" charset="2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3982321"/>
              </p:ext>
            </p:extLst>
          </p:nvPr>
        </p:nvGraphicFramePr>
        <p:xfrm>
          <a:off x="328563" y="3429000"/>
          <a:ext cx="7843837" cy="1860550"/>
        </p:xfrm>
        <a:graphic>
          <a:graphicData uri="http://schemas.openxmlformats.org/presentationml/2006/ole">
            <p:oleObj spid="_x0000_s19487" name="Rovnica" r:id="rId3" imgW="3962400" imgH="93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40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Optimalizácia nelineárnych </a:t>
            </a:r>
            <a:r>
              <a:rPr lang="sk-SK" sz="2800" dirty="0" smtClean="0"/>
              <a:t>úloh - Príklad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657724"/>
            <a:ext cx="7571184" cy="2867620"/>
          </a:xfrm>
        </p:spPr>
        <p:txBody>
          <a:bodyPr>
            <a:normAutofit/>
          </a:bodyPr>
          <a:lstStyle/>
          <a:p>
            <a:r>
              <a:rPr lang="sk-SK" dirty="0" smtClean="0"/>
              <a:t>Funkcia </a:t>
            </a:r>
            <a:r>
              <a:rPr lang="sk-SK" dirty="0"/>
              <a:t>f(x) môže byť zadaná analyticky.</a:t>
            </a:r>
          </a:p>
          <a:p>
            <a:r>
              <a:rPr lang="sk-SK" dirty="0"/>
              <a:t>Funkcia f(x) môže byť výsledok programu so vstupom x.</a:t>
            </a:r>
          </a:p>
          <a:p>
            <a:r>
              <a:rPr lang="sk-SK" dirty="0"/>
              <a:t>Funkcia f(x) môže byť výsledok časovo náročného merania.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5</a:t>
            </a:fld>
            <a:endParaRPr lang="sk-SK" dirty="0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7334"/>
            <a:ext cx="4508572" cy="125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48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50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594496" cy="124016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baseline="30000" dirty="0" smtClean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0, 2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b="1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0.22, 1.55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>
                <a:sym typeface="Symbol" pitchFamily="18" charset="2"/>
              </a:rPr>
              <a:t> ,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b="1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 smtClean="0">
                <a:sym typeface="Symbol" pitchFamily="18" charset="2"/>
              </a:rPr>
              <a:t>53</a:t>
            </a:r>
            <a:r>
              <a:rPr lang="sk-SK" sz="2200" dirty="0" smtClean="0">
                <a:sym typeface="Symbol" pitchFamily="18" charset="2"/>
              </a:rPr>
              <a:t>, 1.</a:t>
            </a:r>
            <a:r>
              <a:rPr lang="en-US" sz="2200" dirty="0" smtClean="0">
                <a:sym typeface="Symbol" pitchFamily="18" charset="2"/>
              </a:rPr>
              <a:t>16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 </a:t>
            </a:r>
            <a:r>
              <a:rPr lang="sk-SK" sz="2200" dirty="0" smtClean="0">
                <a:sym typeface="Symbol"/>
              </a:rPr>
              <a:t></a:t>
            </a:r>
            <a:r>
              <a:rPr lang="sk-SK" sz="2200" dirty="0">
                <a:sym typeface="Symbol"/>
              </a:rPr>
              <a:t>=</a:t>
            </a:r>
            <a:r>
              <a:rPr lang="sk-SK" sz="2200" dirty="0" smtClean="0">
                <a:sym typeface="Symbol"/>
              </a:rPr>
              <a:t>0,5.</a:t>
            </a:r>
            <a:r>
              <a:rPr lang="sk-SK" sz="2200" dirty="0" smtClean="0">
                <a:sym typeface="Symbol" pitchFamily="18" charset="2"/>
              </a:rPr>
              <a:t> 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sk-SK" sz="2200" i="1" dirty="0" smtClean="0">
                <a:sym typeface="Symbol" pitchFamily="18" charset="2"/>
              </a:rPr>
              <a:t>Pokračujeme</a:t>
            </a:r>
            <a:r>
              <a:rPr lang="sk-SK" sz="2200" dirty="0" smtClean="0">
                <a:sym typeface="Symbol" pitchFamily="18" charset="2"/>
              </a:rPr>
              <a:t>: </a:t>
            </a:r>
            <a:r>
              <a:rPr lang="sk-SK" sz="2200" dirty="0">
                <a:sym typeface="Symbol" pitchFamily="18" charset="2"/>
              </a:rPr>
              <a:t>Určíme gradient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2</a:t>
            </a:r>
            <a:r>
              <a:rPr lang="sk-SK" sz="2200" dirty="0" smtClean="0">
                <a:sym typeface="Symbol" pitchFamily="18" charset="2"/>
              </a:rPr>
              <a:t>) </a:t>
            </a:r>
            <a:r>
              <a:rPr lang="sk-SK" sz="2200" dirty="0">
                <a:sym typeface="Symbol" pitchFamily="18" charset="2"/>
              </a:rPr>
              <a:t>a smer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en-US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=-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2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dirty="0" smtClean="0">
                <a:sym typeface="Symbol" pitchFamily="18" charset="2"/>
              </a:rPr>
              <a:t>.</a:t>
            </a:r>
            <a:endParaRPr lang="sk-SK" sz="2200" i="1" dirty="0"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7064" y="4404791"/>
            <a:ext cx="7375296" cy="5840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Vykonáme presun v smere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en-US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o </a:t>
            </a:r>
            <a:r>
              <a:rPr lang="sk-SK" sz="2200" dirty="0" smtClean="0">
                <a:sym typeface="Symbol" pitchFamily="18" charset="2"/>
              </a:rPr>
              <a:t>veľkosti </a:t>
            </a:r>
            <a:r>
              <a:rPr lang="sk-SK" sz="2200" dirty="0">
                <a:sym typeface="Symbol" pitchFamily="18" charset="2"/>
              </a:rPr>
              <a:t>kroku =0.5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8003402"/>
              </p:ext>
            </p:extLst>
          </p:nvPr>
        </p:nvGraphicFramePr>
        <p:xfrm>
          <a:off x="187325" y="3248343"/>
          <a:ext cx="7985075" cy="839787"/>
        </p:xfrm>
        <a:graphic>
          <a:graphicData uri="http://schemas.openxmlformats.org/presentationml/2006/ole">
            <p:oleObj spid="_x0000_s22580" name="Rovnica" r:id="rId3" imgW="4394200" imgH="457200" progId="Equation.3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3321894"/>
              </p:ext>
            </p:extLst>
          </p:nvPr>
        </p:nvGraphicFramePr>
        <p:xfrm>
          <a:off x="205800" y="5010179"/>
          <a:ext cx="7966600" cy="909638"/>
        </p:xfrm>
        <a:graphic>
          <a:graphicData uri="http://schemas.openxmlformats.org/presentationml/2006/ole">
            <p:oleObj spid="_x0000_s22581" name="Rovnice" r:id="rId4" imgW="4749800" imgH="495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87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51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594496" cy="167220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Overíme, či funkcia </a:t>
            </a:r>
            <a:r>
              <a:rPr lang="sk-SK" sz="2200" i="1" dirty="0" smtClean="0">
                <a:sym typeface="Symbol" pitchFamily="18" charset="2"/>
              </a:rPr>
              <a:t>f  </a:t>
            </a:r>
            <a:r>
              <a:rPr lang="sk-SK" sz="2200" dirty="0" smtClean="0">
                <a:sym typeface="Symbol" pitchFamily="18" charset="2"/>
              </a:rPr>
              <a:t>má v bode</a:t>
            </a:r>
            <a:r>
              <a:rPr lang="en-US" sz="2200" baseline="30000" dirty="0" smtClean="0">
                <a:sym typeface="Symbol" pitchFamily="18" charset="2"/>
              </a:rPr>
              <a:t> </a:t>
            </a:r>
            <a:r>
              <a:rPr lang="en-US" sz="2200" b="1" i="1" dirty="0" smtClean="0">
                <a:sym typeface="Symbol" pitchFamily="18" charset="2"/>
              </a:rPr>
              <a:t>x </a:t>
            </a:r>
            <a:r>
              <a:rPr lang="sk-SK" sz="2200" dirty="0" smtClean="0">
                <a:sym typeface="Symbol" pitchFamily="18" charset="2"/>
              </a:rPr>
              <a:t>menšiu HÚF než v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b="1" i="1" baseline="30000" dirty="0" smtClean="0">
                <a:sym typeface="Symbol" pitchFamily="18" charset="2"/>
              </a:rPr>
              <a:t>2</a:t>
            </a:r>
            <a:r>
              <a:rPr lang="sk-SK" sz="2200" dirty="0" smtClean="0"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>
                <a:sym typeface="Symbol" pitchFamily="18" charset="2"/>
              </a:rPr>
              <a:t>53</a:t>
            </a:r>
            <a:r>
              <a:rPr lang="sk-SK" sz="2200" dirty="0">
                <a:sym typeface="Symbol" pitchFamily="18" charset="2"/>
              </a:rPr>
              <a:t>, 1.</a:t>
            </a:r>
            <a:r>
              <a:rPr lang="en-US" sz="2200" dirty="0" smtClean="0">
                <a:sym typeface="Symbol" pitchFamily="18" charset="2"/>
              </a:rPr>
              <a:t>16&gt;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 smtClean="0">
                <a:sym typeface="Symbol" pitchFamily="18" charset="2"/>
              </a:rPr>
              <a:t>99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en-US" sz="2200" dirty="0" smtClean="0">
                <a:sym typeface="Symbol" pitchFamily="18" charset="2"/>
              </a:rPr>
              <a:t>0</a:t>
            </a:r>
            <a:r>
              <a:rPr lang="sk-SK" sz="22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96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. 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33888" y="5429200"/>
            <a:ext cx="7594496" cy="13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Pokiaľ áno, definujeme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3</a:t>
            </a:r>
            <a:r>
              <a:rPr lang="sk-SK" sz="2200" i="1" dirty="0" smtClean="0">
                <a:sym typeface="Symbol" pitchFamily="18" charset="2"/>
              </a:rPr>
              <a:t>=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dirty="0">
                <a:sym typeface="Symbol" pitchFamily="18" charset="2"/>
              </a:rPr>
              <a:t>inak postup opakujeme so zmenšeným krokom .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V tomto prípade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3</a:t>
            </a:r>
            <a:r>
              <a:rPr lang="sk-SK" sz="2200" i="1" dirty="0" smtClean="0">
                <a:sym typeface="Symbol" pitchFamily="18" charset="2"/>
              </a:rPr>
              <a:t>=&lt; </a:t>
            </a:r>
            <a:r>
              <a:rPr lang="en-US" sz="2200" dirty="0" smtClean="0">
                <a:sym typeface="Symbol" pitchFamily="18" charset="2"/>
              </a:rPr>
              <a:t>0.99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en-US" sz="2200" dirty="0" smtClean="0">
                <a:sym typeface="Symbol" pitchFamily="18" charset="2"/>
              </a:rPr>
              <a:t>0</a:t>
            </a:r>
            <a:r>
              <a:rPr lang="sk-SK" sz="22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96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i="1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</a:pPr>
            <a:endParaRPr lang="sk-SK" sz="2200" dirty="0"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4462358"/>
              </p:ext>
            </p:extLst>
          </p:nvPr>
        </p:nvGraphicFramePr>
        <p:xfrm>
          <a:off x="418649" y="3417952"/>
          <a:ext cx="7810520" cy="1860550"/>
        </p:xfrm>
        <a:graphic>
          <a:graphicData uri="http://schemas.openxmlformats.org/presentationml/2006/ole">
            <p:oleObj spid="_x0000_s21533" name="Rovnice" r:id="rId3" imgW="4000500" imgH="93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12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52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810520" cy="124016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b="1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0.22,1.55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b="1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 smtClean="0">
                <a:sym typeface="Symbol" pitchFamily="18" charset="2"/>
              </a:rPr>
              <a:t>53</a:t>
            </a:r>
            <a:r>
              <a:rPr lang="sk-SK" sz="2200" dirty="0" smtClean="0">
                <a:sym typeface="Symbol" pitchFamily="18" charset="2"/>
              </a:rPr>
              <a:t>,1.</a:t>
            </a:r>
            <a:r>
              <a:rPr lang="en-US" sz="2200" dirty="0" smtClean="0">
                <a:sym typeface="Symbol" pitchFamily="18" charset="2"/>
              </a:rPr>
              <a:t>16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en-US" sz="2200" i="1" dirty="0" smtClean="0">
                <a:sym typeface="Symbol" pitchFamily="18" charset="2"/>
              </a:rPr>
              <a:t>,</a:t>
            </a:r>
            <a:r>
              <a:rPr lang="sk-SK" sz="2200" dirty="0" smtClean="0">
                <a:sym typeface="Symbol" pitchFamily="18" charset="2"/>
              </a:rPr>
              <a:t>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b="1" i="1" baseline="30000" dirty="0" smtClean="0">
                <a:sym typeface="Symbol" pitchFamily="18" charset="2"/>
              </a:rPr>
              <a:t>3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 smtClean="0">
                <a:sym typeface="Symbol" pitchFamily="18" charset="2"/>
              </a:rPr>
              <a:t>99</a:t>
            </a:r>
            <a:r>
              <a:rPr lang="sk-SK" sz="2200" dirty="0" smtClean="0">
                <a:sym typeface="Symbol" pitchFamily="18" charset="2"/>
              </a:rPr>
              <a:t>,</a:t>
            </a:r>
            <a:r>
              <a:rPr lang="en-US" sz="2200" dirty="0" smtClean="0">
                <a:sym typeface="Symbol" pitchFamily="18" charset="2"/>
              </a:rPr>
              <a:t>0</a:t>
            </a:r>
            <a:r>
              <a:rPr lang="sk-SK" sz="2200" dirty="0" smtClean="0">
                <a:sym typeface="Symbol" pitchFamily="18" charset="2"/>
              </a:rPr>
              <a:t>.</a:t>
            </a:r>
            <a:r>
              <a:rPr lang="en-US" sz="2200" dirty="0">
                <a:sym typeface="Symbol" pitchFamily="18" charset="2"/>
              </a:rPr>
              <a:t>9</a:t>
            </a:r>
            <a:r>
              <a:rPr lang="en-US" sz="2200" dirty="0" smtClean="0">
                <a:sym typeface="Symbol" pitchFamily="18" charset="2"/>
              </a:rPr>
              <a:t>6</a:t>
            </a:r>
            <a:r>
              <a:rPr lang="sk-SK" sz="2200" i="1" dirty="0">
                <a:sym typeface="Symbol" pitchFamily="18" charset="2"/>
              </a:rPr>
              <a:t>&gt;</a:t>
            </a:r>
            <a:r>
              <a:rPr lang="sk-SK" sz="2200" i="1" baseline="30000" dirty="0">
                <a:sym typeface="Symbol" pitchFamily="18" charset="2"/>
              </a:rPr>
              <a:t>T</a:t>
            </a:r>
            <a:r>
              <a:rPr lang="en-US" sz="2200" i="1" dirty="0">
                <a:sym typeface="Symbol" pitchFamily="18" charset="2"/>
              </a:rPr>
              <a:t>,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dirty="0" smtClean="0">
                <a:sym typeface="Symbol"/>
              </a:rPr>
              <a:t></a:t>
            </a:r>
            <a:r>
              <a:rPr lang="sk-SK" sz="2200" dirty="0">
                <a:sym typeface="Symbol"/>
              </a:rPr>
              <a:t>=</a:t>
            </a:r>
            <a:r>
              <a:rPr lang="sk-SK" sz="2200" dirty="0" smtClean="0">
                <a:sym typeface="Symbol"/>
              </a:rPr>
              <a:t>0,5</a:t>
            </a:r>
            <a:r>
              <a:rPr lang="sk-SK" sz="2200" dirty="0" smtClean="0">
                <a:sym typeface="Symbol" pitchFamily="18" charset="2"/>
              </a:rPr>
              <a:t> 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sk-SK" sz="2200" i="1" dirty="0" smtClean="0">
                <a:sym typeface="Symbol" pitchFamily="18" charset="2"/>
              </a:rPr>
              <a:t>Pokračujeme</a:t>
            </a:r>
            <a:r>
              <a:rPr lang="sk-SK" sz="2200" dirty="0" smtClean="0">
                <a:sym typeface="Symbol" pitchFamily="18" charset="2"/>
              </a:rPr>
              <a:t>: </a:t>
            </a:r>
            <a:r>
              <a:rPr lang="sk-SK" sz="2200" dirty="0">
                <a:sym typeface="Symbol" pitchFamily="18" charset="2"/>
              </a:rPr>
              <a:t>Určíme gradient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3</a:t>
            </a:r>
            <a:r>
              <a:rPr lang="sk-SK" sz="2200" dirty="0" smtClean="0">
                <a:sym typeface="Symbol" pitchFamily="18" charset="2"/>
              </a:rPr>
              <a:t>) </a:t>
            </a:r>
            <a:r>
              <a:rPr lang="sk-SK" sz="2200" dirty="0">
                <a:sym typeface="Symbol" pitchFamily="18" charset="2"/>
              </a:rPr>
              <a:t>a smer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en-US" sz="2200" i="1" baseline="30000" dirty="0" smtClean="0">
                <a:sym typeface="Symbol" pitchFamily="18" charset="2"/>
              </a:rPr>
              <a:t>3</a:t>
            </a:r>
            <a:r>
              <a:rPr lang="sk-SK" sz="2200" i="1" dirty="0" smtClean="0">
                <a:sym typeface="Symbol" pitchFamily="18" charset="2"/>
              </a:rPr>
              <a:t>=- f</a:t>
            </a:r>
            <a:r>
              <a:rPr lang="sk-SK" sz="2200" i="1" dirty="0">
                <a:sym typeface="Symbol" pitchFamily="18" charset="2"/>
              </a:rPr>
              <a:t>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3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dirty="0" smtClean="0">
                <a:sym typeface="Symbol" pitchFamily="18" charset="2"/>
              </a:rPr>
              <a:t>.</a:t>
            </a:r>
            <a:endParaRPr lang="sk-SK" sz="2200" i="1" dirty="0"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7064" y="4404791"/>
            <a:ext cx="7375296" cy="5840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Vykonáme presun v smere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en-US" sz="2200" i="1" baseline="30000" dirty="0" smtClean="0">
                <a:sym typeface="Symbol" pitchFamily="18" charset="2"/>
              </a:rPr>
              <a:t>3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o </a:t>
            </a:r>
            <a:r>
              <a:rPr lang="sk-SK" sz="2200" dirty="0" smtClean="0">
                <a:sym typeface="Symbol" pitchFamily="18" charset="2"/>
              </a:rPr>
              <a:t>veľkosti </a:t>
            </a:r>
            <a:r>
              <a:rPr lang="sk-SK" sz="2200" dirty="0">
                <a:sym typeface="Symbol" pitchFamily="18" charset="2"/>
              </a:rPr>
              <a:t>kroku =0.5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911315"/>
              </p:ext>
            </p:extLst>
          </p:nvPr>
        </p:nvGraphicFramePr>
        <p:xfrm>
          <a:off x="479108" y="3190558"/>
          <a:ext cx="7700962" cy="839787"/>
        </p:xfrm>
        <a:graphic>
          <a:graphicData uri="http://schemas.openxmlformats.org/presentationml/2006/ole">
            <p:oleObj spid="_x0000_s20541" name="Rovnica" r:id="rId3" imgW="4191000" imgH="45720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4231885"/>
              </p:ext>
            </p:extLst>
          </p:nvPr>
        </p:nvGraphicFramePr>
        <p:xfrm>
          <a:off x="517525" y="5198745"/>
          <a:ext cx="7654875" cy="909638"/>
        </p:xfrm>
        <a:graphic>
          <a:graphicData uri="http://schemas.openxmlformats.org/presentationml/2006/ole">
            <p:oleObj spid="_x0000_s20542" name="Rovnica" r:id="rId4" imgW="4521200" imgH="495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996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53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594496" cy="167220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Overíme, či funkcia </a:t>
            </a:r>
            <a:r>
              <a:rPr lang="sk-SK" sz="2200" i="1" dirty="0" smtClean="0">
                <a:sym typeface="Symbol" pitchFamily="18" charset="2"/>
              </a:rPr>
              <a:t>f  </a:t>
            </a:r>
            <a:r>
              <a:rPr lang="sk-SK" sz="2200" dirty="0" smtClean="0">
                <a:sym typeface="Symbol" pitchFamily="18" charset="2"/>
              </a:rPr>
              <a:t>má v bode</a:t>
            </a:r>
            <a:r>
              <a:rPr lang="en-US" sz="2200" baseline="30000" dirty="0" smtClean="0">
                <a:sym typeface="Symbol" pitchFamily="18" charset="2"/>
              </a:rPr>
              <a:t> </a:t>
            </a:r>
            <a:r>
              <a:rPr lang="en-US" sz="2200" b="1" i="1" dirty="0" smtClean="0">
                <a:sym typeface="Symbol" pitchFamily="18" charset="2"/>
              </a:rPr>
              <a:t>x </a:t>
            </a:r>
            <a:r>
              <a:rPr lang="sk-SK" sz="2200" dirty="0" smtClean="0">
                <a:sym typeface="Symbol" pitchFamily="18" charset="2"/>
              </a:rPr>
              <a:t>menšiu HÚF než v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b="1" i="1" baseline="30000" dirty="0" smtClean="0">
                <a:sym typeface="Symbol" pitchFamily="18" charset="2"/>
              </a:rPr>
              <a:t>3</a:t>
            </a:r>
            <a:r>
              <a:rPr lang="sk-SK" sz="2200" dirty="0" smtClean="0"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3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 smtClean="0">
                <a:sym typeface="Symbol" pitchFamily="18" charset="2"/>
              </a:rPr>
              <a:t>99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en-US" sz="2200" dirty="0" smtClean="0">
                <a:sym typeface="Symbol" pitchFamily="18" charset="2"/>
              </a:rPr>
              <a:t>0</a:t>
            </a:r>
            <a:r>
              <a:rPr lang="sk-SK" sz="22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96&gt;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en-US" sz="2200" dirty="0" smtClean="0">
                <a:sym typeface="Symbol" pitchFamily="18" charset="2"/>
              </a:rPr>
              <a:t>1</a:t>
            </a:r>
            <a:r>
              <a:rPr lang="sk-SK" sz="22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48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en-US" sz="2200" dirty="0" smtClean="0">
                <a:sym typeface="Symbol" pitchFamily="18" charset="2"/>
              </a:rPr>
              <a:t>1</a:t>
            </a:r>
            <a:r>
              <a:rPr lang="sk-SK" sz="22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04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. 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33888" y="5429200"/>
            <a:ext cx="7594496" cy="13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Pokiaľ áno, definujeme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4</a:t>
            </a:r>
            <a:r>
              <a:rPr lang="sk-SK" sz="2200" i="1" dirty="0" smtClean="0">
                <a:sym typeface="Symbol" pitchFamily="18" charset="2"/>
              </a:rPr>
              <a:t>=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dirty="0">
                <a:sym typeface="Symbol" pitchFamily="18" charset="2"/>
              </a:rPr>
              <a:t>inak postup opakujeme so zmenšeným krokom .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V tomto prípade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en-US" sz="2200" i="1" baseline="30000" dirty="0" smtClean="0">
                <a:sym typeface="Symbol" pitchFamily="18" charset="2"/>
              </a:rPr>
              <a:t>4</a:t>
            </a:r>
            <a:r>
              <a:rPr lang="sk-SK" sz="2200" i="1" dirty="0" smtClean="0">
                <a:sym typeface="Symbol" pitchFamily="18" charset="2"/>
              </a:rPr>
              <a:t>=&lt;</a:t>
            </a:r>
            <a:r>
              <a:rPr lang="en-US" sz="2200" dirty="0" smtClean="0">
                <a:sym typeface="Symbol" pitchFamily="18" charset="2"/>
              </a:rPr>
              <a:t>1.48</a:t>
            </a:r>
            <a:r>
              <a:rPr lang="sk-SK" sz="2200" dirty="0" smtClean="0">
                <a:sym typeface="Symbol" pitchFamily="18" charset="2"/>
              </a:rPr>
              <a:t>, </a:t>
            </a:r>
            <a:r>
              <a:rPr lang="en-US" sz="2200" dirty="0" smtClean="0">
                <a:sym typeface="Symbol" pitchFamily="18" charset="2"/>
              </a:rPr>
              <a:t>1.04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i="1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</a:pPr>
            <a:endParaRPr lang="sk-SK" sz="2200" dirty="0">
              <a:sym typeface="Symbol" pitchFamily="18" charset="2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9987586"/>
              </p:ext>
            </p:extLst>
          </p:nvPr>
        </p:nvGraphicFramePr>
        <p:xfrm>
          <a:off x="462598" y="3449003"/>
          <a:ext cx="7709802" cy="1860550"/>
        </p:xfrm>
        <a:graphic>
          <a:graphicData uri="http://schemas.openxmlformats.org/presentationml/2006/ole">
            <p:oleObj spid="_x0000_s23579" name="Rovnica" r:id="rId3" imgW="4000500" imgH="93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590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gradientová metóda s konštantným krokom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54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594496" cy="59208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Náš postup od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b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k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4</a:t>
            </a:r>
            <a:r>
              <a:rPr lang="sk-SK" sz="2200" dirty="0">
                <a:sym typeface="Symbol" pitchFamily="18" charset="2"/>
              </a:rPr>
              <a:t> prebehol takto:</a:t>
            </a:r>
            <a:endParaRPr lang="sk-SK" sz="2200" i="1" dirty="0"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33888" y="5871160"/>
            <a:ext cx="8170560" cy="5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To bola ukážka </a:t>
            </a:r>
            <a:r>
              <a:rPr lang="sk-SK" sz="2200" b="1" dirty="0">
                <a:sym typeface="Symbol" pitchFamily="18" charset="2"/>
              </a:rPr>
              <a:t>gradientovej metódy s konštantným krokom</a:t>
            </a:r>
            <a:r>
              <a:rPr lang="sk-SK" sz="2200" dirty="0" smtClean="0">
                <a:sym typeface="Symbol" pitchFamily="18" charset="2"/>
              </a:rPr>
              <a:t>.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7271518"/>
              </p:ext>
            </p:extLst>
          </p:nvPr>
        </p:nvGraphicFramePr>
        <p:xfrm>
          <a:off x="251520" y="2545555"/>
          <a:ext cx="3200400" cy="2713040"/>
        </p:xfrm>
        <a:graphic>
          <a:graphicData uri="http://schemas.openxmlformats.org/drawingml/2006/table">
            <a:tbl>
              <a:tblPr/>
              <a:tblGrid>
                <a:gridCol w="514350"/>
                <a:gridCol w="895350"/>
                <a:gridCol w="895350"/>
                <a:gridCol w="89535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</a:t>
                      </a:r>
                      <a:endParaRPr kumimoji="0" lang="sk-SK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</a:t>
                      </a:r>
                      <a:r>
                        <a:rPr kumimoji="0" lang="sk-SK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  <a:r>
                        <a:rPr kumimoji="0" lang="sk-SK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f(</a:t>
                      </a:r>
                      <a:r>
                        <a:rPr kumimoji="0" lang="sk-SK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</a:t>
                      </a:r>
                      <a:r>
                        <a:rPr kumimoji="0" lang="sk-SK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)</a:t>
                      </a:r>
                      <a:endParaRPr kumimoji="0" lang="sk-SK" sz="20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0.22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-3.62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0.53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-5.74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0.99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-6.97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x</a:t>
                      </a:r>
                      <a:r>
                        <a:rPr kumimoji="0" lang="sk-SK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1.48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-7.72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Skupina 1"/>
          <p:cNvGrpSpPr>
            <a:grpSpLocks noChangeAspect="1"/>
          </p:cNvGrpSpPr>
          <p:nvPr/>
        </p:nvGrpSpPr>
        <p:grpSpPr>
          <a:xfrm>
            <a:off x="3535680" y="2286000"/>
            <a:ext cx="5356860" cy="3112770"/>
            <a:chOff x="3886200" y="2286000"/>
            <a:chExt cx="5638800" cy="3276600"/>
          </a:xfrm>
        </p:grpSpPr>
        <p:sp>
          <p:nvSpPr>
            <p:cNvPr id="8" name="Line 42"/>
            <p:cNvSpPr>
              <a:spLocks noChangeShapeType="1"/>
            </p:cNvSpPr>
            <p:nvPr/>
          </p:nvSpPr>
          <p:spPr bwMode="auto">
            <a:xfrm>
              <a:off x="4343400" y="2286000"/>
              <a:ext cx="0" cy="327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>
              <a:off x="3962400" y="51054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" name="Line 44"/>
            <p:cNvSpPr>
              <a:spLocks noChangeShapeType="1"/>
            </p:cNvSpPr>
            <p:nvPr/>
          </p:nvSpPr>
          <p:spPr bwMode="auto">
            <a:xfrm rot="-5400000">
              <a:off x="3695700" y="31623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5638800" y="5105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6934200" y="5105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 rot="-5400000">
              <a:off x="4318000" y="3759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 rot="-5400000">
              <a:off x="4318000" y="2489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5435600" y="5156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3886200" y="36576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3886200" y="2362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6731000" y="51308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20" name="Oval 53"/>
            <p:cNvSpPr>
              <a:spLocks noChangeArrowheads="1"/>
            </p:cNvSpPr>
            <p:nvPr/>
          </p:nvSpPr>
          <p:spPr bwMode="auto">
            <a:xfrm>
              <a:off x="4470400" y="3087688"/>
              <a:ext cx="152400" cy="1000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" name="Oval 54"/>
            <p:cNvSpPr>
              <a:spLocks noChangeArrowheads="1"/>
            </p:cNvSpPr>
            <p:nvPr/>
          </p:nvSpPr>
          <p:spPr bwMode="auto">
            <a:xfrm>
              <a:off x="4864100" y="3557588"/>
              <a:ext cx="152400" cy="1000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Oval 55"/>
            <p:cNvSpPr>
              <a:spLocks noChangeArrowheads="1"/>
            </p:cNvSpPr>
            <p:nvPr/>
          </p:nvSpPr>
          <p:spPr bwMode="auto">
            <a:xfrm flipH="1" flipV="1">
              <a:off x="5549900" y="3781425"/>
              <a:ext cx="152400" cy="793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Oval 56"/>
            <p:cNvSpPr>
              <a:spLocks noChangeArrowheads="1"/>
            </p:cNvSpPr>
            <p:nvPr/>
          </p:nvSpPr>
          <p:spPr bwMode="auto">
            <a:xfrm flipH="1" flipV="1">
              <a:off x="6273800" y="3822700"/>
              <a:ext cx="152400" cy="793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4" name="Oval 57"/>
            <p:cNvSpPr>
              <a:spLocks noChangeArrowheads="1"/>
            </p:cNvSpPr>
            <p:nvPr/>
          </p:nvSpPr>
          <p:spPr bwMode="auto">
            <a:xfrm>
              <a:off x="6769100" y="3771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>
              <a:off x="4343400" y="2590800"/>
              <a:ext cx="152400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4584700" y="3187700"/>
              <a:ext cx="2921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>
              <a:off x="4953000" y="3581400"/>
              <a:ext cx="5969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>
              <a:off x="5702300" y="3822700"/>
              <a:ext cx="571500" cy="5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1" name="Group 62"/>
            <p:cNvGrpSpPr>
              <a:grpSpLocks/>
            </p:cNvGrpSpPr>
            <p:nvPr/>
          </p:nvGrpSpPr>
          <p:grpSpPr bwMode="auto">
            <a:xfrm>
              <a:off x="4229100" y="2336800"/>
              <a:ext cx="762000" cy="485775"/>
              <a:chOff x="2664" y="1472"/>
              <a:chExt cx="480" cy="306"/>
            </a:xfrm>
          </p:grpSpPr>
          <p:sp>
            <p:nvSpPr>
              <p:cNvPr id="32" name="Oval 63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96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3" name="Text Box 64"/>
              <p:cNvSpPr txBox="1">
                <a:spLocks noChangeArrowheads="1"/>
              </p:cNvSpPr>
              <p:nvPr/>
            </p:nvSpPr>
            <p:spPr bwMode="auto">
              <a:xfrm>
                <a:off x="2664" y="1472"/>
                <a:ext cx="480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 dirty="0" smtClean="0"/>
                  <a:t>  x</a:t>
                </a:r>
                <a:r>
                  <a:rPr lang="sk-SK" sz="2400" i="1" baseline="30000" dirty="0" smtClean="0"/>
                  <a:t>0</a:t>
                </a:r>
                <a:endParaRPr lang="sk-SK" sz="2400" i="1" dirty="0"/>
              </a:p>
            </p:txBody>
          </p:sp>
        </p:grp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4419600" y="2857500"/>
              <a:ext cx="762000" cy="48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/>
                <a:t>  x</a:t>
              </a:r>
              <a:r>
                <a:rPr lang="sk-SK" sz="2400" i="1" baseline="30000" dirty="0" smtClean="0"/>
                <a:t>1</a:t>
              </a:r>
              <a:endParaRPr lang="sk-SK" sz="2400" i="1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4851400" y="3225800"/>
              <a:ext cx="762000" cy="48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/>
                <a:t> x</a:t>
              </a:r>
              <a:r>
                <a:rPr lang="sk-SK" sz="2400" i="1" baseline="30000" dirty="0" smtClean="0"/>
                <a:t>2</a:t>
              </a:r>
              <a:endParaRPr lang="sk-SK" sz="2400" i="1" dirty="0"/>
            </a:p>
          </p:txBody>
        </p:sp>
        <p:sp>
          <p:nvSpPr>
            <p:cNvPr id="36" name="Text Box 67"/>
            <p:cNvSpPr txBox="1">
              <a:spLocks noChangeArrowheads="1"/>
            </p:cNvSpPr>
            <p:nvPr/>
          </p:nvSpPr>
          <p:spPr bwMode="auto">
            <a:xfrm>
              <a:off x="5372100" y="3416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/>
                <a:t>x</a:t>
              </a:r>
              <a:r>
                <a:rPr lang="sk-SK" sz="2400" i="1" baseline="30000" dirty="0"/>
                <a:t>3</a:t>
              </a:r>
              <a:endParaRPr lang="sk-SK" sz="2400" i="1" dirty="0"/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5994400" y="3416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/>
                <a:t>x</a:t>
              </a:r>
              <a:r>
                <a:rPr lang="sk-SK" sz="2400" i="1" baseline="30000"/>
                <a:t>4</a:t>
              </a:r>
              <a:endParaRPr lang="sk-SK" sz="2400" i="1"/>
            </a:p>
          </p:txBody>
        </p:sp>
        <p:sp>
          <p:nvSpPr>
            <p:cNvPr id="38" name="Oval 69"/>
            <p:cNvSpPr>
              <a:spLocks noChangeArrowheads="1"/>
            </p:cNvSpPr>
            <p:nvPr/>
          </p:nvSpPr>
          <p:spPr bwMode="auto">
            <a:xfrm>
              <a:off x="4343400" y="2514600"/>
              <a:ext cx="51816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9" name="Oval 70"/>
            <p:cNvSpPr>
              <a:spLocks noChangeArrowheads="1"/>
            </p:cNvSpPr>
            <p:nvPr/>
          </p:nvSpPr>
          <p:spPr bwMode="auto">
            <a:xfrm>
              <a:off x="5029200" y="2819400"/>
              <a:ext cx="38862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0" name="Oval 71"/>
            <p:cNvSpPr>
              <a:spLocks noChangeArrowheads="1"/>
            </p:cNvSpPr>
            <p:nvPr/>
          </p:nvSpPr>
          <p:spPr bwMode="auto">
            <a:xfrm>
              <a:off x="5486400" y="3048000"/>
              <a:ext cx="3048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" name="Oval 72"/>
            <p:cNvSpPr>
              <a:spLocks noChangeArrowheads="1"/>
            </p:cNvSpPr>
            <p:nvPr/>
          </p:nvSpPr>
          <p:spPr bwMode="auto">
            <a:xfrm>
              <a:off x="6019800" y="3352800"/>
              <a:ext cx="1828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xmlns="" val="27099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 smtClean="0"/>
              <a:t>Príklad: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NAJVäčšIEHO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55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738512" cy="1744216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50000"/>
              </a:spcBef>
              <a:buClrTx/>
              <a:buSzTx/>
              <a:buFont typeface="Symbol" pitchFamily="18" charset="2"/>
              <a:buNone/>
            </a:pPr>
            <a:r>
              <a:rPr lang="sk-SK" sz="2200" dirty="0" smtClean="0">
                <a:sym typeface="Symbol" pitchFamily="18" charset="2"/>
              </a:rPr>
              <a:t>Líši </a:t>
            </a:r>
            <a:r>
              <a:rPr lang="sk-SK" sz="2200" dirty="0">
                <a:sym typeface="Symbol" pitchFamily="18" charset="2"/>
              </a:rPr>
              <a:t>sa od gradientovej metódy s konštantným krokom spôsobom výpočtu </a:t>
            </a:r>
            <a:r>
              <a:rPr lang="sk-SK" sz="2200" i="1" dirty="0">
                <a:sym typeface="Symbol" pitchFamily="18" charset="2"/>
              </a:rPr>
              <a:t></a:t>
            </a:r>
            <a:r>
              <a:rPr lang="sk-SK" sz="2200" i="1" baseline="-25000" dirty="0" smtClean="0">
                <a:sym typeface="Symbol" pitchFamily="18" charset="2"/>
              </a:rPr>
              <a:t>i</a:t>
            </a:r>
            <a:r>
              <a:rPr lang="sk-SK" sz="2200" dirty="0" smtClean="0">
                <a:sym typeface="Symbol" pitchFamily="18" charset="2"/>
              </a:rPr>
              <a:t>, ktoré </a:t>
            </a:r>
            <a:r>
              <a:rPr lang="sk-SK" sz="2200" dirty="0">
                <a:sym typeface="Symbol" pitchFamily="18" charset="2"/>
              </a:rPr>
              <a:t>je </a:t>
            </a:r>
            <a:r>
              <a:rPr lang="sk-SK" sz="2200" dirty="0" smtClean="0">
                <a:sym typeface="Symbol" pitchFamily="18" charset="2"/>
              </a:rPr>
              <a:t>všeobecne </a:t>
            </a:r>
            <a:r>
              <a:rPr lang="sk-SK" sz="2200" dirty="0">
                <a:sym typeface="Symbol" pitchFamily="18" charset="2"/>
              </a:rPr>
              <a:t>v každom kroku iné a to také, aby v </a:t>
            </a:r>
            <a:r>
              <a:rPr lang="sk-SK" sz="2200" b="1" dirty="0">
                <a:sym typeface="Symbol" pitchFamily="18" charset="2"/>
              </a:rPr>
              <a:t>danom smere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nadobudla funkcia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 v bode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i+1</a:t>
            </a:r>
            <a:r>
              <a:rPr lang="sk-SK" sz="2200" dirty="0">
                <a:sym typeface="Symbol" pitchFamily="18" charset="2"/>
              </a:rPr>
              <a:t> =</a:t>
            </a:r>
            <a:r>
              <a:rPr lang="sk-SK" sz="2200" b="1" i="1" dirty="0" err="1">
                <a:sym typeface="Symbol" pitchFamily="18" charset="2"/>
              </a:rPr>
              <a:t>x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i="1" dirty="0">
                <a:sym typeface="Symbol" pitchFamily="18" charset="2"/>
              </a:rPr>
              <a:t>+ </a:t>
            </a:r>
            <a:r>
              <a:rPr lang="sk-SK" sz="2200" i="1" baseline="-25000" dirty="0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svoje minimum.</a:t>
            </a:r>
            <a:endParaRPr lang="sk-SK" sz="2200" i="1" baseline="30000" dirty="0">
              <a:sym typeface="Symbol" pitchFamily="18" charset="2"/>
            </a:endParaRPr>
          </a:p>
          <a:p>
            <a:pPr marL="0" indent="0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endParaRPr lang="sk-SK" sz="2200" dirty="0">
              <a:sym typeface="Symbol" pitchFamily="18" charset="2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1631032" y="3536776"/>
            <a:ext cx="5029200" cy="3276600"/>
            <a:chOff x="3022600" y="3302000"/>
            <a:chExt cx="5029200" cy="3276600"/>
          </a:xfrm>
        </p:grpSpPr>
        <p:sp>
          <p:nvSpPr>
            <p:cNvPr id="73" name="Text Box 2"/>
            <p:cNvSpPr txBox="1">
              <a:spLocks noChangeArrowheads="1"/>
            </p:cNvSpPr>
            <p:nvPr/>
          </p:nvSpPr>
          <p:spPr bwMode="auto">
            <a:xfrm>
              <a:off x="45085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3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74" name="Line 5"/>
            <p:cNvSpPr>
              <a:spLocks noChangeShapeType="1"/>
            </p:cNvSpPr>
            <p:nvPr/>
          </p:nvSpPr>
          <p:spPr bwMode="auto">
            <a:xfrm>
              <a:off x="3479800" y="3302000"/>
              <a:ext cx="0" cy="327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5" name="Line 6"/>
            <p:cNvSpPr>
              <a:spLocks noChangeShapeType="1"/>
            </p:cNvSpPr>
            <p:nvPr/>
          </p:nvSpPr>
          <p:spPr bwMode="auto">
            <a:xfrm>
              <a:off x="3098800" y="61214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rot="-5400000">
              <a:off x="2832100" y="41783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47752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60706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 rot="-5400000">
              <a:off x="3454400" y="477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 rot="-5400000">
              <a:off x="3454400" y="350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1" name="Text Box 12"/>
            <p:cNvSpPr txBox="1">
              <a:spLocks noChangeArrowheads="1"/>
            </p:cNvSpPr>
            <p:nvPr/>
          </p:nvSpPr>
          <p:spPr bwMode="auto">
            <a:xfrm>
              <a:off x="4572000" y="6172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82" name="Text Box 13"/>
            <p:cNvSpPr txBox="1">
              <a:spLocks noChangeArrowheads="1"/>
            </p:cNvSpPr>
            <p:nvPr/>
          </p:nvSpPr>
          <p:spPr bwMode="auto">
            <a:xfrm>
              <a:off x="3022600" y="46736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83" name="Text Box 14"/>
            <p:cNvSpPr txBox="1">
              <a:spLocks noChangeArrowheads="1"/>
            </p:cNvSpPr>
            <p:nvPr/>
          </p:nvSpPr>
          <p:spPr bwMode="auto">
            <a:xfrm>
              <a:off x="3022600" y="3378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84" name="Text Box 15"/>
            <p:cNvSpPr txBox="1">
              <a:spLocks noChangeArrowheads="1"/>
            </p:cNvSpPr>
            <p:nvPr/>
          </p:nvSpPr>
          <p:spPr bwMode="auto">
            <a:xfrm>
              <a:off x="5867400" y="61468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85" name="Oval 16"/>
            <p:cNvSpPr>
              <a:spLocks noChangeArrowheads="1"/>
            </p:cNvSpPr>
            <p:nvPr/>
          </p:nvSpPr>
          <p:spPr bwMode="auto">
            <a:xfrm>
              <a:off x="3606800" y="41036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6" name="Oval 17"/>
            <p:cNvSpPr>
              <a:spLocks noChangeArrowheads="1"/>
            </p:cNvSpPr>
            <p:nvPr/>
          </p:nvSpPr>
          <p:spPr bwMode="auto">
            <a:xfrm>
              <a:off x="4000500" y="45735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 flipH="1" flipV="1">
              <a:off x="4686300" y="4797425"/>
              <a:ext cx="152400" cy="7937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8" name="Oval 19"/>
            <p:cNvSpPr>
              <a:spLocks noChangeArrowheads="1"/>
            </p:cNvSpPr>
            <p:nvPr/>
          </p:nvSpPr>
          <p:spPr bwMode="auto">
            <a:xfrm flipH="1" flipV="1">
              <a:off x="5410200" y="4838700"/>
              <a:ext cx="152400" cy="7937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9" name="Oval 20"/>
            <p:cNvSpPr>
              <a:spLocks noChangeArrowheads="1"/>
            </p:cNvSpPr>
            <p:nvPr/>
          </p:nvSpPr>
          <p:spPr bwMode="auto">
            <a:xfrm>
              <a:off x="5905500" y="4787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3479800" y="3606800"/>
              <a:ext cx="152400" cy="508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>
              <a:off x="3721100" y="4203700"/>
              <a:ext cx="292100" cy="381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" name="Line 23"/>
            <p:cNvSpPr>
              <a:spLocks noChangeShapeType="1"/>
            </p:cNvSpPr>
            <p:nvPr/>
          </p:nvSpPr>
          <p:spPr bwMode="auto">
            <a:xfrm>
              <a:off x="4089400" y="4597400"/>
              <a:ext cx="596900" cy="228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>
              <a:off x="4838700" y="4838700"/>
              <a:ext cx="571500" cy="508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94" name="Group 25"/>
            <p:cNvGrpSpPr>
              <a:grpSpLocks/>
            </p:cNvGrpSpPr>
            <p:nvPr/>
          </p:nvGrpSpPr>
          <p:grpSpPr bwMode="auto">
            <a:xfrm>
              <a:off x="3365500" y="3352800"/>
              <a:ext cx="762000" cy="457200"/>
              <a:chOff x="2664" y="1472"/>
              <a:chExt cx="480" cy="288"/>
            </a:xfrm>
          </p:grpSpPr>
          <p:sp>
            <p:nvSpPr>
              <p:cNvPr id="95" name="Oval 26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96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6" name="Text Box 27"/>
              <p:cNvSpPr txBox="1">
                <a:spLocks noChangeArrowheads="1"/>
              </p:cNvSpPr>
              <p:nvPr/>
            </p:nvSpPr>
            <p:spPr bwMode="auto">
              <a:xfrm>
                <a:off x="2664" y="14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/>
                  <a:t>x</a:t>
                </a:r>
                <a:r>
                  <a:rPr lang="sk-SK" sz="2400" i="1" baseline="30000"/>
                  <a:t>0</a:t>
                </a:r>
                <a:endParaRPr lang="sk-SK" sz="2400" i="1"/>
              </a:p>
            </p:txBody>
          </p:sp>
        </p:grpSp>
        <p:sp>
          <p:nvSpPr>
            <p:cNvPr id="97" name="Text Box 28"/>
            <p:cNvSpPr txBox="1">
              <a:spLocks noChangeArrowheads="1"/>
            </p:cNvSpPr>
            <p:nvPr/>
          </p:nvSpPr>
          <p:spPr bwMode="auto">
            <a:xfrm>
              <a:off x="3556000" y="38735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1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98" name="Text Box 29"/>
            <p:cNvSpPr txBox="1">
              <a:spLocks noChangeArrowheads="1"/>
            </p:cNvSpPr>
            <p:nvPr/>
          </p:nvSpPr>
          <p:spPr bwMode="auto">
            <a:xfrm>
              <a:off x="3987800" y="4241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2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51308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4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100" name="Oval 32"/>
            <p:cNvSpPr>
              <a:spLocks noChangeArrowheads="1"/>
            </p:cNvSpPr>
            <p:nvPr/>
          </p:nvSpPr>
          <p:spPr bwMode="auto">
            <a:xfrm>
              <a:off x="4165600" y="3835400"/>
              <a:ext cx="38862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4622800" y="4064000"/>
              <a:ext cx="3048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2" name="Oval 34"/>
            <p:cNvSpPr>
              <a:spLocks noChangeArrowheads="1"/>
            </p:cNvSpPr>
            <p:nvPr/>
          </p:nvSpPr>
          <p:spPr bwMode="auto">
            <a:xfrm>
              <a:off x="5156200" y="4368800"/>
              <a:ext cx="1828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>
              <a:off x="3492500" y="3657600"/>
              <a:ext cx="88900" cy="30480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04" name="Group 36"/>
            <p:cNvGrpSpPr>
              <a:grpSpLocks/>
            </p:cNvGrpSpPr>
            <p:nvPr/>
          </p:nvGrpSpPr>
          <p:grpSpPr bwMode="auto">
            <a:xfrm>
              <a:off x="3505200" y="3657600"/>
              <a:ext cx="1041400" cy="1955800"/>
              <a:chOff x="2208" y="2304"/>
              <a:chExt cx="656" cy="1232"/>
            </a:xfrm>
          </p:grpSpPr>
          <p:sp>
            <p:nvSpPr>
              <p:cNvPr id="105" name="Line 37"/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302" cy="100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6" name="Text Box 38"/>
              <p:cNvSpPr txBox="1">
                <a:spLocks noChangeArrowheads="1"/>
              </p:cNvSpPr>
              <p:nvPr/>
            </p:nvSpPr>
            <p:spPr bwMode="auto">
              <a:xfrm>
                <a:off x="2384" y="324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/>
                  <a:t>x</a:t>
                </a:r>
                <a:r>
                  <a:rPr lang="sk-SK" sz="2400" i="1" baseline="30000"/>
                  <a:t>1</a:t>
                </a:r>
                <a:endParaRPr lang="sk-SK" sz="2400" i="1"/>
              </a:p>
            </p:txBody>
          </p:sp>
          <p:sp>
            <p:nvSpPr>
              <p:cNvPr id="107" name="Oval 39"/>
              <p:cNvSpPr>
                <a:spLocks noChangeArrowheads="1"/>
              </p:cNvSpPr>
              <p:nvPr/>
            </p:nvSpPr>
            <p:spPr bwMode="auto">
              <a:xfrm>
                <a:off x="2464" y="3264"/>
                <a:ext cx="96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925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 smtClean="0"/>
              <a:t>Príklad: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Najväčšieho 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56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954536" cy="213108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  <a:sym typeface="Symbol" pitchFamily="18" charset="2"/>
              </a:rPr>
              <a:t>Ako </a:t>
            </a:r>
            <a:r>
              <a:rPr lang="sk-SK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  <a:sym typeface="Symbol" pitchFamily="18" charset="2"/>
              </a:rPr>
              <a:t>sa určí </a:t>
            </a:r>
            <a:r>
              <a:rPr lang="sk-SK" dirty="0">
                <a:sym typeface="Symbol" pitchFamily="18" charset="2"/>
              </a:rPr>
              <a:t></a:t>
            </a:r>
            <a:r>
              <a:rPr lang="sk-SK" baseline="-25000" dirty="0">
                <a:sym typeface="Symbol" pitchFamily="18" charset="2"/>
              </a:rPr>
              <a:t>i</a:t>
            </a:r>
            <a:r>
              <a:rPr lang="sk-SK" dirty="0">
                <a:sym typeface="Symbol" pitchFamily="18" charset="2"/>
              </a:rPr>
              <a:t> ?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Definuje sa funkcia </a:t>
            </a:r>
            <a:r>
              <a:rPr lang="sk-SK" sz="2200" i="1" dirty="0">
                <a:sym typeface="Symbol" pitchFamily="18" charset="2"/>
              </a:rPr>
              <a:t>g</a:t>
            </a:r>
            <a:r>
              <a:rPr lang="sk-SK" sz="2200" dirty="0">
                <a:sym typeface="Symbol" pitchFamily="18" charset="2"/>
              </a:rPr>
              <a:t> premennej  0 takto: </a:t>
            </a:r>
            <a:r>
              <a:rPr lang="sk-SK" sz="2200" i="1" dirty="0">
                <a:sym typeface="Symbol" pitchFamily="18" charset="2"/>
              </a:rPr>
              <a:t>g(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i="1" dirty="0">
                <a:sym typeface="Symbol" pitchFamily="18" charset="2"/>
              </a:rPr>
              <a:t>)=</a:t>
            </a:r>
            <a:r>
              <a:rPr lang="sk-SK" sz="2200" i="1" dirty="0" smtClean="0">
                <a:sym typeface="Symbol" pitchFamily="18" charset="2"/>
              </a:rPr>
              <a:t>f</a:t>
            </a:r>
            <a:r>
              <a:rPr lang="sk-SK" sz="2200" dirty="0" smtClean="0">
                <a:sym typeface="Symbol" pitchFamily="18" charset="2"/>
              </a:rPr>
              <a:t>(</a:t>
            </a:r>
            <a:r>
              <a:rPr lang="sk-SK" sz="2200" b="1" i="1" dirty="0" err="1" smtClean="0">
                <a:sym typeface="Symbol" pitchFamily="18" charset="2"/>
              </a:rPr>
              <a:t>x</a:t>
            </a:r>
            <a:r>
              <a:rPr lang="sk-SK" sz="2200" i="1" baseline="30000" dirty="0" err="1" smtClean="0">
                <a:sym typeface="Symbol" pitchFamily="18" charset="2"/>
              </a:rPr>
              <a:t>i</a:t>
            </a:r>
            <a:r>
              <a:rPr lang="sk-SK" sz="2200" i="1" dirty="0">
                <a:sym typeface="Symbol" pitchFamily="18" charset="2"/>
              </a:rPr>
              <a:t>+ 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 err="1" smtClean="0">
                <a:sym typeface="Symbol" pitchFamily="18" charset="2"/>
              </a:rPr>
              <a:t>h</a:t>
            </a:r>
            <a:r>
              <a:rPr lang="sk-SK" sz="2200" i="1" baseline="30000" dirty="0" err="1" smtClean="0">
                <a:sym typeface="Symbol" pitchFamily="18" charset="2"/>
              </a:rPr>
              <a:t>i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dirty="0" smtClean="0">
                <a:sym typeface="Symbol" pitchFamily="18" charset="2"/>
              </a:rPr>
              <a:t>.</a:t>
            </a:r>
            <a:endParaRPr lang="sk-SK" sz="2200" i="1" dirty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Hodnota </a:t>
            </a:r>
            <a:r>
              <a:rPr lang="sk-SK" sz="2200" baseline="-25000" dirty="0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sa nájde ako bod minima funkcie </a:t>
            </a:r>
            <a:r>
              <a:rPr lang="sk-SK" sz="2200" i="1" dirty="0">
                <a:sym typeface="Symbol" pitchFamily="18" charset="2"/>
              </a:rPr>
              <a:t>g(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i="1" dirty="0">
                <a:sym typeface="Symbol" pitchFamily="18" charset="2"/>
              </a:rPr>
              <a:t>) </a:t>
            </a:r>
            <a:r>
              <a:rPr lang="sk-SK" sz="2200" dirty="0">
                <a:sym typeface="Symbol" pitchFamily="18" charset="2"/>
              </a:rPr>
              <a:t>pre </a:t>
            </a:r>
            <a:endParaRPr lang="sk-SK" sz="2200" dirty="0" smtClean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</a:t>
            </a:r>
            <a:r>
              <a:rPr lang="sk-SK" sz="2200" dirty="0">
                <a:sym typeface="Symbol" pitchFamily="18" charset="2"/>
              </a:rPr>
              <a:t>&lt;0, </a:t>
            </a:r>
            <a:r>
              <a:rPr lang="sk-SK" sz="2200" dirty="0" smtClean="0">
                <a:sym typeface="Symbol" pitchFamily="18" charset="2"/>
              </a:rPr>
              <a:t>).</a:t>
            </a:r>
            <a:r>
              <a:rPr lang="sk-SK" sz="2200" i="1" dirty="0" smtClean="0">
                <a:sym typeface="Symbol" pitchFamily="18" charset="2"/>
              </a:rPr>
              <a:t> </a:t>
            </a:r>
            <a:endParaRPr lang="sk-SK" sz="2200" dirty="0">
              <a:sym typeface="Symbol" pitchFamily="18" charset="2"/>
            </a:endParaRPr>
          </a:p>
        </p:txBody>
      </p:sp>
      <p:grpSp>
        <p:nvGrpSpPr>
          <p:cNvPr id="2" name="Skupina 1"/>
          <p:cNvGrpSpPr>
            <a:grpSpLocks noChangeAspect="1"/>
          </p:cNvGrpSpPr>
          <p:nvPr/>
        </p:nvGrpSpPr>
        <p:grpSpPr>
          <a:xfrm>
            <a:off x="3553210" y="3579832"/>
            <a:ext cx="5267262" cy="3017520"/>
            <a:chOff x="3022600" y="3352800"/>
            <a:chExt cx="5852512" cy="3352800"/>
          </a:xfrm>
        </p:grpSpPr>
        <p:sp>
          <p:nvSpPr>
            <p:cNvPr id="42" name="Zástupný symbol čísla snímky 5"/>
            <p:cNvSpPr txBox="1">
              <a:spLocks/>
            </p:cNvSpPr>
            <p:nvPr/>
          </p:nvSpPr>
          <p:spPr>
            <a:xfrm>
              <a:off x="8286776" y="6357958"/>
              <a:ext cx="588336" cy="228600"/>
            </a:xfrm>
            <a:prstGeom prst="rect">
              <a:avLst/>
            </a:prstGeom>
          </p:spPr>
          <p:txBody>
            <a:bodyPr vert="horz" lIns="0" tIns="0" rIns="0" bIns="0" anchor="b"/>
            <a:lstStyle>
              <a:defPPr>
                <a:defRPr lang="sk-SK"/>
              </a:defPPr>
              <a:lvl1pPr marL="0" algn="r" defTabSz="914400" rtl="0" eaLnBrk="1" latinLnBrk="0" hangingPunct="1">
                <a:defRPr kumimoji="0" sz="1100" b="1" kern="1200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sk-SK" dirty="0"/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45085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3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098800" y="61214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rot="-5400000">
              <a:off x="2832100" y="41783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47752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60706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rot="-5400000">
              <a:off x="3454400" y="477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rot="-5400000">
              <a:off x="3454400" y="350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4572000" y="6172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3022600" y="46736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3022600" y="3378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5867400" y="61468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3606800" y="41036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auto">
            <a:xfrm>
              <a:off x="4000500" y="45735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 flipH="1" flipV="1">
              <a:off x="4686300" y="4797425"/>
              <a:ext cx="152400" cy="7937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 flipH="1" flipV="1">
              <a:off x="5410200" y="4838700"/>
              <a:ext cx="152400" cy="7937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5905500" y="4787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3479800" y="3606800"/>
              <a:ext cx="152400" cy="508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721100" y="4203700"/>
              <a:ext cx="292100" cy="381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4089400" y="4597400"/>
              <a:ext cx="596900" cy="228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838700" y="4838700"/>
              <a:ext cx="571500" cy="508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63" name="Group 25"/>
            <p:cNvGrpSpPr>
              <a:grpSpLocks/>
            </p:cNvGrpSpPr>
            <p:nvPr/>
          </p:nvGrpSpPr>
          <p:grpSpPr bwMode="auto">
            <a:xfrm>
              <a:off x="3365500" y="3352800"/>
              <a:ext cx="762000" cy="457200"/>
              <a:chOff x="2664" y="1472"/>
              <a:chExt cx="480" cy="288"/>
            </a:xfrm>
          </p:grpSpPr>
          <p:sp>
            <p:nvSpPr>
              <p:cNvPr id="64" name="Oval 26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96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2664" y="14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/>
                  <a:t>x</a:t>
                </a:r>
                <a:r>
                  <a:rPr lang="sk-SK" sz="2400" i="1" baseline="30000"/>
                  <a:t>0</a:t>
                </a:r>
                <a:endParaRPr lang="sk-SK" sz="2400" i="1"/>
              </a:p>
            </p:txBody>
          </p:sp>
        </p:grp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3556000" y="38735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1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3987800" y="4241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2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51308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4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3479800" y="3530600"/>
              <a:ext cx="51816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4165600" y="3835400"/>
              <a:ext cx="38862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4622800" y="4064000"/>
              <a:ext cx="3048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2" name="Oval 34"/>
            <p:cNvSpPr>
              <a:spLocks noChangeArrowheads="1"/>
            </p:cNvSpPr>
            <p:nvPr/>
          </p:nvSpPr>
          <p:spPr bwMode="auto">
            <a:xfrm>
              <a:off x="5156200" y="4368800"/>
              <a:ext cx="1828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>
              <a:off x="3492500" y="3657600"/>
              <a:ext cx="88900" cy="30480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9" name="Line 36"/>
            <p:cNvSpPr>
              <a:spLocks noChangeShapeType="1"/>
            </p:cNvSpPr>
            <p:nvPr/>
          </p:nvSpPr>
          <p:spPr bwMode="auto">
            <a:xfrm>
              <a:off x="3505200" y="3657600"/>
              <a:ext cx="912813" cy="304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0" name="Group 37"/>
            <p:cNvGrpSpPr>
              <a:grpSpLocks/>
            </p:cNvGrpSpPr>
            <p:nvPr/>
          </p:nvGrpSpPr>
          <p:grpSpPr bwMode="auto">
            <a:xfrm>
              <a:off x="3940175" y="5054600"/>
              <a:ext cx="2117725" cy="457200"/>
              <a:chOff x="2482" y="3184"/>
              <a:chExt cx="1334" cy="288"/>
            </a:xfrm>
          </p:grpSpPr>
          <p:sp>
            <p:nvSpPr>
              <p:cNvPr id="111" name="Oval 38"/>
              <p:cNvSpPr>
                <a:spLocks noChangeArrowheads="1"/>
              </p:cNvSpPr>
              <p:nvPr/>
            </p:nvSpPr>
            <p:spPr bwMode="auto">
              <a:xfrm>
                <a:off x="2482" y="3296"/>
                <a:ext cx="104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" name="Text Box 39"/>
              <p:cNvSpPr txBox="1">
                <a:spLocks noChangeArrowheads="1"/>
              </p:cNvSpPr>
              <p:nvPr/>
            </p:nvSpPr>
            <p:spPr bwMode="auto">
              <a:xfrm>
                <a:off x="2528" y="3184"/>
                <a:ext cx="1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 dirty="0"/>
                  <a:t>x</a:t>
                </a:r>
                <a:r>
                  <a:rPr lang="sk-SK" sz="2400" i="1" baseline="30000" dirty="0"/>
                  <a:t>1</a:t>
                </a:r>
                <a:r>
                  <a:rPr lang="sk-SK" sz="2400" i="1" dirty="0"/>
                  <a:t>= </a:t>
                </a:r>
                <a:r>
                  <a:rPr lang="sk-SK" sz="2400" b="1" i="1" dirty="0">
                    <a:sym typeface="Symbol" pitchFamily="18" charset="2"/>
                  </a:rPr>
                  <a:t>x</a:t>
                </a:r>
                <a:r>
                  <a:rPr lang="sk-SK" sz="2400" i="1" baseline="30000" dirty="0">
                    <a:sym typeface="Symbol" pitchFamily="18" charset="2"/>
                  </a:rPr>
                  <a:t>0</a:t>
                </a:r>
                <a:r>
                  <a:rPr lang="sk-SK" sz="2400" i="1" dirty="0">
                    <a:sym typeface="Symbol" pitchFamily="18" charset="2"/>
                  </a:rPr>
                  <a:t>+ </a:t>
                </a:r>
                <a:r>
                  <a:rPr lang="sk-SK" sz="2400" dirty="0">
                    <a:sym typeface="Symbol" pitchFamily="18" charset="2"/>
                  </a:rPr>
                  <a:t></a:t>
                </a:r>
                <a:r>
                  <a:rPr lang="sk-SK" sz="2400" baseline="-25000" dirty="0">
                    <a:sym typeface="Symbol" pitchFamily="18" charset="2"/>
                  </a:rPr>
                  <a:t>0</a:t>
                </a:r>
                <a:r>
                  <a:rPr lang="sk-SK" sz="2400" i="1" dirty="0">
                    <a:sym typeface="Symbol" pitchFamily="18" charset="2"/>
                  </a:rPr>
                  <a:t> </a:t>
                </a:r>
                <a:r>
                  <a:rPr lang="sk-SK" sz="2400" b="1" i="1" dirty="0">
                    <a:sym typeface="Symbol" pitchFamily="18" charset="2"/>
                  </a:rPr>
                  <a:t>h</a:t>
                </a:r>
                <a:r>
                  <a:rPr lang="sk-SK" sz="2400" i="1" baseline="30000" dirty="0">
                    <a:sym typeface="Symbol" pitchFamily="18" charset="2"/>
                  </a:rPr>
                  <a:t>0</a:t>
                </a:r>
                <a:r>
                  <a:rPr lang="sk-SK" sz="2400" i="1" dirty="0">
                    <a:sym typeface="Symbol" pitchFamily="18" charset="2"/>
                  </a:rPr>
                  <a:t> </a:t>
                </a:r>
              </a:p>
            </p:txBody>
          </p:sp>
        </p:grpSp>
      </p:grp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411318" y="4304536"/>
            <a:ext cx="3530512" cy="1716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buClrTx/>
              <a:buSzTx/>
              <a:buNone/>
            </a:pPr>
            <a:r>
              <a:rPr lang="sk-SK" sz="2200" dirty="0"/>
              <a:t>Minimalizácia </a:t>
            </a:r>
            <a:r>
              <a:rPr lang="sk-SK" sz="2200" i="1" dirty="0"/>
              <a:t>g </a:t>
            </a:r>
            <a:r>
              <a:rPr lang="sk-SK" sz="2200" dirty="0"/>
              <a:t>môže byť vykonaná prostriedkami matematickej analýzy alebo numericky.</a:t>
            </a:r>
          </a:p>
        </p:txBody>
      </p:sp>
    </p:spTree>
    <p:extLst>
      <p:ext uri="{BB962C8B-B14F-4D97-AF65-F5344CB8AC3E}">
        <p14:creationId xmlns:p14="http://schemas.microsoft.com/office/powerpoint/2010/main" xmlns="" val="38530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Najväčšieho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57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882528" cy="1600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 marL="0" indent="0">
              <a:spcBef>
                <a:spcPts val="6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Zvoľme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 smtClean="0">
                <a:sym typeface="Symbol" pitchFamily="18" charset="2"/>
              </a:rPr>
              <a:t>0, 2</a:t>
            </a:r>
            <a:r>
              <a:rPr lang="sk-SK" sz="2200" i="1" dirty="0" smtClean="0">
                <a:sym typeface="Symbol" pitchFamily="18" charset="2"/>
              </a:rPr>
              <a:t>&gt;</a:t>
            </a:r>
            <a:r>
              <a:rPr lang="sk-SK" sz="2200" i="1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/>
              </a:rPr>
              <a:t>.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sk-SK" sz="2200" i="1" dirty="0" smtClean="0">
                <a:sym typeface="Symbol" pitchFamily="18" charset="2"/>
              </a:rPr>
              <a:t>Postup</a:t>
            </a:r>
            <a:r>
              <a:rPr lang="sk-SK" sz="2200" dirty="0" smtClean="0">
                <a:sym typeface="Symbol" pitchFamily="18" charset="2"/>
              </a:rPr>
              <a:t>: Určíme </a:t>
            </a:r>
            <a:r>
              <a:rPr lang="sk-SK" sz="2200" dirty="0">
                <a:sym typeface="Symbol" pitchFamily="18" charset="2"/>
              </a:rPr>
              <a:t>gradient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dirty="0">
                <a:sym typeface="Symbol" pitchFamily="18" charset="2"/>
              </a:rPr>
              <a:t>) a smer </a:t>
            </a:r>
            <a:r>
              <a:rPr lang="sk-SK" sz="2200" b="1" i="1" dirty="0">
                <a:sym typeface="Symbol" pitchFamily="18" charset="2"/>
              </a:rPr>
              <a:t>h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=- 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5787135"/>
              </p:ext>
            </p:extLst>
          </p:nvPr>
        </p:nvGraphicFramePr>
        <p:xfrm>
          <a:off x="231775" y="3629868"/>
          <a:ext cx="2778125" cy="2967484"/>
        </p:xfrm>
        <a:graphic>
          <a:graphicData uri="http://schemas.openxmlformats.org/presentationml/2006/ole">
            <p:oleObj spid="_x0000_s25644" name="Rovnica" r:id="rId3" imgW="1130300" imgH="1651000" progId="Equation.3">
              <p:embed/>
            </p:oleObj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210144"/>
              </p:ext>
            </p:extLst>
          </p:nvPr>
        </p:nvGraphicFramePr>
        <p:xfrm>
          <a:off x="3714750" y="3352800"/>
          <a:ext cx="4437063" cy="3175000"/>
        </p:xfrm>
        <a:graphic>
          <a:graphicData uri="http://schemas.openxmlformats.org/presentationml/2006/ole">
            <p:oleObj spid="_x0000_s25645" name="Rovnica" r:id="rId4" imgW="2413000" imgH="172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3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Najväčšieho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58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666504" cy="152819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sk-SK" sz="2200" dirty="0" smtClean="0">
              <a:sym typeface="Symbol" pitchFamily="18" charset="2"/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Pre </a:t>
            </a:r>
            <a:r>
              <a:rPr lang="sk-SK" sz="2200" dirty="0">
                <a:sym typeface="Symbol" pitchFamily="18" charset="2"/>
              </a:rPr>
              <a:t>smer </a:t>
            </a:r>
            <a:r>
              <a:rPr lang="sk-SK" sz="2200" b="1" i="1" dirty="0">
                <a:sym typeface="Symbol" pitchFamily="18" charset="2"/>
              </a:rPr>
              <a:t>h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definujeme</a:t>
            </a:r>
            <a:r>
              <a:rPr lang="sk-SK" sz="2200" i="1" dirty="0">
                <a:sym typeface="Symbol" pitchFamily="18" charset="2"/>
              </a:rPr>
              <a:t> g(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i="1" dirty="0">
                <a:sym typeface="Symbol" pitchFamily="18" charset="2"/>
              </a:rPr>
              <a:t>).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4282546"/>
              </p:ext>
            </p:extLst>
          </p:nvPr>
        </p:nvGraphicFramePr>
        <p:xfrm>
          <a:off x="739775" y="3118470"/>
          <a:ext cx="6442075" cy="1390650"/>
        </p:xfrm>
        <a:graphic>
          <a:graphicData uri="http://schemas.openxmlformats.org/presentationml/2006/ole">
            <p:oleObj spid="_x0000_s24622" name="Rovnica" r:id="rId3" imgW="2882900" imgH="622300" progId="Equation.3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7792" y="4565104"/>
            <a:ext cx="7882528" cy="5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Nájdeme minimum </a:t>
            </a:r>
            <a:r>
              <a:rPr lang="sk-SK" sz="2200" i="1" dirty="0">
                <a:sym typeface="Symbol" pitchFamily="18" charset="2"/>
              </a:rPr>
              <a:t>g </a:t>
            </a:r>
            <a:r>
              <a:rPr lang="sk-SK" sz="2200" dirty="0">
                <a:sym typeface="Symbol" pitchFamily="18" charset="2"/>
              </a:rPr>
              <a:t>na intervale &lt;0</a:t>
            </a:r>
            <a:r>
              <a:rPr lang="sk-SK" sz="2200" dirty="0" smtClean="0">
                <a:sym typeface="Symbol" pitchFamily="18" charset="2"/>
              </a:rPr>
              <a:t>, ).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1519733"/>
              </p:ext>
            </p:extLst>
          </p:nvPr>
        </p:nvGraphicFramePr>
        <p:xfrm>
          <a:off x="755576" y="5136976"/>
          <a:ext cx="6045200" cy="1676400"/>
        </p:xfrm>
        <a:graphic>
          <a:graphicData uri="http://schemas.openxmlformats.org/presentationml/2006/ole">
            <p:oleObj spid="_x0000_s24623" name="Rovnica" r:id="rId4" imgW="2705100" imgH="749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4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Najväčšieho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59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666504" cy="59208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Vykonáme presun v smere </a:t>
            </a:r>
            <a:r>
              <a:rPr lang="sk-SK" sz="2200" b="1" i="1" dirty="0">
                <a:sym typeface="Symbol" pitchFamily="18" charset="2"/>
              </a:rPr>
              <a:t>h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o veľkosti kroku =</a:t>
            </a:r>
            <a:r>
              <a:rPr lang="sk-SK" sz="2200" dirty="0" smtClean="0">
                <a:sym typeface="Symbol" pitchFamily="18" charset="2"/>
              </a:rPr>
              <a:t>0.15</a:t>
            </a:r>
            <a:r>
              <a:rPr lang="sk-SK" sz="2200" i="1" dirty="0" smtClean="0">
                <a:sym typeface="Symbol" pitchFamily="18" charset="2"/>
              </a:rPr>
              <a:t>.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7753445"/>
              </p:ext>
            </p:extLst>
          </p:nvPr>
        </p:nvGraphicFramePr>
        <p:xfrm>
          <a:off x="857250" y="2377704"/>
          <a:ext cx="6019800" cy="965200"/>
        </p:xfrm>
        <a:graphic>
          <a:graphicData uri="http://schemas.openxmlformats.org/presentationml/2006/ole">
            <p:oleObj spid="_x0000_s26647" name="Rovnica" r:id="rId3" imgW="2451100" imgH="393700" progId="Equation.3">
              <p:embed/>
            </p:oleObj>
          </a:graphicData>
        </a:graphic>
      </p:graphicFrame>
      <p:grpSp>
        <p:nvGrpSpPr>
          <p:cNvPr id="45" name="Skupina 44"/>
          <p:cNvGrpSpPr>
            <a:grpSpLocks noChangeAspect="1"/>
          </p:cNvGrpSpPr>
          <p:nvPr/>
        </p:nvGrpSpPr>
        <p:grpSpPr>
          <a:xfrm>
            <a:off x="1579875" y="3501008"/>
            <a:ext cx="5074920" cy="3200400"/>
            <a:chOff x="3022600" y="3302000"/>
            <a:chExt cx="5638800" cy="3556000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5085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3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479800" y="3302000"/>
              <a:ext cx="0" cy="327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3098800" y="61214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rot="16200000">
              <a:off x="2832100" y="41783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47752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60706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rot="16200000">
              <a:off x="3454400" y="477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rot="16200000">
              <a:off x="3454400" y="350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4572000" y="6172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3022600" y="46736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3022600" y="3378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5867400" y="61468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606800" y="41036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000500" y="45735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 flipH="1" flipV="1">
              <a:off x="4686300" y="4797425"/>
              <a:ext cx="152400" cy="7937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1" name="Oval 20"/>
            <p:cNvSpPr>
              <a:spLocks noChangeArrowheads="1"/>
            </p:cNvSpPr>
            <p:nvPr/>
          </p:nvSpPr>
          <p:spPr bwMode="auto">
            <a:xfrm flipH="1" flipV="1">
              <a:off x="5410200" y="4838700"/>
              <a:ext cx="152400" cy="7937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2" name="Oval 21"/>
            <p:cNvSpPr>
              <a:spLocks noChangeArrowheads="1"/>
            </p:cNvSpPr>
            <p:nvPr/>
          </p:nvSpPr>
          <p:spPr bwMode="auto">
            <a:xfrm>
              <a:off x="5905500" y="4787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3479800" y="3606800"/>
              <a:ext cx="152400" cy="508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3721100" y="4203700"/>
              <a:ext cx="292100" cy="381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>
              <a:off x="4089400" y="4597400"/>
              <a:ext cx="596900" cy="228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>
              <a:off x="4838700" y="4838700"/>
              <a:ext cx="571500" cy="508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67" name="Group 26"/>
            <p:cNvGrpSpPr>
              <a:grpSpLocks/>
            </p:cNvGrpSpPr>
            <p:nvPr/>
          </p:nvGrpSpPr>
          <p:grpSpPr bwMode="auto">
            <a:xfrm>
              <a:off x="3365500" y="3352800"/>
              <a:ext cx="762000" cy="457200"/>
              <a:chOff x="2664" y="1472"/>
              <a:chExt cx="480" cy="288"/>
            </a:xfrm>
          </p:grpSpPr>
          <p:sp>
            <p:nvSpPr>
              <p:cNvPr id="80" name="Oval 27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96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1" name="Text Box 28"/>
              <p:cNvSpPr txBox="1">
                <a:spLocks noChangeArrowheads="1"/>
              </p:cNvSpPr>
              <p:nvPr/>
            </p:nvSpPr>
            <p:spPr bwMode="auto">
              <a:xfrm>
                <a:off x="2664" y="14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/>
                  <a:t>x</a:t>
                </a:r>
                <a:r>
                  <a:rPr lang="sk-SK" sz="2400" i="1" baseline="30000"/>
                  <a:t>0</a:t>
                </a:r>
                <a:endParaRPr lang="sk-SK" sz="2400" i="1"/>
              </a:p>
            </p:txBody>
          </p:sp>
        </p:grp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3556000" y="38735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1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3987800" y="4241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2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51308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4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71" name="Oval 32"/>
            <p:cNvSpPr>
              <a:spLocks noChangeArrowheads="1"/>
            </p:cNvSpPr>
            <p:nvPr/>
          </p:nvSpPr>
          <p:spPr bwMode="auto">
            <a:xfrm>
              <a:off x="3479800" y="3530600"/>
              <a:ext cx="51816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2" name="Oval 33"/>
            <p:cNvSpPr>
              <a:spLocks noChangeArrowheads="1"/>
            </p:cNvSpPr>
            <p:nvPr/>
          </p:nvSpPr>
          <p:spPr bwMode="auto">
            <a:xfrm>
              <a:off x="4165600" y="3835400"/>
              <a:ext cx="38862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4622800" y="4064000"/>
              <a:ext cx="3048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>
              <a:off x="5156200" y="4368800"/>
              <a:ext cx="1828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492500" y="3657600"/>
              <a:ext cx="1308100" cy="320040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505200" y="3657600"/>
              <a:ext cx="1219200" cy="304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77" name="Group 38"/>
            <p:cNvGrpSpPr>
              <a:grpSpLocks/>
            </p:cNvGrpSpPr>
            <p:nvPr/>
          </p:nvGrpSpPr>
          <p:grpSpPr bwMode="auto">
            <a:xfrm>
              <a:off x="3990975" y="4851400"/>
              <a:ext cx="2117725" cy="457200"/>
              <a:chOff x="2482" y="3184"/>
              <a:chExt cx="1334" cy="288"/>
            </a:xfrm>
          </p:grpSpPr>
          <p:sp>
            <p:nvSpPr>
              <p:cNvPr id="78" name="Oval 39"/>
              <p:cNvSpPr>
                <a:spLocks noChangeArrowheads="1"/>
              </p:cNvSpPr>
              <p:nvPr/>
            </p:nvSpPr>
            <p:spPr bwMode="auto">
              <a:xfrm>
                <a:off x="2482" y="3296"/>
                <a:ext cx="104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9" name="Text Box 40"/>
              <p:cNvSpPr txBox="1">
                <a:spLocks noChangeArrowheads="1"/>
              </p:cNvSpPr>
              <p:nvPr/>
            </p:nvSpPr>
            <p:spPr bwMode="auto">
              <a:xfrm>
                <a:off x="2528" y="3184"/>
                <a:ext cx="1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/>
                  <a:t>x</a:t>
                </a:r>
                <a:r>
                  <a:rPr lang="sk-SK" sz="2400" i="1" baseline="30000"/>
                  <a:t>1</a:t>
                </a:r>
                <a:r>
                  <a:rPr lang="sk-SK" sz="2400" i="1"/>
                  <a:t>= </a:t>
                </a:r>
                <a:r>
                  <a:rPr lang="sk-SK" sz="2400" b="1" i="1">
                    <a:sym typeface="Symbol" pitchFamily="18" charset="2"/>
                  </a:rPr>
                  <a:t>x</a:t>
                </a:r>
                <a:r>
                  <a:rPr lang="sk-SK" sz="2400" i="1" baseline="30000">
                    <a:sym typeface="Symbol" pitchFamily="18" charset="2"/>
                  </a:rPr>
                  <a:t>0</a:t>
                </a:r>
                <a:r>
                  <a:rPr lang="sk-SK" sz="2400" i="1">
                    <a:sym typeface="Symbol" pitchFamily="18" charset="2"/>
                  </a:rPr>
                  <a:t>+ </a:t>
                </a:r>
                <a:r>
                  <a:rPr lang="sk-SK" sz="2400">
                    <a:sym typeface="Symbol" pitchFamily="18" charset="2"/>
                  </a:rPr>
                  <a:t></a:t>
                </a:r>
                <a:r>
                  <a:rPr lang="sk-SK" sz="2400" baseline="-25000">
                    <a:sym typeface="Symbol" pitchFamily="18" charset="2"/>
                  </a:rPr>
                  <a:t>0</a:t>
                </a:r>
                <a:r>
                  <a:rPr lang="sk-SK" sz="2400" i="1">
                    <a:sym typeface="Symbol" pitchFamily="18" charset="2"/>
                  </a:rPr>
                  <a:t> </a:t>
                </a:r>
                <a:r>
                  <a:rPr lang="sk-SK" sz="2400" b="1" i="1">
                    <a:sym typeface="Symbol" pitchFamily="18" charset="2"/>
                  </a:rPr>
                  <a:t>h</a:t>
                </a:r>
                <a:r>
                  <a:rPr lang="sk-SK" sz="2400" i="1" baseline="30000">
                    <a:sym typeface="Symbol" pitchFamily="18" charset="2"/>
                  </a:rPr>
                  <a:t>0</a:t>
                </a:r>
                <a:r>
                  <a:rPr lang="sk-SK" sz="2400" i="1">
                    <a:sym typeface="Symbol" pitchFamily="18" charset="2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328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Prístupy k optimalizácii: Nemáme informáciu o funkcii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571184" cy="1963600"/>
          </a:xfrm>
        </p:spPr>
        <p:txBody>
          <a:bodyPr>
            <a:normAutofit/>
          </a:bodyPr>
          <a:lstStyle/>
          <a:p>
            <a:r>
              <a:rPr lang="sk-SK" dirty="0"/>
              <a:t>Nájdite medzi dvomi lampami bod, ktorý je minimálne osvetlený. Lampy sú od seba vzdialené 100 </a:t>
            </a:r>
            <a:r>
              <a:rPr lang="sk-SK" dirty="0" smtClean="0"/>
              <a:t>m</a:t>
            </a:r>
            <a:r>
              <a:rPr lang="en-US" dirty="0" smtClean="0"/>
              <a:t>.</a:t>
            </a:r>
          </a:p>
          <a:p>
            <a:r>
              <a:rPr lang="sk-SK" dirty="0"/>
              <a:t>Intenzitu osvetlenia v danom </a:t>
            </a:r>
            <a:r>
              <a:rPr lang="sk-SK" b="1" dirty="0"/>
              <a:t>mieste získate meraním</a:t>
            </a:r>
            <a:r>
              <a:rPr lang="sk-SK" dirty="0"/>
              <a:t>, ktoré trvá 10 </a:t>
            </a:r>
            <a:r>
              <a:rPr lang="sk-SK" dirty="0" smtClean="0"/>
              <a:t>minú</a:t>
            </a:r>
            <a:r>
              <a:rPr lang="en-US" dirty="0" smtClean="0"/>
              <a:t>t</a:t>
            </a:r>
            <a:r>
              <a:rPr lang="sk-SK" dirty="0" smtClean="0"/>
              <a:t>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6</a:t>
            </a:fld>
            <a:endParaRPr lang="sk-SK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33210" y="6007668"/>
            <a:ext cx="4214854" cy="18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314210" y="463606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4045459" y="5303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11023" y="4483669"/>
            <a:ext cx="212725" cy="215900"/>
          </a:xfrm>
          <a:prstGeom prst="star16">
            <a:avLst>
              <a:gd name="adj" fmla="val 37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03366" y="5010445"/>
            <a:ext cx="484187" cy="381000"/>
          </a:xfrm>
          <a:prstGeom prst="star16">
            <a:avLst>
              <a:gd name="adj" fmla="val 37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rot="5400000">
            <a:off x="418066" y="5303613"/>
            <a:ext cx="1335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5400000">
            <a:off x="4009860" y="562004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471650" y="5513068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5 m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23528" y="5429057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10 m</a:t>
            </a:r>
          </a:p>
        </p:txBody>
      </p:sp>
      <p:grpSp>
        <p:nvGrpSpPr>
          <p:cNvPr id="37" name="Skupina 36"/>
          <p:cNvGrpSpPr/>
          <p:nvPr/>
        </p:nvGrpSpPr>
        <p:grpSpPr>
          <a:xfrm>
            <a:off x="3131840" y="4581128"/>
            <a:ext cx="838200" cy="1896615"/>
            <a:chOff x="3131840" y="4581128"/>
            <a:chExt cx="838200" cy="1896615"/>
          </a:xfrm>
        </p:grpSpPr>
        <p:sp>
          <p:nvSpPr>
            <p:cNvPr id="22" name="BlokTextu 21"/>
            <p:cNvSpPr txBox="1"/>
            <p:nvPr/>
          </p:nvSpPr>
          <p:spPr>
            <a:xfrm>
              <a:off x="3320916" y="6016078"/>
              <a:ext cx="549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sk-SK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3491880" y="4959989"/>
              <a:ext cx="0" cy="106680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3131840" y="4581128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sk-SK" sz="2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sk-SK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Skupina 35"/>
          <p:cNvGrpSpPr/>
          <p:nvPr/>
        </p:nvGrpSpPr>
        <p:grpSpPr>
          <a:xfrm>
            <a:off x="2725688" y="5048545"/>
            <a:ext cx="838200" cy="1442602"/>
            <a:chOff x="2725688" y="5048545"/>
            <a:chExt cx="838200" cy="1442602"/>
          </a:xfrm>
        </p:grpSpPr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3040637" y="5448511"/>
              <a:ext cx="0" cy="559157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725688" y="5048545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sk-SK" sz="2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sk-SK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2798457" y="6029482"/>
              <a:ext cx="522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sk-SK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Skupina 34"/>
          <p:cNvGrpSpPr/>
          <p:nvPr/>
        </p:nvGrpSpPr>
        <p:grpSpPr>
          <a:xfrm>
            <a:off x="2137259" y="4787412"/>
            <a:ext cx="994581" cy="1690332"/>
            <a:chOff x="2137259" y="4799768"/>
            <a:chExt cx="994581" cy="1690332"/>
          </a:xfrm>
        </p:grpSpPr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293640" y="4799768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sk-SK" sz="2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sk-SK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2411760" y="5257721"/>
              <a:ext cx="0" cy="775246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2137259" y="6028435"/>
              <a:ext cx="551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Skupina 33"/>
          <p:cNvGrpSpPr/>
          <p:nvPr/>
        </p:nvGrpSpPr>
        <p:grpSpPr>
          <a:xfrm>
            <a:off x="1429098" y="4402172"/>
            <a:ext cx="838200" cy="2076914"/>
            <a:chOff x="1429098" y="4438945"/>
            <a:chExt cx="838200" cy="2076914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1429098" y="4438945"/>
              <a:ext cx="838200" cy="1600200"/>
              <a:chOff x="960" y="2832"/>
              <a:chExt cx="528" cy="1008"/>
            </a:xfrm>
          </p:grpSpPr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133" y="3168"/>
                <a:ext cx="0" cy="672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960" y="283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sk-SK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sk-SK" sz="2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sk-SK" sz="24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sk-SK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3" name="BlokTextu 32"/>
            <p:cNvSpPr txBox="1"/>
            <p:nvPr/>
          </p:nvSpPr>
          <p:spPr>
            <a:xfrm>
              <a:off x="1438029" y="6054194"/>
              <a:ext cx="537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0" name="Bublina v tvare zaobleného obdĺžnika 39"/>
          <p:cNvSpPr/>
          <p:nvPr/>
        </p:nvSpPr>
        <p:spPr>
          <a:xfrm>
            <a:off x="5226476" y="3284947"/>
            <a:ext cx="2585884" cy="1423760"/>
          </a:xfrm>
          <a:prstGeom prst="wedgeRoundRectCallout">
            <a:avLst>
              <a:gd name="adj1" fmla="val -110072"/>
              <a:gd name="adj2" fmla="val 136804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Musíme zisťovať funkčné hodnoty v jednotlivých bodoch</a:t>
            </a:r>
          </a:p>
        </p:txBody>
      </p:sp>
    </p:spTree>
    <p:extLst>
      <p:ext uri="{BB962C8B-B14F-4D97-AF65-F5344CB8AC3E}">
        <p14:creationId xmlns:p14="http://schemas.microsoft.com/office/powerpoint/2010/main" xmlns="" val="20365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Najväčšieho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60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666504" cy="73610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Pre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>
                <a:sym typeface="Symbol" pitchFamily="18" charset="2"/>
              </a:rPr>
              <a:t>0.6, 0.8</a:t>
            </a:r>
            <a:r>
              <a:rPr lang="sk-SK" sz="2200" i="1" dirty="0">
                <a:sym typeface="Symbol" pitchFamily="18" charset="2"/>
              </a:rPr>
              <a:t>&gt;</a:t>
            </a:r>
            <a:r>
              <a:rPr lang="sk-SK" sz="2200" i="1" baseline="30000" dirty="0">
                <a:sym typeface="Symbol" pitchFamily="18" charset="2"/>
              </a:rPr>
              <a:t>T</a:t>
            </a:r>
            <a:r>
              <a:rPr lang="sk-SK" sz="2200" i="1" baseline="-25000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určme gradient </a:t>
            </a:r>
            <a:r>
              <a:rPr lang="sk-SK" sz="2200" i="1" dirty="0">
                <a:sym typeface="Symbol" pitchFamily="18" charset="2"/>
              </a:rPr>
              <a:t>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1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a smer </a:t>
            </a:r>
            <a:r>
              <a:rPr lang="sk-SK" sz="2200" b="1" i="1" dirty="0">
                <a:sym typeface="Symbol" pitchFamily="18" charset="2"/>
              </a:rPr>
              <a:t>h</a:t>
            </a:r>
            <a:r>
              <a:rPr lang="sk-SK" sz="2200" i="1" baseline="30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=- f’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)</a:t>
            </a:r>
            <a:endParaRPr lang="sk-SK" sz="2200" dirty="0" smtClean="0"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2300988"/>
              </p:ext>
            </p:extLst>
          </p:nvPr>
        </p:nvGraphicFramePr>
        <p:xfrm>
          <a:off x="323528" y="2636912"/>
          <a:ext cx="3027362" cy="2973388"/>
        </p:xfrm>
        <a:graphic>
          <a:graphicData uri="http://schemas.openxmlformats.org/presentationml/2006/ole">
            <p:oleObj spid="_x0000_s27690" name="Rovnice" r:id="rId3" imgW="1231900" imgH="1651000" progId="Equation.3">
              <p:embed/>
            </p:oleObj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5545342"/>
              </p:ext>
            </p:extLst>
          </p:nvPr>
        </p:nvGraphicFramePr>
        <p:xfrm>
          <a:off x="3635896" y="2708920"/>
          <a:ext cx="4310063" cy="2854325"/>
        </p:xfrm>
        <a:graphic>
          <a:graphicData uri="http://schemas.openxmlformats.org/presentationml/2006/ole">
            <p:oleObj spid="_x0000_s27691" name="Rovnica" r:id="rId4" imgW="1803400" imgH="119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166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Najväčšieho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61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666504" cy="152819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sk-SK" sz="2200" dirty="0" smtClean="0">
              <a:sym typeface="Symbol" pitchFamily="18" charset="2"/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Pre </a:t>
            </a:r>
            <a:r>
              <a:rPr lang="sk-SK" sz="2200" dirty="0">
                <a:sym typeface="Symbol" pitchFamily="18" charset="2"/>
              </a:rPr>
              <a:t>smer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sk-SK" sz="2200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definujeme</a:t>
            </a:r>
            <a:r>
              <a:rPr lang="sk-SK" sz="2200" i="1" dirty="0">
                <a:sym typeface="Symbol" pitchFamily="18" charset="2"/>
              </a:rPr>
              <a:t> g(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i="1" dirty="0">
                <a:sym typeface="Symbol" pitchFamily="18" charset="2"/>
              </a:rPr>
              <a:t>).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7792" y="4565104"/>
            <a:ext cx="7882528" cy="5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Nájdeme minimum </a:t>
            </a:r>
            <a:r>
              <a:rPr lang="sk-SK" sz="2200" i="1" dirty="0">
                <a:sym typeface="Symbol" pitchFamily="18" charset="2"/>
              </a:rPr>
              <a:t>g </a:t>
            </a:r>
            <a:r>
              <a:rPr lang="sk-SK" sz="2200" dirty="0">
                <a:sym typeface="Symbol" pitchFamily="18" charset="2"/>
              </a:rPr>
              <a:t>na intervale &lt;0</a:t>
            </a:r>
            <a:r>
              <a:rPr lang="sk-SK" sz="2200" dirty="0" smtClean="0">
                <a:sym typeface="Symbol" pitchFamily="18" charset="2"/>
              </a:rPr>
              <a:t>, ).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085846"/>
              </p:ext>
            </p:extLst>
          </p:nvPr>
        </p:nvGraphicFramePr>
        <p:xfrm>
          <a:off x="794006" y="3068960"/>
          <a:ext cx="7150100" cy="1390650"/>
        </p:xfrm>
        <a:graphic>
          <a:graphicData uri="http://schemas.openxmlformats.org/presentationml/2006/ole">
            <p:oleObj spid="_x0000_s28716" name="Rovnica" r:id="rId3" imgW="3200400" imgH="622300" progId="Equation.3">
              <p:embed/>
            </p:oleObj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0987347"/>
              </p:ext>
            </p:extLst>
          </p:nvPr>
        </p:nvGraphicFramePr>
        <p:xfrm>
          <a:off x="608013" y="5035376"/>
          <a:ext cx="7492379" cy="1778000"/>
        </p:xfrm>
        <a:graphic>
          <a:graphicData uri="http://schemas.openxmlformats.org/presentationml/2006/ole">
            <p:oleObj spid="_x0000_s28717" name="Rovnica" r:id="rId4" imgW="3556000" imgH="749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571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gradientová metóda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Najväčšieho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POKLESU</a:t>
            </a:r>
            <a:endParaRPr lang="sk-SK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62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666504" cy="59208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Vykonáme presun v smere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sk-SK" sz="2200" i="1" baseline="30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o veľkosti kroku =</a:t>
            </a:r>
            <a:r>
              <a:rPr lang="sk-SK" sz="2200" dirty="0" smtClean="0">
                <a:sym typeface="Symbol" pitchFamily="18" charset="2"/>
              </a:rPr>
              <a:t>0.</a:t>
            </a:r>
            <a:r>
              <a:rPr lang="en-US" sz="2200" dirty="0" smtClean="0">
                <a:sym typeface="Symbol" pitchFamily="18" charset="2"/>
              </a:rPr>
              <a:t>29</a:t>
            </a:r>
            <a:r>
              <a:rPr lang="sk-SK" sz="2200" i="1" dirty="0" smtClean="0">
                <a:sym typeface="Symbol" pitchFamily="18" charset="2"/>
              </a:rPr>
              <a:t>.</a:t>
            </a:r>
            <a:endParaRPr lang="sk-SK" sz="2200" i="1" dirty="0">
              <a:sym typeface="Symbol" pitchFamily="18" charset="2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/>
        </p:nvGraphicFramePr>
        <p:xfrm>
          <a:off x="655638" y="2349500"/>
          <a:ext cx="6800850" cy="965200"/>
        </p:xfrm>
        <a:graphic>
          <a:graphicData uri="http://schemas.openxmlformats.org/presentationml/2006/ole">
            <p:oleObj spid="_x0000_s29718" name="Rovnica" r:id="rId3" imgW="2768600" imgH="393700" progId="Equation.3">
              <p:embed/>
            </p:oleObj>
          </a:graphicData>
        </a:graphic>
      </p:graphicFrame>
      <p:grpSp>
        <p:nvGrpSpPr>
          <p:cNvPr id="44" name="Skupina 43"/>
          <p:cNvGrpSpPr>
            <a:grpSpLocks noChangeAspect="1"/>
          </p:cNvGrpSpPr>
          <p:nvPr/>
        </p:nvGrpSpPr>
        <p:grpSpPr>
          <a:xfrm>
            <a:off x="1835696" y="3645024"/>
            <a:ext cx="4511033" cy="2860040"/>
            <a:chOff x="3022600" y="3003550"/>
            <a:chExt cx="5638800" cy="3575050"/>
          </a:xfrm>
        </p:grpSpPr>
        <p:sp>
          <p:nvSpPr>
            <p:cNvPr id="82" name="Text Box 5"/>
            <p:cNvSpPr txBox="1">
              <a:spLocks noChangeArrowheads="1"/>
            </p:cNvSpPr>
            <p:nvPr/>
          </p:nvSpPr>
          <p:spPr bwMode="auto">
            <a:xfrm>
              <a:off x="45085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3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83" name="Line 6"/>
            <p:cNvSpPr>
              <a:spLocks noChangeShapeType="1"/>
            </p:cNvSpPr>
            <p:nvPr/>
          </p:nvSpPr>
          <p:spPr bwMode="auto">
            <a:xfrm>
              <a:off x="3479800" y="3302000"/>
              <a:ext cx="0" cy="327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>
              <a:off x="3098800" y="61214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 rot="16200000">
              <a:off x="2832100" y="41783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7752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6070600" y="61214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 rot="16200000">
              <a:off x="3454400" y="477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rot="16200000">
              <a:off x="3454400" y="35052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auto">
            <a:xfrm>
              <a:off x="4572000" y="6172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1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3022600" y="46736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1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92" name="Text Box 15"/>
            <p:cNvSpPr txBox="1">
              <a:spLocks noChangeArrowheads="1"/>
            </p:cNvSpPr>
            <p:nvPr/>
          </p:nvSpPr>
          <p:spPr bwMode="auto">
            <a:xfrm>
              <a:off x="3022600" y="3378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2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5867400" y="61468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2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94" name="Oval 17"/>
            <p:cNvSpPr>
              <a:spLocks noChangeArrowheads="1"/>
            </p:cNvSpPr>
            <p:nvPr/>
          </p:nvSpPr>
          <p:spPr bwMode="auto">
            <a:xfrm>
              <a:off x="3606800" y="41036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5" name="Oval 18"/>
            <p:cNvSpPr>
              <a:spLocks noChangeArrowheads="1"/>
            </p:cNvSpPr>
            <p:nvPr/>
          </p:nvSpPr>
          <p:spPr bwMode="auto">
            <a:xfrm>
              <a:off x="4000500" y="45735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6" name="Oval 19"/>
            <p:cNvSpPr>
              <a:spLocks noChangeArrowheads="1"/>
            </p:cNvSpPr>
            <p:nvPr/>
          </p:nvSpPr>
          <p:spPr bwMode="auto">
            <a:xfrm flipH="1" flipV="1">
              <a:off x="4686300" y="4797425"/>
              <a:ext cx="152400" cy="7937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7" name="Oval 20"/>
            <p:cNvSpPr>
              <a:spLocks noChangeArrowheads="1"/>
            </p:cNvSpPr>
            <p:nvPr/>
          </p:nvSpPr>
          <p:spPr bwMode="auto">
            <a:xfrm flipH="1" flipV="1">
              <a:off x="5410200" y="4838700"/>
              <a:ext cx="152400" cy="7937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8" name="Oval 21"/>
            <p:cNvSpPr>
              <a:spLocks noChangeArrowheads="1"/>
            </p:cNvSpPr>
            <p:nvPr/>
          </p:nvSpPr>
          <p:spPr bwMode="auto">
            <a:xfrm>
              <a:off x="5905500" y="4787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3479800" y="3606800"/>
              <a:ext cx="152400" cy="508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0" name="Line 23"/>
            <p:cNvSpPr>
              <a:spLocks noChangeShapeType="1"/>
            </p:cNvSpPr>
            <p:nvPr/>
          </p:nvSpPr>
          <p:spPr bwMode="auto">
            <a:xfrm>
              <a:off x="3721100" y="4203700"/>
              <a:ext cx="292100" cy="381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1" name="Line 24"/>
            <p:cNvSpPr>
              <a:spLocks noChangeShapeType="1"/>
            </p:cNvSpPr>
            <p:nvPr/>
          </p:nvSpPr>
          <p:spPr bwMode="auto">
            <a:xfrm>
              <a:off x="4089400" y="4597400"/>
              <a:ext cx="596900" cy="228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2" name="Line 25"/>
            <p:cNvSpPr>
              <a:spLocks noChangeShapeType="1"/>
            </p:cNvSpPr>
            <p:nvPr/>
          </p:nvSpPr>
          <p:spPr bwMode="auto">
            <a:xfrm>
              <a:off x="4838700" y="4838700"/>
              <a:ext cx="571500" cy="508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03" name="Group 26"/>
            <p:cNvGrpSpPr>
              <a:grpSpLocks/>
            </p:cNvGrpSpPr>
            <p:nvPr/>
          </p:nvGrpSpPr>
          <p:grpSpPr bwMode="auto">
            <a:xfrm>
              <a:off x="3365500" y="3352800"/>
              <a:ext cx="762000" cy="457200"/>
              <a:chOff x="2664" y="1472"/>
              <a:chExt cx="480" cy="288"/>
            </a:xfrm>
          </p:grpSpPr>
          <p:sp>
            <p:nvSpPr>
              <p:cNvPr id="120" name="Oval 27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96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1" name="Text Box 28"/>
              <p:cNvSpPr txBox="1">
                <a:spLocks noChangeArrowheads="1"/>
              </p:cNvSpPr>
              <p:nvPr/>
            </p:nvSpPr>
            <p:spPr bwMode="auto">
              <a:xfrm>
                <a:off x="2664" y="14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>
                    <a:latin typeface="Times New Roman" pitchFamily="18" charset="0"/>
                  </a:rPr>
                  <a:t>x</a:t>
                </a:r>
                <a:r>
                  <a:rPr lang="sk-SK" sz="2400" i="1" baseline="30000">
                    <a:latin typeface="Times New Roman" pitchFamily="18" charset="0"/>
                  </a:rPr>
                  <a:t>0</a:t>
                </a:r>
                <a:endParaRPr lang="sk-SK" sz="2400" i="1">
                  <a:latin typeface="Times New Roman" pitchFamily="18" charset="0"/>
                </a:endParaRPr>
              </a:p>
            </p:txBody>
          </p:sp>
        </p:grpSp>
        <p:sp>
          <p:nvSpPr>
            <p:cNvPr id="104" name="Text Box 29"/>
            <p:cNvSpPr txBox="1">
              <a:spLocks noChangeArrowheads="1"/>
            </p:cNvSpPr>
            <p:nvPr/>
          </p:nvSpPr>
          <p:spPr bwMode="auto">
            <a:xfrm>
              <a:off x="3556000" y="38735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1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105" name="Text Box 30"/>
            <p:cNvSpPr txBox="1">
              <a:spLocks noChangeArrowheads="1"/>
            </p:cNvSpPr>
            <p:nvPr/>
          </p:nvSpPr>
          <p:spPr bwMode="auto">
            <a:xfrm>
              <a:off x="3987800" y="4241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2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106" name="Text Box 31"/>
            <p:cNvSpPr txBox="1">
              <a:spLocks noChangeArrowheads="1"/>
            </p:cNvSpPr>
            <p:nvPr/>
          </p:nvSpPr>
          <p:spPr bwMode="auto">
            <a:xfrm>
              <a:off x="5130800" y="44323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4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107" name="Oval 32"/>
            <p:cNvSpPr>
              <a:spLocks noChangeArrowheads="1"/>
            </p:cNvSpPr>
            <p:nvPr/>
          </p:nvSpPr>
          <p:spPr bwMode="auto">
            <a:xfrm>
              <a:off x="3479800" y="3530600"/>
              <a:ext cx="51816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8" name="Oval 33"/>
            <p:cNvSpPr>
              <a:spLocks noChangeArrowheads="1"/>
            </p:cNvSpPr>
            <p:nvPr/>
          </p:nvSpPr>
          <p:spPr bwMode="auto">
            <a:xfrm>
              <a:off x="4165600" y="3835400"/>
              <a:ext cx="38862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9" name="Oval 34"/>
            <p:cNvSpPr>
              <a:spLocks noChangeArrowheads="1"/>
            </p:cNvSpPr>
            <p:nvPr/>
          </p:nvSpPr>
          <p:spPr bwMode="auto">
            <a:xfrm>
              <a:off x="4622800" y="4064000"/>
              <a:ext cx="3048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0" name="Oval 35"/>
            <p:cNvSpPr>
              <a:spLocks noChangeArrowheads="1"/>
            </p:cNvSpPr>
            <p:nvPr/>
          </p:nvSpPr>
          <p:spPr bwMode="auto">
            <a:xfrm>
              <a:off x="5156200" y="4368800"/>
              <a:ext cx="1828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3505200" y="3657600"/>
              <a:ext cx="547688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2" name="Group 37"/>
            <p:cNvGrpSpPr>
              <a:grpSpLocks/>
            </p:cNvGrpSpPr>
            <p:nvPr/>
          </p:nvGrpSpPr>
          <p:grpSpPr bwMode="auto">
            <a:xfrm>
              <a:off x="3990975" y="4851400"/>
              <a:ext cx="2117725" cy="457200"/>
              <a:chOff x="2482" y="3184"/>
              <a:chExt cx="1334" cy="288"/>
            </a:xfrm>
          </p:grpSpPr>
          <p:sp>
            <p:nvSpPr>
              <p:cNvPr id="118" name="Oval 38"/>
              <p:cNvSpPr>
                <a:spLocks noChangeArrowheads="1"/>
              </p:cNvSpPr>
              <p:nvPr/>
            </p:nvSpPr>
            <p:spPr bwMode="auto">
              <a:xfrm>
                <a:off x="2482" y="3296"/>
                <a:ext cx="104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9" name="Text Box 39"/>
              <p:cNvSpPr txBox="1">
                <a:spLocks noChangeArrowheads="1"/>
              </p:cNvSpPr>
              <p:nvPr/>
            </p:nvSpPr>
            <p:spPr bwMode="auto">
              <a:xfrm>
                <a:off x="2528" y="3184"/>
                <a:ext cx="1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400" b="1" i="1" dirty="0">
                    <a:latin typeface="Times New Roman" pitchFamily="18" charset="0"/>
                  </a:rPr>
                  <a:t>x</a:t>
                </a:r>
                <a:r>
                  <a:rPr lang="en-US" sz="2400" i="1" baseline="30000" dirty="0">
                    <a:latin typeface="Times New Roman" pitchFamily="18" charset="0"/>
                  </a:rPr>
                  <a:t>1</a:t>
                </a:r>
                <a:r>
                  <a:rPr lang="en-US" sz="2400" i="1" dirty="0">
                    <a:latin typeface="Times New Roman" pitchFamily="18" charset="0"/>
                  </a:rPr>
                  <a:t>= </a:t>
                </a:r>
                <a:r>
                  <a:rPr lang="cs-CZ" sz="2400" b="1" i="1" dirty="0"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400" i="1" baseline="30000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cs-CZ" sz="2400" i="1" dirty="0">
                    <a:latin typeface="Times New Roman" pitchFamily="18" charset="0"/>
                    <a:sym typeface="Symbol" pitchFamily="18" charset="2"/>
                  </a:rPr>
                  <a:t>+ </a:t>
                </a:r>
                <a:r>
                  <a:rPr lang="cs-CZ" sz="2400" dirty="0">
                    <a:latin typeface="Times New Roman" pitchFamily="18" charset="0"/>
                    <a:sym typeface="Symbol" pitchFamily="18" charset="2"/>
                  </a:rPr>
                  <a:t></a:t>
                </a:r>
                <a:r>
                  <a:rPr lang="en-US" sz="2400" baseline="-25000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cs-CZ" sz="2400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cs-CZ" sz="2400" b="1" i="1" dirty="0">
                    <a:latin typeface="Times New Roman" pitchFamily="18" charset="0"/>
                    <a:sym typeface="Symbol" pitchFamily="18" charset="2"/>
                  </a:rPr>
                  <a:t>h</a:t>
                </a:r>
                <a:r>
                  <a:rPr lang="en-US" sz="2400" i="1" baseline="30000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cs-CZ" sz="2400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sk-SK" sz="2400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4038600" y="3327400"/>
              <a:ext cx="3886200" cy="176530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V="1">
              <a:off x="4089400" y="3003550"/>
              <a:ext cx="4572000" cy="2076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15" name="Group 42"/>
            <p:cNvGrpSpPr>
              <a:grpSpLocks/>
            </p:cNvGrpSpPr>
            <p:nvPr/>
          </p:nvGrpSpPr>
          <p:grpSpPr bwMode="auto">
            <a:xfrm>
              <a:off x="5384800" y="4241800"/>
              <a:ext cx="2117725" cy="457200"/>
              <a:chOff x="2482" y="3184"/>
              <a:chExt cx="1334" cy="288"/>
            </a:xfrm>
          </p:grpSpPr>
          <p:sp>
            <p:nvSpPr>
              <p:cNvPr id="116" name="Oval 43"/>
              <p:cNvSpPr>
                <a:spLocks noChangeArrowheads="1"/>
              </p:cNvSpPr>
              <p:nvPr/>
            </p:nvSpPr>
            <p:spPr bwMode="auto">
              <a:xfrm>
                <a:off x="2482" y="3296"/>
                <a:ext cx="104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7" name="Text Box 44"/>
              <p:cNvSpPr txBox="1">
                <a:spLocks noChangeArrowheads="1"/>
              </p:cNvSpPr>
              <p:nvPr/>
            </p:nvSpPr>
            <p:spPr bwMode="auto">
              <a:xfrm>
                <a:off x="2528" y="3184"/>
                <a:ext cx="1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400" b="1" i="1" dirty="0">
                    <a:latin typeface="Times New Roman" pitchFamily="18" charset="0"/>
                  </a:rPr>
                  <a:t>x</a:t>
                </a:r>
                <a:r>
                  <a:rPr lang="sk-SK" sz="2400" i="1" baseline="30000" dirty="0">
                    <a:latin typeface="Times New Roman" pitchFamily="18" charset="0"/>
                  </a:rPr>
                  <a:t>2</a:t>
                </a:r>
                <a:r>
                  <a:rPr lang="en-US" sz="2400" i="1" dirty="0">
                    <a:latin typeface="Times New Roman" pitchFamily="18" charset="0"/>
                  </a:rPr>
                  <a:t>= </a:t>
                </a:r>
                <a:r>
                  <a:rPr lang="cs-CZ" sz="2400" b="1" i="1" dirty="0"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sk-SK" sz="2400" i="1" baseline="30000" dirty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cs-CZ" sz="2400" i="1" dirty="0">
                    <a:latin typeface="Times New Roman" pitchFamily="18" charset="0"/>
                    <a:sym typeface="Symbol" pitchFamily="18" charset="2"/>
                  </a:rPr>
                  <a:t>+ </a:t>
                </a:r>
                <a:r>
                  <a:rPr lang="cs-CZ" sz="2400" dirty="0">
                    <a:latin typeface="Times New Roman" pitchFamily="18" charset="0"/>
                    <a:sym typeface="Symbol" pitchFamily="18" charset="2"/>
                  </a:rPr>
                  <a:t></a:t>
                </a:r>
                <a:r>
                  <a:rPr lang="sk-SK" sz="2400" baseline="-25000" dirty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cs-CZ" sz="2400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cs-CZ" sz="2400" b="1" i="1" dirty="0">
                    <a:latin typeface="Times New Roman" pitchFamily="18" charset="0"/>
                    <a:sym typeface="Symbol" pitchFamily="18" charset="2"/>
                  </a:rPr>
                  <a:t>h</a:t>
                </a:r>
                <a:r>
                  <a:rPr lang="sk-SK" sz="2400" i="1" baseline="30000" dirty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cs-CZ" sz="2400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sk-SK" sz="2400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545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 err="1" smtClean="0"/>
              <a:t>Powellova</a:t>
            </a:r>
            <a:r>
              <a:rPr lang="sk-SK" sz="2800" dirty="0" smtClean="0"/>
              <a:t> metóda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63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800"/>
            <a:ext cx="7738512" cy="12401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Líši sa od gradientových metód spôsobom určovania  smeru minimalizácie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, k čomu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nepotrebujeme </a:t>
            </a:r>
            <a:r>
              <a:rPr lang="sk-SK" sz="2200" dirty="0">
                <a:sym typeface="Symbol" pitchFamily="18" charset="2"/>
              </a:rPr>
              <a:t>výpočet parciálnych derivácií.</a:t>
            </a:r>
            <a:endParaRPr lang="en-US" sz="2200" dirty="0">
              <a:sym typeface="Symbol" pitchFamily="18" charset="2"/>
            </a:endParaRPr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411318" y="3602051"/>
            <a:ext cx="3081107" cy="28512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Smer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je tu určený na 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základe množiny 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elementárnych smerov</a:t>
            </a:r>
            <a:br>
              <a:rPr lang="sk-SK" sz="2200" dirty="0">
                <a:sym typeface="Symbol" pitchFamily="18" charset="2"/>
              </a:rPr>
            </a:br>
            <a:r>
              <a:rPr lang="sk-SK" sz="2200" b="1" dirty="0">
                <a:sym typeface="Symbol" pitchFamily="18" charset="2"/>
              </a:rPr>
              <a:t>{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i1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i2</a:t>
            </a:r>
            <a:r>
              <a:rPr lang="sk-SK" sz="2200" i="1" dirty="0">
                <a:sym typeface="Symbol" pitchFamily="18" charset="2"/>
              </a:rPr>
              <a:t>, ..., </a:t>
            </a:r>
            <a:r>
              <a:rPr lang="sk-SK" sz="2200" b="1" i="1" dirty="0" err="1">
                <a:sym typeface="Symbol" pitchFamily="18" charset="2"/>
              </a:rPr>
              <a:t>e</a:t>
            </a:r>
            <a:r>
              <a:rPr lang="sk-SK" sz="2200" i="1" baseline="30000" dirty="0" err="1">
                <a:sym typeface="Symbol" pitchFamily="18" charset="2"/>
              </a:rPr>
              <a:t>in</a:t>
            </a:r>
            <a:r>
              <a:rPr lang="sk-SK" sz="2200" b="1" i="1" dirty="0">
                <a:sym typeface="Symbol" pitchFamily="18" charset="2"/>
              </a:rPr>
              <a:t> </a:t>
            </a:r>
            <a:r>
              <a:rPr lang="sk-SK" sz="2200" b="1" dirty="0">
                <a:sym typeface="Symbol" pitchFamily="18" charset="2"/>
              </a:rPr>
              <a:t>}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dirty="0">
                <a:sym typeface="Symbol" pitchFamily="18" charset="2"/>
              </a:rPr>
              <a:t>ktoré 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je po každom kroku </a:t>
            </a:r>
            <a:r>
              <a:rPr lang="sk-SK" sz="2200" i="1" dirty="0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aktualizovaná smerom 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minimalizácie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.</a:t>
            </a:r>
            <a:endParaRPr lang="sk-SK" sz="2200" b="1" dirty="0">
              <a:sym typeface="Symbol" pitchFamily="18" charset="2"/>
            </a:endParaRPr>
          </a:p>
        </p:txBody>
      </p:sp>
      <p:grpSp>
        <p:nvGrpSpPr>
          <p:cNvPr id="73" name="Skupina 72"/>
          <p:cNvGrpSpPr>
            <a:grpSpLocks noChangeAspect="1"/>
          </p:cNvGrpSpPr>
          <p:nvPr/>
        </p:nvGrpSpPr>
        <p:grpSpPr>
          <a:xfrm>
            <a:off x="3592514" y="3170004"/>
            <a:ext cx="4579886" cy="3355340"/>
            <a:chOff x="3350559" y="2616200"/>
            <a:chExt cx="5724857" cy="4194175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4834965" y="4673600"/>
              <a:ext cx="7780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3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3810000" y="3543300"/>
              <a:ext cx="0" cy="302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>
              <a:off x="3405468" y="6362700"/>
              <a:ext cx="4901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 rot="-5400000">
              <a:off x="3162300" y="4419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5105400" y="63627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6400800" y="63627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 rot="-5400000">
              <a:off x="3785029" y="5015696"/>
              <a:ext cx="0" cy="7780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rot="-5400000">
              <a:off x="3785029" y="3745696"/>
              <a:ext cx="0" cy="7780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4902200" y="64135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auto">
            <a:xfrm>
              <a:off x="3350559" y="4914900"/>
              <a:ext cx="466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1</a:t>
              </a:r>
            </a:p>
          </p:txBody>
        </p:sp>
        <p:sp>
          <p:nvSpPr>
            <p:cNvPr id="84" name="Text Box 14"/>
            <p:cNvSpPr txBox="1">
              <a:spLocks noChangeArrowheads="1"/>
            </p:cNvSpPr>
            <p:nvPr/>
          </p:nvSpPr>
          <p:spPr bwMode="auto">
            <a:xfrm>
              <a:off x="3350559" y="3619500"/>
              <a:ext cx="466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85" name="Text Box 15"/>
            <p:cNvSpPr txBox="1">
              <a:spLocks noChangeArrowheads="1"/>
            </p:cNvSpPr>
            <p:nvPr/>
          </p:nvSpPr>
          <p:spPr bwMode="auto">
            <a:xfrm>
              <a:off x="6197600" y="63881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/>
                <a:t>2</a:t>
              </a:r>
            </a:p>
          </p:txBody>
        </p:sp>
        <p:sp>
          <p:nvSpPr>
            <p:cNvPr id="86" name="Oval 16"/>
            <p:cNvSpPr>
              <a:spLocks noChangeArrowheads="1"/>
            </p:cNvSpPr>
            <p:nvPr/>
          </p:nvSpPr>
          <p:spPr bwMode="auto">
            <a:xfrm>
              <a:off x="3936253" y="4344988"/>
              <a:ext cx="155612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7" name="Oval 17"/>
            <p:cNvSpPr>
              <a:spLocks noChangeArrowheads="1"/>
            </p:cNvSpPr>
            <p:nvPr/>
          </p:nvSpPr>
          <p:spPr bwMode="auto">
            <a:xfrm>
              <a:off x="4329953" y="4814888"/>
              <a:ext cx="155612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 flipH="1" flipV="1">
              <a:off x="5015752" y="5038723"/>
              <a:ext cx="155612" cy="7937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9" name="Oval 19"/>
            <p:cNvSpPr>
              <a:spLocks noChangeArrowheads="1"/>
            </p:cNvSpPr>
            <p:nvPr/>
          </p:nvSpPr>
          <p:spPr bwMode="auto">
            <a:xfrm flipH="1" flipV="1">
              <a:off x="5739652" y="5079998"/>
              <a:ext cx="155612" cy="7937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0" name="Oval 20"/>
            <p:cNvSpPr>
              <a:spLocks noChangeArrowheads="1"/>
            </p:cNvSpPr>
            <p:nvPr/>
          </p:nvSpPr>
          <p:spPr bwMode="auto">
            <a:xfrm>
              <a:off x="6234579" y="5029200"/>
              <a:ext cx="233419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>
              <a:off x="3809253" y="3848100"/>
              <a:ext cx="155612" cy="508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4049867" y="4445000"/>
              <a:ext cx="298257" cy="381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3" name="Line 23"/>
            <p:cNvSpPr>
              <a:spLocks noChangeShapeType="1"/>
            </p:cNvSpPr>
            <p:nvPr/>
          </p:nvSpPr>
          <p:spPr bwMode="auto">
            <a:xfrm>
              <a:off x="4416673" y="4838700"/>
              <a:ext cx="609481" cy="228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4" name="Line 24"/>
            <p:cNvSpPr>
              <a:spLocks noChangeShapeType="1"/>
            </p:cNvSpPr>
            <p:nvPr/>
          </p:nvSpPr>
          <p:spPr bwMode="auto">
            <a:xfrm>
              <a:off x="5166099" y="5080000"/>
              <a:ext cx="583545" cy="508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745753" y="3759200"/>
              <a:ext cx="155612" cy="1000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6" name="Text Box 26"/>
            <p:cNvSpPr txBox="1">
              <a:spLocks noChangeArrowheads="1"/>
            </p:cNvSpPr>
            <p:nvPr/>
          </p:nvSpPr>
          <p:spPr bwMode="auto">
            <a:xfrm>
              <a:off x="4339665" y="3352800"/>
              <a:ext cx="7780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chemeClr val="tx2"/>
                  </a:solidFill>
                </a:rPr>
                <a:t>e</a:t>
              </a:r>
              <a:r>
                <a:rPr lang="sk-SK" sz="2400" i="1" baseline="30000">
                  <a:solidFill>
                    <a:schemeClr val="tx2"/>
                  </a:solidFill>
                </a:rPr>
                <a:t>01</a:t>
              </a:r>
              <a:endParaRPr lang="sk-SK" sz="2400" i="1">
                <a:solidFill>
                  <a:schemeClr val="tx2"/>
                </a:solidFill>
              </a:endParaRPr>
            </a:p>
          </p:txBody>
        </p: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3882465" y="4114800"/>
              <a:ext cx="7780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1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98" name="Text Box 28"/>
            <p:cNvSpPr txBox="1">
              <a:spLocks noChangeArrowheads="1"/>
            </p:cNvSpPr>
            <p:nvPr/>
          </p:nvSpPr>
          <p:spPr bwMode="auto">
            <a:xfrm>
              <a:off x="4314265" y="4483100"/>
              <a:ext cx="7780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2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99" name="Text Box 29"/>
            <p:cNvSpPr txBox="1">
              <a:spLocks noChangeArrowheads="1"/>
            </p:cNvSpPr>
            <p:nvPr/>
          </p:nvSpPr>
          <p:spPr bwMode="auto">
            <a:xfrm>
              <a:off x="5457265" y="4673600"/>
              <a:ext cx="7780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</a:rPr>
                <a:t>4</a:t>
              </a:r>
              <a:endParaRPr lang="sk-SK" sz="2400" i="1">
                <a:solidFill>
                  <a:srgbClr val="969696"/>
                </a:solidFill>
              </a:endParaRPr>
            </a:p>
          </p:txBody>
        </p:sp>
        <p:sp>
          <p:nvSpPr>
            <p:cNvPr id="100" name="Oval 30"/>
            <p:cNvSpPr>
              <a:spLocks noChangeArrowheads="1"/>
            </p:cNvSpPr>
            <p:nvPr/>
          </p:nvSpPr>
          <p:spPr bwMode="auto">
            <a:xfrm>
              <a:off x="3784599" y="3771900"/>
              <a:ext cx="5290817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4476749" y="4076700"/>
              <a:ext cx="3968113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2" name="Oval 32"/>
            <p:cNvSpPr>
              <a:spLocks noChangeArrowheads="1"/>
            </p:cNvSpPr>
            <p:nvPr/>
          </p:nvSpPr>
          <p:spPr bwMode="auto">
            <a:xfrm>
              <a:off x="4938059" y="4305300"/>
              <a:ext cx="3112245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3" name="Oval 33"/>
            <p:cNvSpPr>
              <a:spLocks noChangeArrowheads="1"/>
            </p:cNvSpPr>
            <p:nvPr/>
          </p:nvSpPr>
          <p:spPr bwMode="auto">
            <a:xfrm>
              <a:off x="5477435" y="4610100"/>
              <a:ext cx="1867347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" name="Line 34"/>
            <p:cNvSpPr>
              <a:spLocks noChangeShapeType="1"/>
            </p:cNvSpPr>
            <p:nvPr/>
          </p:nvSpPr>
          <p:spPr bwMode="auto">
            <a:xfrm>
              <a:off x="3804024" y="3810000"/>
              <a:ext cx="124489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" name="Line 35"/>
            <p:cNvSpPr>
              <a:spLocks noChangeShapeType="1"/>
            </p:cNvSpPr>
            <p:nvPr/>
          </p:nvSpPr>
          <p:spPr bwMode="auto">
            <a:xfrm rot="-5400000">
              <a:off x="3200400" y="3225800"/>
              <a:ext cx="1219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" name="Text Box 36"/>
            <p:cNvSpPr txBox="1">
              <a:spLocks noChangeArrowheads="1"/>
            </p:cNvSpPr>
            <p:nvPr/>
          </p:nvSpPr>
          <p:spPr bwMode="auto">
            <a:xfrm>
              <a:off x="3882465" y="2743200"/>
              <a:ext cx="7780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chemeClr val="tx2"/>
                  </a:solidFill>
                </a:rPr>
                <a:t>e</a:t>
              </a:r>
              <a:r>
                <a:rPr lang="sk-SK" sz="2400" i="1" baseline="30000">
                  <a:solidFill>
                    <a:schemeClr val="tx2"/>
                  </a:solidFill>
                </a:rPr>
                <a:t>02</a:t>
              </a:r>
              <a:endParaRPr lang="sk-SK" sz="2400" i="1">
                <a:solidFill>
                  <a:schemeClr val="tx2"/>
                </a:solidFill>
              </a:endParaRPr>
            </a:p>
          </p:txBody>
        </p:sp>
        <p:sp>
          <p:nvSpPr>
            <p:cNvPr id="107" name="Oval 37"/>
            <p:cNvSpPr>
              <a:spLocks noChangeArrowheads="1"/>
            </p:cNvSpPr>
            <p:nvPr/>
          </p:nvSpPr>
          <p:spPr bwMode="auto">
            <a:xfrm>
              <a:off x="3771153" y="3759200"/>
              <a:ext cx="155612" cy="1000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3653865" y="3810000"/>
              <a:ext cx="77806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/>
                <a:t>x</a:t>
              </a:r>
              <a:r>
                <a:rPr lang="sk-SK" sz="2400" i="1" baseline="30000"/>
                <a:t>0</a:t>
              </a:r>
              <a:endParaRPr lang="sk-SK" sz="2400" i="1"/>
            </a:p>
          </p:txBody>
        </p:sp>
      </p:grpSp>
    </p:spTree>
    <p:extLst>
      <p:ext uri="{BB962C8B-B14F-4D97-AF65-F5344CB8AC3E}">
        <p14:creationId xmlns:p14="http://schemas.microsoft.com/office/powerpoint/2010/main" xmlns="" val="1957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 smtClean="0"/>
              <a:t>Powellova metóda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64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799"/>
            <a:ext cx="7954536" cy="159791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sk-SK" sz="2200" b="1" dirty="0">
                <a:sym typeface="Symbol" pitchFamily="18" charset="2"/>
              </a:rPr>
              <a:t>Určenie </a:t>
            </a:r>
            <a:r>
              <a:rPr lang="sk-SK" sz="2200" b="1" dirty="0" smtClean="0">
                <a:sym typeface="Symbol" pitchFamily="18" charset="2"/>
              </a:rPr>
              <a:t>smeru </a:t>
            </a:r>
            <a:r>
              <a:rPr lang="sk-SK" sz="2200" b="1" dirty="0">
                <a:sym typeface="Symbol" pitchFamily="18" charset="2"/>
              </a:rPr>
              <a:t>minimalizácie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. 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 smtClean="0">
                <a:sym typeface="Symbol" pitchFamily="18" charset="2"/>
              </a:rPr>
              <a:t>Ideme </a:t>
            </a:r>
            <a:r>
              <a:rPr lang="sk-SK" sz="2200" dirty="0">
                <a:sym typeface="Symbol" pitchFamily="18" charset="2"/>
              </a:rPr>
              <a:t>z bodu </a:t>
            </a:r>
            <a:r>
              <a:rPr lang="sk-SK" sz="2200" b="1" i="1" dirty="0" err="1">
                <a:sym typeface="Symbol" pitchFamily="18" charset="2"/>
              </a:rPr>
              <a:t>x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 a položíme </a:t>
            </a:r>
            <a:r>
              <a:rPr lang="sk-SK" sz="2200" b="1" i="1" dirty="0">
                <a:sym typeface="Symbol" pitchFamily="18" charset="2"/>
              </a:rPr>
              <a:t>y</a:t>
            </a:r>
            <a:r>
              <a:rPr lang="sk-SK" sz="2200" i="1" baseline="30000" dirty="0">
                <a:sym typeface="Symbol" pitchFamily="18" charset="2"/>
              </a:rPr>
              <a:t>i1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b="1" i="1" dirty="0" err="1" smtClean="0">
                <a:sym typeface="Symbol" pitchFamily="18" charset="2"/>
              </a:rPr>
              <a:t>x</a:t>
            </a:r>
            <a:r>
              <a:rPr lang="sk-SK" sz="2200" i="1" baseline="30000" dirty="0" err="1" smtClean="0">
                <a:sym typeface="Symbol" pitchFamily="18" charset="2"/>
              </a:rPr>
              <a:t>i</a:t>
            </a:r>
            <a:r>
              <a:rPr lang="en-US" sz="2200" dirty="0" smtClean="0">
                <a:sym typeface="Symbol" pitchFamily="18" charset="2"/>
              </a:rPr>
              <a:t>.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sz="2200" dirty="0" smtClean="0">
                <a:sym typeface="Symbol" pitchFamily="18" charset="2"/>
              </a:rPr>
              <a:t>N</a:t>
            </a:r>
            <a:r>
              <a:rPr lang="sk-SK" sz="2200" dirty="0" smtClean="0">
                <a:sym typeface="Symbol" pitchFamily="18" charset="2"/>
              </a:rPr>
              <a:t>a </a:t>
            </a:r>
            <a:r>
              <a:rPr lang="sk-SK" sz="2200" b="1" dirty="0">
                <a:sym typeface="Symbol" pitchFamily="18" charset="2"/>
              </a:rPr>
              <a:t>priamke </a:t>
            </a:r>
            <a:r>
              <a:rPr lang="sk-SK" sz="2200" b="1" i="1" dirty="0" smtClean="0">
                <a:sym typeface="Symbol" pitchFamily="18" charset="2"/>
              </a:rPr>
              <a:t>y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i="1" dirty="0">
                <a:sym typeface="Symbol" pitchFamily="18" charset="2"/>
              </a:rPr>
              <a:t>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dirty="0" smtClean="0">
                <a:sym typeface="Symbol" pitchFamily="18" charset="2"/>
              </a:rPr>
              <a:t>=</a:t>
            </a:r>
            <a:r>
              <a:rPr lang="sk-SK" sz="2200" b="1" i="1" dirty="0" smtClean="0">
                <a:sym typeface="Symbol" pitchFamily="18" charset="2"/>
              </a:rPr>
              <a:t>y</a:t>
            </a:r>
            <a:r>
              <a:rPr lang="sk-SK" sz="2200" i="1" baseline="30000" dirty="0" smtClean="0">
                <a:sym typeface="Symbol" pitchFamily="18" charset="2"/>
              </a:rPr>
              <a:t>i1</a:t>
            </a:r>
            <a:r>
              <a:rPr lang="sk-SK" sz="2200" i="1" dirty="0" smtClean="0">
                <a:sym typeface="Symbol" pitchFamily="18" charset="2"/>
              </a:rPr>
              <a:t>+ 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i1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vykonáme </a:t>
            </a:r>
            <a:r>
              <a:rPr lang="sk-SK" sz="2200" dirty="0" smtClean="0">
                <a:sym typeface="Symbol" pitchFamily="18" charset="2"/>
              </a:rPr>
              <a:t>minimalizáciu </a:t>
            </a:r>
            <a:r>
              <a:rPr lang="sk-SK" sz="2200" i="1" dirty="0" smtClean="0">
                <a:sym typeface="Symbol" pitchFamily="18" charset="2"/>
              </a:rPr>
              <a:t>f </a:t>
            </a:r>
            <a:r>
              <a:rPr lang="sk-SK" sz="2200" dirty="0" smtClean="0">
                <a:sym typeface="Symbol" pitchFamily="18" charset="2"/>
              </a:rPr>
              <a:t>pre </a:t>
            </a:r>
            <a:r>
              <a:rPr lang="sk-SK" sz="2200" i="1" dirty="0">
                <a:sym typeface="Symbol" pitchFamily="18" charset="2"/>
              </a:rPr>
              <a:t></a:t>
            </a:r>
            <a:r>
              <a:rPr lang="sk-SK" sz="2200" dirty="0">
                <a:sym typeface="Symbol" pitchFamily="18" charset="2"/>
              </a:rPr>
              <a:t> </a:t>
            </a:r>
            <a:r>
              <a:rPr lang="sk-SK" sz="2200" i="1" dirty="0">
                <a:sym typeface="Symbol" pitchFamily="18" charset="2"/>
              </a:rPr>
              <a:t>R. </a:t>
            </a:r>
            <a:r>
              <a:rPr lang="sk-SK" sz="2200" dirty="0" smtClean="0">
                <a:sym typeface="Symbol" pitchFamily="18" charset="2"/>
              </a:rPr>
              <a:t>Získame </a:t>
            </a:r>
            <a:r>
              <a:rPr lang="sk-SK" sz="2200" i="1" dirty="0">
                <a:sym typeface="Symbol" pitchFamily="18" charset="2"/>
              </a:rPr>
              <a:t></a:t>
            </a:r>
            <a:r>
              <a:rPr lang="sk-SK" sz="2200" i="1" baseline="-25000" dirty="0" smtClean="0">
                <a:sym typeface="Symbol" pitchFamily="18" charset="2"/>
              </a:rPr>
              <a:t>1  </a:t>
            </a:r>
            <a:r>
              <a:rPr lang="sk-SK" sz="2200" dirty="0" smtClean="0">
                <a:sym typeface="Symbol" pitchFamily="18" charset="2"/>
              </a:rPr>
              <a:t>a </a:t>
            </a:r>
            <a:r>
              <a:rPr lang="sk-SK" sz="2200" dirty="0">
                <a:sym typeface="Symbol" pitchFamily="18" charset="2"/>
              </a:rPr>
              <a:t>príslušný bod </a:t>
            </a:r>
            <a:r>
              <a:rPr lang="sk-SK" sz="2200" b="1" i="1" dirty="0" smtClean="0">
                <a:sym typeface="Symbol" pitchFamily="18" charset="2"/>
              </a:rPr>
              <a:t>y</a:t>
            </a:r>
            <a:r>
              <a:rPr lang="sk-SK" sz="2200" i="1" baseline="30000" dirty="0" smtClean="0">
                <a:sym typeface="Symbol" pitchFamily="18" charset="2"/>
              </a:rPr>
              <a:t>i2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y</a:t>
            </a:r>
            <a:r>
              <a:rPr lang="sk-SK" sz="2200" i="1" baseline="30000" dirty="0">
                <a:sym typeface="Symbol" pitchFamily="18" charset="2"/>
              </a:rPr>
              <a:t>i1</a:t>
            </a:r>
            <a:r>
              <a:rPr lang="sk-SK" sz="2200" i="1" dirty="0">
                <a:sym typeface="Symbol" pitchFamily="18" charset="2"/>
              </a:rPr>
              <a:t> + 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i1</a:t>
            </a:r>
            <a:r>
              <a:rPr lang="sk-SK" sz="2200" i="1" dirty="0">
                <a:sym typeface="Symbol" pitchFamily="18" charset="2"/>
              </a:rPr>
              <a:t>. </a:t>
            </a:r>
            <a:endParaRPr lang="en-US" sz="2200" dirty="0">
              <a:sym typeface="Symbol" pitchFamily="18" charset="2"/>
            </a:endParaRPr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459912" y="3530043"/>
            <a:ext cx="3414496" cy="28512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Ďalšiu priamku </a:t>
            </a:r>
            <a:r>
              <a:rPr lang="sk-SK" sz="2200" dirty="0" err="1" smtClean="0">
                <a:sym typeface="Symbol" pitchFamily="18" charset="2"/>
              </a:rPr>
              <a:t>defin</a:t>
            </a:r>
            <a:r>
              <a:rPr lang="en-US" sz="2200" dirty="0" smtClean="0">
                <a:sym typeface="Symbol" pitchFamily="18" charset="2"/>
              </a:rPr>
              <a:t>u</a:t>
            </a:r>
            <a:r>
              <a:rPr lang="sk-SK" sz="2200" dirty="0" smtClean="0">
                <a:sym typeface="Symbol" pitchFamily="18" charset="2"/>
              </a:rPr>
              <a:t>jeme</a:t>
            </a:r>
            <a:r>
              <a:rPr lang="en-US" sz="2200" dirty="0" smtClean="0">
                <a:sym typeface="Symbol" pitchFamily="18" charset="2"/>
              </a:rPr>
              <a:t>:</a:t>
            </a:r>
            <a:r>
              <a:rPr lang="sk-SK" sz="2200" dirty="0" smtClean="0">
                <a:sym typeface="Symbol" pitchFamily="18" charset="2"/>
              </a:rPr>
              <a:t> </a:t>
            </a:r>
            <a:r>
              <a:rPr lang="sk-SK" sz="2200" b="1" i="1" dirty="0" smtClean="0">
                <a:sym typeface="Symbol" pitchFamily="18" charset="2"/>
              </a:rPr>
              <a:t>y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i="1" dirty="0">
                <a:sym typeface="Symbol" pitchFamily="18" charset="2"/>
              </a:rPr>
              <a:t>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 </a:t>
            </a:r>
            <a:r>
              <a:rPr lang="sk-SK" sz="2200" b="1" i="1" dirty="0">
                <a:sym typeface="Symbol" pitchFamily="18" charset="2"/>
              </a:rPr>
              <a:t>y</a:t>
            </a:r>
            <a:r>
              <a:rPr lang="sk-SK" sz="2200" i="1" baseline="30000" dirty="0">
                <a:sym typeface="Symbol" pitchFamily="18" charset="2"/>
              </a:rPr>
              <a:t>i2</a:t>
            </a:r>
            <a:r>
              <a:rPr lang="sk-SK" sz="2200" i="1" dirty="0">
                <a:sym typeface="Symbol" pitchFamily="18" charset="2"/>
              </a:rPr>
              <a:t> + 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i2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a z </a:t>
            </a:r>
            <a:r>
              <a:rPr lang="sk-SK" sz="2200" dirty="0" smtClean="0">
                <a:sym typeface="Symbol" pitchFamily="18" charset="2"/>
              </a:rPr>
              <a:t>nej získame </a:t>
            </a:r>
            <a:r>
              <a:rPr lang="sk-SK" sz="2200" b="1" i="1" dirty="0">
                <a:sym typeface="Symbol" pitchFamily="18" charset="2"/>
              </a:rPr>
              <a:t>y</a:t>
            </a:r>
            <a:r>
              <a:rPr lang="sk-SK" sz="2200" i="1" baseline="30000" dirty="0">
                <a:sym typeface="Symbol" pitchFamily="18" charset="2"/>
              </a:rPr>
              <a:t>i3</a:t>
            </a:r>
            <a:r>
              <a:rPr lang="sk-SK" sz="2200" i="1" dirty="0">
                <a:sym typeface="Symbol" pitchFamily="18" charset="2"/>
              </a:rPr>
              <a:t>.</a:t>
            </a:r>
            <a:br>
              <a:rPr lang="sk-SK" sz="2200" i="1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Nakoniec </a:t>
            </a:r>
            <a:r>
              <a:rPr lang="sk-SK" sz="2200" dirty="0" smtClean="0">
                <a:sym typeface="Symbol" pitchFamily="18" charset="2"/>
              </a:rPr>
              <a:t>dostaneme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y</a:t>
            </a:r>
            <a:r>
              <a:rPr lang="sk-SK" sz="2200" i="1" baseline="30000" dirty="0">
                <a:sym typeface="Symbol" pitchFamily="18" charset="2"/>
              </a:rPr>
              <a:t>i,n+1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dirty="0" smtClean="0">
                <a:sym typeface="Symbol" pitchFamily="18" charset="2"/>
              </a:rPr>
              <a:t>a </a:t>
            </a:r>
            <a:r>
              <a:rPr lang="sk-SK" sz="2200" dirty="0">
                <a:sym typeface="Symbol" pitchFamily="18" charset="2"/>
              </a:rPr>
              <a:t>potom </a:t>
            </a:r>
            <a:endParaRPr lang="sk-SK" sz="2200" dirty="0" smtClean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sk-SK" sz="2200" b="1" i="1" dirty="0" err="1" smtClean="0">
                <a:sym typeface="Symbol" pitchFamily="18" charset="2"/>
              </a:rPr>
              <a:t>h</a:t>
            </a:r>
            <a:r>
              <a:rPr lang="sk-SK" sz="2200" i="1" baseline="30000" dirty="0" err="1" smtClean="0">
                <a:sym typeface="Symbol" pitchFamily="18" charset="2"/>
              </a:rPr>
              <a:t>i</a:t>
            </a:r>
            <a:r>
              <a:rPr lang="sk-SK" sz="2200" i="1" dirty="0">
                <a:sym typeface="Symbol" pitchFamily="18" charset="2"/>
              </a:rPr>
              <a:t>= </a:t>
            </a:r>
            <a:r>
              <a:rPr lang="sk-SK" sz="2200" b="1" i="1" dirty="0">
                <a:sym typeface="Symbol" pitchFamily="18" charset="2"/>
              </a:rPr>
              <a:t>y</a:t>
            </a:r>
            <a:r>
              <a:rPr lang="sk-SK" sz="2200" i="1" baseline="30000" dirty="0">
                <a:sym typeface="Symbol" pitchFamily="18" charset="2"/>
              </a:rPr>
              <a:t>i,n+1</a:t>
            </a:r>
            <a:r>
              <a:rPr lang="sk-SK" sz="2200" dirty="0">
                <a:sym typeface="Symbol" pitchFamily="18" charset="2"/>
              </a:rPr>
              <a:t> - </a:t>
            </a:r>
            <a:r>
              <a:rPr lang="sk-SK" sz="2200" b="1" i="1" dirty="0" err="1">
                <a:sym typeface="Symbol" pitchFamily="18" charset="2"/>
              </a:rPr>
              <a:t>x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.</a:t>
            </a:r>
          </a:p>
        </p:txBody>
      </p:sp>
      <p:grpSp>
        <p:nvGrpSpPr>
          <p:cNvPr id="42" name="Skupina 41"/>
          <p:cNvGrpSpPr>
            <a:grpSpLocks noChangeAspect="1"/>
          </p:cNvGrpSpPr>
          <p:nvPr/>
        </p:nvGrpSpPr>
        <p:grpSpPr>
          <a:xfrm>
            <a:off x="3203848" y="3345434"/>
            <a:ext cx="4998720" cy="3436620"/>
            <a:chOff x="2743200" y="2514600"/>
            <a:chExt cx="6248400" cy="4295775"/>
          </a:xfrm>
        </p:grpSpPr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4838700" y="46736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3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3810000" y="3543300"/>
              <a:ext cx="0" cy="302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>
              <a:off x="3429000" y="63627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rot="-5400000">
              <a:off x="3162300" y="4419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5105400" y="63627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6400800" y="63627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rot="-5400000">
              <a:off x="3784600" y="50165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rot="-5400000">
              <a:off x="3784600" y="37465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4902200" y="64135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1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3352800" y="49149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1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352800" y="36195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2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6197600" y="63881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2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3937000" y="43449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4330700" y="48148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 flipH="1" flipV="1">
              <a:off x="5016500" y="5038725"/>
              <a:ext cx="152400" cy="7937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 flipH="1" flipV="1">
              <a:off x="5740400" y="5080000"/>
              <a:ext cx="152400" cy="7937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6235700" y="5029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3810000" y="3848100"/>
              <a:ext cx="152400" cy="508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4051300" y="4445000"/>
              <a:ext cx="292100" cy="381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4419600" y="4838700"/>
              <a:ext cx="596900" cy="228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5168900" y="5080000"/>
              <a:ext cx="571500" cy="508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4" name="Oval 25"/>
            <p:cNvSpPr>
              <a:spLocks noChangeArrowheads="1"/>
            </p:cNvSpPr>
            <p:nvPr/>
          </p:nvSpPr>
          <p:spPr bwMode="auto">
            <a:xfrm>
              <a:off x="3746500" y="3759200"/>
              <a:ext cx="152400" cy="1000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4343400" y="3352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r>
                <a:rPr lang="sk-SK" sz="2400" i="1" baseline="30000">
                  <a:solidFill>
                    <a:schemeClr val="tx2"/>
                  </a:solidFill>
                  <a:latin typeface="Times New Roman" pitchFamily="18" charset="0"/>
                </a:rPr>
                <a:t>01</a:t>
              </a:r>
              <a:endParaRPr lang="sk-SK" sz="2400" i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3886200" y="4114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1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4318000" y="44831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2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5461000" y="46736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4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3810000" y="3771900"/>
              <a:ext cx="51816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0" name="Oval 31"/>
            <p:cNvSpPr>
              <a:spLocks noChangeArrowheads="1"/>
            </p:cNvSpPr>
            <p:nvPr/>
          </p:nvSpPr>
          <p:spPr bwMode="auto">
            <a:xfrm>
              <a:off x="4953000" y="4305300"/>
              <a:ext cx="3048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1" name="Oval 32"/>
            <p:cNvSpPr>
              <a:spLocks noChangeArrowheads="1"/>
            </p:cNvSpPr>
            <p:nvPr/>
          </p:nvSpPr>
          <p:spPr bwMode="auto">
            <a:xfrm>
              <a:off x="5486400" y="4610100"/>
              <a:ext cx="1828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3810000" y="3810000"/>
              <a:ext cx="1219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" name="Line 34"/>
            <p:cNvSpPr>
              <a:spLocks noChangeShapeType="1"/>
            </p:cNvSpPr>
            <p:nvPr/>
          </p:nvSpPr>
          <p:spPr bwMode="auto">
            <a:xfrm rot="-5400000">
              <a:off x="3200400" y="3225800"/>
              <a:ext cx="1219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" name="Text Box 35"/>
            <p:cNvSpPr txBox="1">
              <a:spLocks noChangeArrowheads="1"/>
            </p:cNvSpPr>
            <p:nvPr/>
          </p:nvSpPr>
          <p:spPr bwMode="auto">
            <a:xfrm>
              <a:off x="3886200" y="27432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r>
                <a:rPr lang="sk-SK" sz="2400" i="1" baseline="30000">
                  <a:solidFill>
                    <a:schemeClr val="tx2"/>
                  </a:solidFill>
                  <a:latin typeface="Times New Roman" pitchFamily="18" charset="0"/>
                </a:rPr>
                <a:t>02</a:t>
              </a:r>
              <a:endParaRPr lang="sk-SK" sz="2400" i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10" name="Oval 36"/>
            <p:cNvSpPr>
              <a:spLocks noChangeArrowheads="1"/>
            </p:cNvSpPr>
            <p:nvPr/>
          </p:nvSpPr>
          <p:spPr bwMode="auto">
            <a:xfrm>
              <a:off x="3771900" y="3759200"/>
              <a:ext cx="152400" cy="1000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" name="Text Box 37"/>
            <p:cNvSpPr txBox="1">
              <a:spLocks noChangeArrowheads="1"/>
            </p:cNvSpPr>
            <p:nvPr/>
          </p:nvSpPr>
          <p:spPr bwMode="auto">
            <a:xfrm>
              <a:off x="3657600" y="3810000"/>
              <a:ext cx="1701800" cy="577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>
                  <a:latin typeface="Times New Roman" pitchFamily="18" charset="0"/>
                </a:rPr>
                <a:t>x</a:t>
              </a:r>
              <a:r>
                <a:rPr lang="sk-SK" sz="2400" i="1" baseline="30000" dirty="0">
                  <a:latin typeface="Times New Roman" pitchFamily="18" charset="0"/>
                </a:rPr>
                <a:t>0</a:t>
              </a:r>
              <a:r>
                <a:rPr lang="sk-SK" sz="2400" i="1" dirty="0">
                  <a:latin typeface="Times New Roman" pitchFamily="18" charset="0"/>
                </a:rPr>
                <a:t>= </a:t>
              </a:r>
              <a:r>
                <a:rPr lang="cs-CZ" sz="2400" b="1" i="1" dirty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cs-CZ" sz="2400" i="1" baseline="30000" dirty="0">
                  <a:latin typeface="Times New Roman" pitchFamily="18" charset="0"/>
                  <a:sym typeface="Symbol" pitchFamily="18" charset="2"/>
                </a:rPr>
                <a:t>01</a:t>
              </a:r>
              <a:endParaRPr lang="sk-SK" sz="2400" i="1" baseline="300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2" name="Line 38"/>
            <p:cNvSpPr>
              <a:spLocks noChangeShapeType="1"/>
            </p:cNvSpPr>
            <p:nvPr/>
          </p:nvSpPr>
          <p:spPr bwMode="auto">
            <a:xfrm>
              <a:off x="2743200" y="3810000"/>
              <a:ext cx="601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5" name="Oval 39"/>
            <p:cNvSpPr>
              <a:spLocks noChangeArrowheads="1"/>
            </p:cNvSpPr>
            <p:nvPr/>
          </p:nvSpPr>
          <p:spPr bwMode="auto">
            <a:xfrm>
              <a:off x="4495800" y="4051300"/>
              <a:ext cx="38862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6" name="Group 40"/>
            <p:cNvGrpSpPr>
              <a:grpSpLocks/>
            </p:cNvGrpSpPr>
            <p:nvPr/>
          </p:nvGrpSpPr>
          <p:grpSpPr bwMode="auto">
            <a:xfrm>
              <a:off x="6134100" y="3276600"/>
              <a:ext cx="1219200" cy="571500"/>
              <a:chOff x="3864" y="2064"/>
              <a:chExt cx="768" cy="360"/>
            </a:xfrm>
          </p:grpSpPr>
          <p:sp>
            <p:nvSpPr>
              <p:cNvPr id="127" name="Oval 41"/>
              <p:cNvSpPr>
                <a:spLocks noChangeArrowheads="1"/>
              </p:cNvSpPr>
              <p:nvPr/>
            </p:nvSpPr>
            <p:spPr bwMode="auto">
              <a:xfrm>
                <a:off x="3960" y="2336"/>
                <a:ext cx="88" cy="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8" name="Text Box 42"/>
              <p:cNvSpPr txBox="1">
                <a:spLocks noChangeArrowheads="1"/>
              </p:cNvSpPr>
              <p:nvPr/>
            </p:nvSpPr>
            <p:spPr bwMode="auto">
              <a:xfrm>
                <a:off x="3864" y="206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cs-CZ" sz="2400" b="1" i="1"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cs-CZ" sz="2400" i="1" baseline="30000">
                    <a:latin typeface="Times New Roman" pitchFamily="18" charset="0"/>
                    <a:sym typeface="Symbol" pitchFamily="18" charset="2"/>
                  </a:rPr>
                  <a:t>02</a:t>
                </a:r>
                <a:endParaRPr lang="sk-SK" sz="2400" i="1" baseline="3000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17" name="Group 43"/>
            <p:cNvGrpSpPr>
              <a:grpSpLocks/>
            </p:cNvGrpSpPr>
            <p:nvPr/>
          </p:nvGrpSpPr>
          <p:grpSpPr bwMode="auto">
            <a:xfrm>
              <a:off x="6172200" y="4648200"/>
              <a:ext cx="1219200" cy="571500"/>
              <a:chOff x="3864" y="2064"/>
              <a:chExt cx="768" cy="360"/>
            </a:xfrm>
          </p:grpSpPr>
          <p:sp>
            <p:nvSpPr>
              <p:cNvPr id="125" name="Oval 44"/>
              <p:cNvSpPr>
                <a:spLocks noChangeArrowheads="1"/>
              </p:cNvSpPr>
              <p:nvPr/>
            </p:nvSpPr>
            <p:spPr bwMode="auto">
              <a:xfrm>
                <a:off x="3960" y="2336"/>
                <a:ext cx="88" cy="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6" name="Text Box 45"/>
              <p:cNvSpPr txBox="1">
                <a:spLocks noChangeArrowheads="1"/>
              </p:cNvSpPr>
              <p:nvPr/>
            </p:nvSpPr>
            <p:spPr bwMode="auto">
              <a:xfrm>
                <a:off x="3864" y="206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cs-CZ" sz="2400" b="1" i="1"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cs-CZ" sz="2400" i="1" baseline="30000">
                    <a:latin typeface="Times New Roman" pitchFamily="18" charset="0"/>
                    <a:sym typeface="Symbol" pitchFamily="18" charset="2"/>
                  </a:rPr>
                  <a:t>03</a:t>
                </a:r>
                <a:endParaRPr lang="sk-SK" sz="2400" i="1" baseline="3000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18" name="Group 46"/>
            <p:cNvGrpSpPr>
              <a:grpSpLocks/>
            </p:cNvGrpSpPr>
            <p:nvPr/>
          </p:nvGrpSpPr>
          <p:grpSpPr bwMode="auto">
            <a:xfrm>
              <a:off x="6248400" y="2514600"/>
              <a:ext cx="762000" cy="4038600"/>
              <a:chOff x="3936" y="1584"/>
              <a:chExt cx="480" cy="2544"/>
            </a:xfrm>
          </p:grpSpPr>
          <p:sp>
            <p:nvSpPr>
              <p:cNvPr id="122" name="Line 47"/>
              <p:cNvSpPr>
                <a:spLocks noChangeShapeType="1"/>
              </p:cNvSpPr>
              <p:nvPr/>
            </p:nvSpPr>
            <p:spPr bwMode="auto">
              <a:xfrm>
                <a:off x="4024" y="1920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" name="Line 48"/>
              <p:cNvSpPr>
                <a:spLocks noChangeShapeType="1"/>
              </p:cNvSpPr>
              <p:nvPr/>
            </p:nvSpPr>
            <p:spPr bwMode="auto">
              <a:xfrm rot="-5400000">
                <a:off x="3648" y="1968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4" name="Text Box 49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>
                    <a:solidFill>
                      <a:schemeClr val="tx2"/>
                    </a:solidFill>
                    <a:latin typeface="Times New Roman" pitchFamily="18" charset="0"/>
                  </a:rPr>
                  <a:t>e</a:t>
                </a:r>
                <a:r>
                  <a:rPr lang="sk-SK" sz="2400" i="1" baseline="30000">
                    <a:solidFill>
                      <a:schemeClr val="tx2"/>
                    </a:solidFill>
                    <a:latin typeface="Times New Roman" pitchFamily="18" charset="0"/>
                  </a:rPr>
                  <a:t>02</a:t>
                </a:r>
                <a:endParaRPr lang="sk-SK" sz="2400" i="1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9" name="Group 50"/>
            <p:cNvGrpSpPr>
              <a:grpSpLocks/>
            </p:cNvGrpSpPr>
            <p:nvPr/>
          </p:nvGrpSpPr>
          <p:grpSpPr bwMode="auto">
            <a:xfrm>
              <a:off x="3810000" y="3810000"/>
              <a:ext cx="2514600" cy="1295400"/>
              <a:chOff x="2400" y="2400"/>
              <a:chExt cx="1584" cy="816"/>
            </a:xfrm>
          </p:grpSpPr>
          <p:sp>
            <p:nvSpPr>
              <p:cNvPr id="120" name="Line 51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584" cy="816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1" name="Text Box 52"/>
              <p:cNvSpPr txBox="1">
                <a:spLocks noChangeArrowheads="1"/>
              </p:cNvSpPr>
              <p:nvPr/>
            </p:nvSpPr>
            <p:spPr bwMode="auto">
              <a:xfrm>
                <a:off x="3168" y="259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>
                    <a:solidFill>
                      <a:schemeClr val="hlink"/>
                    </a:solidFill>
                    <a:latin typeface="Times New Roman" pitchFamily="18" charset="0"/>
                  </a:rPr>
                  <a:t>h</a:t>
                </a:r>
                <a:r>
                  <a:rPr lang="sk-SK" sz="2400" i="1" baseline="3000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  <a:endParaRPr lang="sk-SK" sz="2400" i="1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4754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0671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 smtClean="0"/>
              <a:t>Powellova metóda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65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828799"/>
            <a:ext cx="7954536" cy="1312169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sk-SK" sz="2200" b="1" dirty="0">
                <a:sym typeface="Symbol" pitchFamily="18" charset="2"/>
              </a:rPr>
              <a:t>Určenie </a:t>
            </a:r>
            <a:r>
              <a:rPr lang="sk-SK" sz="2200" b="1" dirty="0" smtClean="0">
                <a:sym typeface="Symbol" pitchFamily="18" charset="2"/>
              </a:rPr>
              <a:t>smeru </a:t>
            </a:r>
            <a:r>
              <a:rPr lang="sk-SK" sz="2200" b="1" dirty="0">
                <a:sym typeface="Symbol" pitchFamily="18" charset="2"/>
              </a:rPr>
              <a:t>minimalizácie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. 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Bod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i+1</a:t>
            </a:r>
            <a:r>
              <a:rPr lang="sk-SK" sz="2200" dirty="0">
                <a:sym typeface="Symbol" pitchFamily="18" charset="2"/>
              </a:rPr>
              <a:t> získame minimalizáciou funkcie </a:t>
            </a:r>
            <a:r>
              <a:rPr lang="sk-SK" sz="2200" i="1" dirty="0">
                <a:sym typeface="Symbol" pitchFamily="18" charset="2"/>
              </a:rPr>
              <a:t>g</a:t>
            </a:r>
            <a:r>
              <a:rPr lang="sk-SK" sz="2200" dirty="0">
                <a:sym typeface="Symbol" pitchFamily="18" charset="2"/>
              </a:rPr>
              <a:t> premennej  0 takto: </a:t>
            </a:r>
            <a:r>
              <a:rPr lang="sk-SK" sz="2200" i="1" dirty="0">
                <a:sym typeface="Symbol" pitchFamily="18" charset="2"/>
              </a:rPr>
              <a:t>g(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i="1" dirty="0">
                <a:sym typeface="Symbol" pitchFamily="18" charset="2"/>
              </a:rPr>
              <a:t>)=</a:t>
            </a:r>
            <a:r>
              <a:rPr lang="sk-SK" sz="2200" i="1" dirty="0" smtClean="0">
                <a:sym typeface="Symbol" pitchFamily="18" charset="2"/>
              </a:rPr>
              <a:t>f</a:t>
            </a:r>
            <a:r>
              <a:rPr lang="sk-SK" sz="2200" dirty="0" smtClean="0">
                <a:sym typeface="Symbol" pitchFamily="18" charset="2"/>
              </a:rPr>
              <a:t>(</a:t>
            </a:r>
            <a:r>
              <a:rPr lang="sk-SK" sz="2200" b="1" i="1" dirty="0" err="1" smtClean="0">
                <a:sym typeface="Symbol" pitchFamily="18" charset="2"/>
              </a:rPr>
              <a:t>x</a:t>
            </a:r>
            <a:r>
              <a:rPr lang="sk-SK" sz="2200" i="1" baseline="30000" dirty="0" err="1" smtClean="0">
                <a:sym typeface="Symbol" pitchFamily="18" charset="2"/>
              </a:rPr>
              <a:t>i</a:t>
            </a:r>
            <a:r>
              <a:rPr lang="sk-SK" sz="2200" i="1" dirty="0">
                <a:sym typeface="Symbol" pitchFamily="18" charset="2"/>
              </a:rPr>
              <a:t>+ 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.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dirty="0" smtClean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i+1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</a:t>
            </a:r>
            <a:r>
              <a:rPr lang="sk-SK" sz="2200" b="1" i="1" dirty="0" err="1">
                <a:sym typeface="Symbol" pitchFamily="18" charset="2"/>
              </a:rPr>
              <a:t>x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i="1" dirty="0">
                <a:sym typeface="Symbol" pitchFamily="18" charset="2"/>
              </a:rPr>
              <a:t> + </a:t>
            </a:r>
            <a:r>
              <a:rPr lang="sk-SK" sz="2200" dirty="0">
                <a:sym typeface="Symbol" pitchFamily="18" charset="2"/>
              </a:rPr>
              <a:t></a:t>
            </a:r>
            <a:r>
              <a:rPr lang="sk-SK" sz="2200" baseline="-25000" dirty="0">
                <a:sym typeface="Symbol" pitchFamily="18" charset="2"/>
              </a:rPr>
              <a:t>i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dirty="0">
                <a:sym typeface="Symbol" pitchFamily="18" charset="2"/>
              </a:rPr>
              <a:t>.</a:t>
            </a:r>
            <a:endParaRPr lang="en-US" sz="2200" dirty="0">
              <a:sym typeface="Symbol" pitchFamily="18" charset="2"/>
            </a:endParaRPr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459912" y="3068960"/>
            <a:ext cx="2720522" cy="28512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sk-SK" sz="2200" dirty="0" smtClean="0">
                <a:sym typeface="Symbol" pitchFamily="18" charset="2"/>
              </a:rPr>
              <a:t>Množinu </a:t>
            </a:r>
            <a:r>
              <a:rPr lang="sk-SK" sz="2200" dirty="0" err="1" smtClean="0">
                <a:sym typeface="Symbol" pitchFamily="18" charset="2"/>
              </a:rPr>
              <a:t>elemen-tárnych</a:t>
            </a:r>
            <a:r>
              <a:rPr lang="sk-SK" sz="2200" dirty="0" smtClean="0">
                <a:sym typeface="Symbol" pitchFamily="18" charset="2"/>
              </a:rPr>
              <a:t> smerov</a:t>
            </a:r>
            <a:r>
              <a:rPr lang="sk-SK" sz="2200" dirty="0">
                <a:sym typeface="Symbol" pitchFamily="18" charset="2"/>
              </a:rPr>
              <a:t/>
            </a:r>
            <a:br>
              <a:rPr lang="sk-SK" sz="2200" dirty="0">
                <a:sym typeface="Symbol" pitchFamily="18" charset="2"/>
              </a:rPr>
            </a:br>
            <a:r>
              <a:rPr lang="sk-SK" sz="2200" b="1" dirty="0" smtClean="0">
                <a:sym typeface="Symbol" pitchFamily="18" charset="2"/>
              </a:rPr>
              <a:t>{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i1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i2</a:t>
            </a:r>
            <a:r>
              <a:rPr lang="sk-SK" sz="2200" i="1" dirty="0">
                <a:sym typeface="Symbol" pitchFamily="18" charset="2"/>
              </a:rPr>
              <a:t>, ..., </a:t>
            </a:r>
            <a:r>
              <a:rPr lang="sk-SK" sz="2200" b="1" i="1" dirty="0" err="1">
                <a:sym typeface="Symbol" pitchFamily="18" charset="2"/>
              </a:rPr>
              <a:t>e</a:t>
            </a:r>
            <a:r>
              <a:rPr lang="sk-SK" sz="2200" i="1" baseline="30000" dirty="0" err="1">
                <a:sym typeface="Symbol" pitchFamily="18" charset="2"/>
              </a:rPr>
              <a:t>in</a:t>
            </a:r>
            <a:r>
              <a:rPr lang="sk-SK" sz="2200" b="1" i="1" dirty="0">
                <a:sym typeface="Symbol" pitchFamily="18" charset="2"/>
              </a:rPr>
              <a:t> </a:t>
            </a:r>
            <a:r>
              <a:rPr lang="sk-SK" sz="2200" b="1" dirty="0">
                <a:sym typeface="Symbol" pitchFamily="18" charset="2"/>
              </a:rPr>
              <a:t>}</a:t>
            </a:r>
            <a:r>
              <a:rPr lang="sk-SK" sz="2200" i="1" dirty="0">
                <a:sym typeface="Symbol" pitchFamily="18" charset="2"/>
              </a:rPr>
              <a:t/>
            </a:r>
            <a:br>
              <a:rPr lang="sk-SK" sz="2200" i="1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aktualizujeme pre</a:t>
            </a:r>
            <a:br>
              <a:rPr lang="sk-SK" sz="2200" dirty="0">
                <a:sym typeface="Symbol" pitchFamily="18" charset="2"/>
              </a:rPr>
            </a:br>
            <a:r>
              <a:rPr lang="sk-SK" sz="2200" dirty="0">
                <a:sym typeface="Symbol" pitchFamily="18" charset="2"/>
              </a:rPr>
              <a:t>krok</a:t>
            </a:r>
            <a:r>
              <a:rPr lang="sk-SK" sz="2200" i="1" dirty="0">
                <a:sym typeface="Symbol" pitchFamily="18" charset="2"/>
              </a:rPr>
              <a:t> i+</a:t>
            </a:r>
            <a:r>
              <a:rPr lang="sk-SK" sz="22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takto:</a:t>
            </a:r>
            <a:br>
              <a:rPr lang="sk-SK" sz="2200" dirty="0">
                <a:sym typeface="Symbol" pitchFamily="18" charset="2"/>
              </a:rPr>
            </a:br>
            <a:r>
              <a:rPr lang="sk-SK" sz="2200" b="1" dirty="0" smtClean="0">
                <a:sym typeface="Symbol" pitchFamily="18" charset="2"/>
              </a:rPr>
              <a:t>{</a:t>
            </a:r>
            <a:r>
              <a:rPr lang="sk-SK" sz="2200" b="1" i="1" dirty="0" smtClean="0">
                <a:sym typeface="Symbol" pitchFamily="18" charset="2"/>
              </a:rPr>
              <a:t>e</a:t>
            </a:r>
            <a:r>
              <a:rPr lang="sk-SK" sz="2200" i="1" baseline="30000" dirty="0" smtClean="0">
                <a:sym typeface="Symbol" pitchFamily="18" charset="2"/>
              </a:rPr>
              <a:t>i2</a:t>
            </a:r>
            <a:r>
              <a:rPr lang="sk-SK" sz="2200" i="1" dirty="0">
                <a:sym typeface="Symbol" pitchFamily="18" charset="2"/>
              </a:rPr>
              <a:t>, ..., </a:t>
            </a:r>
            <a:r>
              <a:rPr lang="sk-SK" sz="2200" b="1" i="1" dirty="0" err="1">
                <a:sym typeface="Symbol" pitchFamily="18" charset="2"/>
              </a:rPr>
              <a:t>e</a:t>
            </a:r>
            <a:r>
              <a:rPr lang="sk-SK" sz="2200" i="1" baseline="30000" dirty="0" err="1">
                <a:sym typeface="Symbol" pitchFamily="18" charset="2"/>
              </a:rPr>
              <a:t>in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b="1" i="1" dirty="0" err="1">
                <a:sym typeface="Symbol" pitchFamily="18" charset="2"/>
              </a:rPr>
              <a:t>h</a:t>
            </a:r>
            <a:r>
              <a:rPr lang="sk-SK" sz="2200" i="1" baseline="30000" dirty="0" err="1">
                <a:sym typeface="Symbol" pitchFamily="18" charset="2"/>
              </a:rPr>
              <a:t>i</a:t>
            </a:r>
            <a:r>
              <a:rPr lang="sk-SK" sz="2200" b="1" dirty="0">
                <a:sym typeface="Symbol" pitchFamily="18" charset="2"/>
              </a:rPr>
              <a:t>}</a:t>
            </a:r>
            <a:r>
              <a:rPr lang="sk-SK" sz="2200" dirty="0">
                <a:sym typeface="Symbol" pitchFamily="18" charset="2"/>
              </a:rPr>
              <a:t>.</a:t>
            </a:r>
          </a:p>
        </p:txBody>
      </p:sp>
      <p:grpSp>
        <p:nvGrpSpPr>
          <p:cNvPr id="42" name="Skupina 41"/>
          <p:cNvGrpSpPr>
            <a:grpSpLocks noChangeAspect="1"/>
          </p:cNvGrpSpPr>
          <p:nvPr/>
        </p:nvGrpSpPr>
        <p:grpSpPr>
          <a:xfrm>
            <a:off x="3203848" y="3345434"/>
            <a:ext cx="4998720" cy="3436620"/>
            <a:chOff x="2743200" y="2514600"/>
            <a:chExt cx="6248400" cy="4295775"/>
          </a:xfrm>
        </p:grpSpPr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4838700" y="46736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3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3810000" y="3543300"/>
              <a:ext cx="0" cy="302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>
              <a:off x="3429000" y="63627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rot="-5400000">
              <a:off x="3162300" y="4419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5105400" y="63627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6400800" y="63627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rot="-5400000">
              <a:off x="3784600" y="50165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rot="-5400000">
              <a:off x="3784600" y="3746500"/>
              <a:ext cx="0" cy="76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4902200" y="64135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1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3352800" y="49149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1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352800" y="36195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2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6197600" y="63881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>
                  <a:latin typeface="Times New Roman" pitchFamily="18" charset="0"/>
                </a:rPr>
                <a:t>2</a:t>
              </a:r>
              <a:endParaRPr lang="cs-CZ" sz="2000">
                <a:latin typeface="Times New Roman" pitchFamily="18" charset="0"/>
              </a:endParaRPr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3937000" y="43449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4330700" y="4814888"/>
              <a:ext cx="152400" cy="10001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 flipH="1" flipV="1">
              <a:off x="5016500" y="5038725"/>
              <a:ext cx="152400" cy="7937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 flipH="1" flipV="1">
              <a:off x="5740400" y="5080000"/>
              <a:ext cx="152400" cy="7937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6235700" y="5029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3810000" y="3848100"/>
              <a:ext cx="152400" cy="508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4051300" y="4445000"/>
              <a:ext cx="292100" cy="3810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4419600" y="4838700"/>
              <a:ext cx="596900" cy="228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5168900" y="5080000"/>
              <a:ext cx="571500" cy="508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4" name="Oval 25"/>
            <p:cNvSpPr>
              <a:spLocks noChangeArrowheads="1"/>
            </p:cNvSpPr>
            <p:nvPr/>
          </p:nvSpPr>
          <p:spPr bwMode="auto">
            <a:xfrm>
              <a:off x="3746500" y="3759200"/>
              <a:ext cx="152400" cy="1000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4343400" y="3352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r>
                <a:rPr lang="sk-SK" sz="2400" i="1" baseline="30000">
                  <a:solidFill>
                    <a:schemeClr val="tx2"/>
                  </a:solidFill>
                  <a:latin typeface="Times New Roman" pitchFamily="18" charset="0"/>
                </a:rPr>
                <a:t>01</a:t>
              </a:r>
              <a:endParaRPr lang="sk-SK" sz="2400" i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3886200" y="4114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1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4318000" y="44831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2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5461000" y="46736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rgbClr val="969696"/>
                  </a:solidFill>
                  <a:latin typeface="Times New Roman" pitchFamily="18" charset="0"/>
                </a:rPr>
                <a:t>x</a:t>
              </a:r>
              <a:r>
                <a:rPr lang="sk-SK" sz="2400" i="1" baseline="30000">
                  <a:solidFill>
                    <a:srgbClr val="969696"/>
                  </a:solidFill>
                  <a:latin typeface="Times New Roman" pitchFamily="18" charset="0"/>
                </a:rPr>
                <a:t>4</a:t>
              </a:r>
              <a:endParaRPr lang="sk-SK" sz="2400" i="1">
                <a:solidFill>
                  <a:srgbClr val="969696"/>
                </a:solidFill>
                <a:latin typeface="Times New Roman" pitchFamily="18" charset="0"/>
              </a:endParaRP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3810000" y="3771900"/>
              <a:ext cx="51816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0" name="Oval 31"/>
            <p:cNvSpPr>
              <a:spLocks noChangeArrowheads="1"/>
            </p:cNvSpPr>
            <p:nvPr/>
          </p:nvSpPr>
          <p:spPr bwMode="auto">
            <a:xfrm>
              <a:off x="4953000" y="4305300"/>
              <a:ext cx="3048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1" name="Oval 32"/>
            <p:cNvSpPr>
              <a:spLocks noChangeArrowheads="1"/>
            </p:cNvSpPr>
            <p:nvPr/>
          </p:nvSpPr>
          <p:spPr bwMode="auto">
            <a:xfrm>
              <a:off x="5486400" y="4610100"/>
              <a:ext cx="1828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3810000" y="3810000"/>
              <a:ext cx="1219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" name="Line 34"/>
            <p:cNvSpPr>
              <a:spLocks noChangeShapeType="1"/>
            </p:cNvSpPr>
            <p:nvPr/>
          </p:nvSpPr>
          <p:spPr bwMode="auto">
            <a:xfrm rot="-5400000">
              <a:off x="3200400" y="3225800"/>
              <a:ext cx="1219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" name="Text Box 35"/>
            <p:cNvSpPr txBox="1">
              <a:spLocks noChangeArrowheads="1"/>
            </p:cNvSpPr>
            <p:nvPr/>
          </p:nvSpPr>
          <p:spPr bwMode="auto">
            <a:xfrm>
              <a:off x="3886200" y="27432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r>
                <a:rPr lang="sk-SK" sz="2400" i="1" baseline="30000">
                  <a:solidFill>
                    <a:schemeClr val="tx2"/>
                  </a:solidFill>
                  <a:latin typeface="Times New Roman" pitchFamily="18" charset="0"/>
                </a:rPr>
                <a:t>02</a:t>
              </a:r>
              <a:endParaRPr lang="sk-SK" sz="2400" i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10" name="Oval 36"/>
            <p:cNvSpPr>
              <a:spLocks noChangeArrowheads="1"/>
            </p:cNvSpPr>
            <p:nvPr/>
          </p:nvSpPr>
          <p:spPr bwMode="auto">
            <a:xfrm>
              <a:off x="3771900" y="3759200"/>
              <a:ext cx="152400" cy="1000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" name="Text Box 37"/>
            <p:cNvSpPr txBox="1">
              <a:spLocks noChangeArrowheads="1"/>
            </p:cNvSpPr>
            <p:nvPr/>
          </p:nvSpPr>
          <p:spPr bwMode="auto">
            <a:xfrm>
              <a:off x="3657600" y="3810000"/>
              <a:ext cx="1701800" cy="577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>
                  <a:latin typeface="Times New Roman" pitchFamily="18" charset="0"/>
                </a:rPr>
                <a:t>x</a:t>
              </a:r>
              <a:r>
                <a:rPr lang="sk-SK" sz="2400" i="1" baseline="30000" dirty="0" smtClean="0">
                  <a:latin typeface="Times New Roman" pitchFamily="18" charset="0"/>
                </a:rPr>
                <a:t>0</a:t>
              </a:r>
              <a:r>
                <a:rPr lang="sk-SK" sz="2400" i="1" dirty="0" smtClean="0">
                  <a:latin typeface="Times New Roman" pitchFamily="18" charset="0"/>
                </a:rPr>
                <a:t>= </a:t>
              </a:r>
              <a:r>
                <a:rPr lang="cs-CZ" sz="2400" b="1" i="1" dirty="0" smtClean="0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cs-CZ" sz="2400" i="1" baseline="30000" dirty="0" smtClean="0">
                  <a:latin typeface="Times New Roman" pitchFamily="18" charset="0"/>
                  <a:sym typeface="Symbol" pitchFamily="18" charset="2"/>
                </a:rPr>
                <a:t>01</a:t>
              </a:r>
              <a:endParaRPr lang="sk-SK" sz="2400" i="1" baseline="300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2" name="Line 38"/>
            <p:cNvSpPr>
              <a:spLocks noChangeShapeType="1"/>
            </p:cNvSpPr>
            <p:nvPr/>
          </p:nvSpPr>
          <p:spPr bwMode="auto">
            <a:xfrm>
              <a:off x="2743200" y="3810000"/>
              <a:ext cx="601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5" name="Oval 39"/>
            <p:cNvSpPr>
              <a:spLocks noChangeArrowheads="1"/>
            </p:cNvSpPr>
            <p:nvPr/>
          </p:nvSpPr>
          <p:spPr bwMode="auto">
            <a:xfrm>
              <a:off x="4495800" y="4051300"/>
              <a:ext cx="38862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6" name="Group 40"/>
            <p:cNvGrpSpPr>
              <a:grpSpLocks/>
            </p:cNvGrpSpPr>
            <p:nvPr/>
          </p:nvGrpSpPr>
          <p:grpSpPr bwMode="auto">
            <a:xfrm>
              <a:off x="6134100" y="3276600"/>
              <a:ext cx="1219200" cy="571500"/>
              <a:chOff x="3864" y="2064"/>
              <a:chExt cx="768" cy="360"/>
            </a:xfrm>
          </p:grpSpPr>
          <p:sp>
            <p:nvSpPr>
              <p:cNvPr id="127" name="Oval 41"/>
              <p:cNvSpPr>
                <a:spLocks noChangeArrowheads="1"/>
              </p:cNvSpPr>
              <p:nvPr/>
            </p:nvSpPr>
            <p:spPr bwMode="auto">
              <a:xfrm>
                <a:off x="3960" y="2336"/>
                <a:ext cx="88" cy="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8" name="Text Box 42"/>
              <p:cNvSpPr txBox="1">
                <a:spLocks noChangeArrowheads="1"/>
              </p:cNvSpPr>
              <p:nvPr/>
            </p:nvSpPr>
            <p:spPr bwMode="auto">
              <a:xfrm>
                <a:off x="3864" y="206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cs-CZ" sz="2400" b="1" i="1"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cs-CZ" sz="2400" i="1" baseline="30000">
                    <a:latin typeface="Times New Roman" pitchFamily="18" charset="0"/>
                    <a:sym typeface="Symbol" pitchFamily="18" charset="2"/>
                  </a:rPr>
                  <a:t>02</a:t>
                </a:r>
                <a:endParaRPr lang="sk-SK" sz="2400" i="1" baseline="3000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17" name="Group 43"/>
            <p:cNvGrpSpPr>
              <a:grpSpLocks/>
            </p:cNvGrpSpPr>
            <p:nvPr/>
          </p:nvGrpSpPr>
          <p:grpSpPr bwMode="auto">
            <a:xfrm>
              <a:off x="6172200" y="4648200"/>
              <a:ext cx="1219200" cy="571500"/>
              <a:chOff x="3864" y="2064"/>
              <a:chExt cx="768" cy="360"/>
            </a:xfrm>
          </p:grpSpPr>
          <p:sp>
            <p:nvSpPr>
              <p:cNvPr id="125" name="Oval 44"/>
              <p:cNvSpPr>
                <a:spLocks noChangeArrowheads="1"/>
              </p:cNvSpPr>
              <p:nvPr/>
            </p:nvSpPr>
            <p:spPr bwMode="auto">
              <a:xfrm>
                <a:off x="3960" y="2336"/>
                <a:ext cx="88" cy="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6" name="Text Box 45"/>
              <p:cNvSpPr txBox="1">
                <a:spLocks noChangeArrowheads="1"/>
              </p:cNvSpPr>
              <p:nvPr/>
            </p:nvSpPr>
            <p:spPr bwMode="auto">
              <a:xfrm>
                <a:off x="3864" y="206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cs-CZ" sz="2400" b="1" i="1"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cs-CZ" sz="2400" i="1" baseline="30000">
                    <a:latin typeface="Times New Roman" pitchFamily="18" charset="0"/>
                    <a:sym typeface="Symbol" pitchFamily="18" charset="2"/>
                  </a:rPr>
                  <a:t>03</a:t>
                </a:r>
                <a:endParaRPr lang="sk-SK" sz="2400" i="1" baseline="3000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18" name="Group 46"/>
            <p:cNvGrpSpPr>
              <a:grpSpLocks/>
            </p:cNvGrpSpPr>
            <p:nvPr/>
          </p:nvGrpSpPr>
          <p:grpSpPr bwMode="auto">
            <a:xfrm>
              <a:off x="6248400" y="2514600"/>
              <a:ext cx="762000" cy="4038600"/>
              <a:chOff x="3936" y="1584"/>
              <a:chExt cx="480" cy="2544"/>
            </a:xfrm>
          </p:grpSpPr>
          <p:sp>
            <p:nvSpPr>
              <p:cNvPr id="122" name="Line 47"/>
              <p:cNvSpPr>
                <a:spLocks noChangeShapeType="1"/>
              </p:cNvSpPr>
              <p:nvPr/>
            </p:nvSpPr>
            <p:spPr bwMode="auto">
              <a:xfrm>
                <a:off x="4024" y="1920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" name="Line 48"/>
              <p:cNvSpPr>
                <a:spLocks noChangeShapeType="1"/>
              </p:cNvSpPr>
              <p:nvPr/>
            </p:nvSpPr>
            <p:spPr bwMode="auto">
              <a:xfrm rot="-5400000">
                <a:off x="3648" y="1968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4" name="Text Box 49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>
                    <a:solidFill>
                      <a:schemeClr val="tx2"/>
                    </a:solidFill>
                    <a:latin typeface="Times New Roman" pitchFamily="18" charset="0"/>
                  </a:rPr>
                  <a:t>e</a:t>
                </a:r>
                <a:r>
                  <a:rPr lang="sk-SK" sz="2400" i="1" baseline="30000">
                    <a:solidFill>
                      <a:schemeClr val="tx2"/>
                    </a:solidFill>
                    <a:latin typeface="Times New Roman" pitchFamily="18" charset="0"/>
                  </a:rPr>
                  <a:t>02</a:t>
                </a:r>
                <a:endParaRPr lang="sk-SK" sz="2400" i="1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9" name="Group 50"/>
            <p:cNvGrpSpPr>
              <a:grpSpLocks/>
            </p:cNvGrpSpPr>
            <p:nvPr/>
          </p:nvGrpSpPr>
          <p:grpSpPr bwMode="auto">
            <a:xfrm>
              <a:off x="3810000" y="3810000"/>
              <a:ext cx="2514600" cy="1295400"/>
              <a:chOff x="2400" y="2400"/>
              <a:chExt cx="1584" cy="816"/>
            </a:xfrm>
          </p:grpSpPr>
          <p:sp>
            <p:nvSpPr>
              <p:cNvPr id="120" name="Line 51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584" cy="816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1" name="Text Box 52"/>
              <p:cNvSpPr txBox="1">
                <a:spLocks noChangeArrowheads="1"/>
              </p:cNvSpPr>
              <p:nvPr/>
            </p:nvSpPr>
            <p:spPr bwMode="auto">
              <a:xfrm>
                <a:off x="3168" y="259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>
                    <a:solidFill>
                      <a:schemeClr val="hlink"/>
                    </a:solidFill>
                    <a:latin typeface="Times New Roman" pitchFamily="18" charset="0"/>
                  </a:rPr>
                  <a:t>h</a:t>
                </a:r>
                <a:r>
                  <a:rPr lang="sk-SK" sz="2400" i="1" baseline="3000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  <a:endParaRPr lang="sk-SK" sz="2400" i="1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8869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 smtClean="0"/>
              <a:t>Powellova metóda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66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88" y="1700808"/>
            <a:ext cx="7666504" cy="15281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Minimalizujte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dirty="0">
                <a:sym typeface="Symbol" pitchFamily="18" charset="2"/>
              </a:rPr>
              <a:t>=</a:t>
            </a:r>
            <a:r>
              <a:rPr lang="sk-SK" sz="2200" dirty="0">
                <a:sym typeface="Symbol" pitchFamily="18" charset="2"/>
              </a:rPr>
              <a:t> 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+</a:t>
            </a:r>
            <a:r>
              <a:rPr lang="sk-SK" sz="2200" dirty="0">
                <a:sym typeface="Symbol" pitchFamily="18" charset="2"/>
              </a:rPr>
              <a:t>4(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 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i="1" baseline="30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4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-</a:t>
            </a:r>
            <a:r>
              <a:rPr lang="sk-SK" sz="2200" dirty="0">
                <a:sym typeface="Symbol" pitchFamily="18" charset="2"/>
              </a:rPr>
              <a:t>8</a:t>
            </a:r>
            <a:r>
              <a:rPr lang="sk-SK" sz="2200" i="1" dirty="0">
                <a:sym typeface="Symbol" pitchFamily="18" charset="2"/>
              </a:rPr>
              <a:t>x</a:t>
            </a:r>
            <a:r>
              <a:rPr lang="sk-SK" sz="2200" i="1" baseline="-25000" dirty="0">
                <a:sym typeface="Symbol" pitchFamily="18" charset="2"/>
              </a:rPr>
              <a:t>2</a:t>
            </a:r>
            <a:r>
              <a:rPr lang="sk-SK" sz="2200" i="1" dirty="0">
                <a:sym typeface="Symbol" pitchFamily="18" charset="2"/>
              </a:rPr>
              <a:t>  </a:t>
            </a:r>
            <a:r>
              <a:rPr lang="sk-SK" sz="2200" dirty="0">
                <a:sym typeface="Symbol" pitchFamily="18" charset="2"/>
              </a:rPr>
              <a:t>pre</a:t>
            </a:r>
            <a:r>
              <a:rPr lang="sk-SK" sz="2200" i="1" dirty="0">
                <a:sym typeface="Symbol" pitchFamily="18" charset="2"/>
              </a:rPr>
              <a:t>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dirty="0">
                <a:sym typeface="Symbol" pitchFamily="18" charset="2"/>
              </a:rPr>
              <a:t>E</a:t>
            </a:r>
            <a:r>
              <a:rPr lang="sk-SK" sz="2200" i="1" baseline="30000" dirty="0">
                <a:sym typeface="Symbol" pitchFamily="18" charset="2"/>
              </a:rPr>
              <a:t>2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Zvoľme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>
                <a:sym typeface="Symbol" pitchFamily="18" charset="2"/>
              </a:rPr>
              <a:t>0, 2</a:t>
            </a:r>
            <a:r>
              <a:rPr lang="sk-SK" sz="2200" i="1" dirty="0">
                <a:sym typeface="Symbol" pitchFamily="18" charset="2"/>
              </a:rPr>
              <a:t>&gt;</a:t>
            </a:r>
            <a:r>
              <a:rPr lang="sk-SK" sz="2200" i="1" baseline="30000" dirty="0">
                <a:sym typeface="Symbol" pitchFamily="18" charset="2"/>
              </a:rPr>
              <a:t>T</a:t>
            </a:r>
            <a:r>
              <a:rPr lang="sk-SK" sz="2200" i="1" baseline="-25000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a množinu elementárnych smerov ako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{&lt;1, 0 &gt;</a:t>
            </a:r>
            <a:r>
              <a:rPr lang="sk-SK" sz="2200" baseline="30000" dirty="0">
                <a:sym typeface="Symbol" pitchFamily="18" charset="2"/>
              </a:rPr>
              <a:t>T</a:t>
            </a:r>
            <a:r>
              <a:rPr lang="sk-SK" sz="2200" dirty="0">
                <a:sym typeface="Symbol" pitchFamily="18" charset="2"/>
              </a:rPr>
              <a:t>, &lt;0, 1&gt;</a:t>
            </a:r>
            <a:r>
              <a:rPr lang="sk-SK" sz="2200" baseline="30000" dirty="0">
                <a:sym typeface="Symbol" pitchFamily="18" charset="2"/>
              </a:rPr>
              <a:t>T</a:t>
            </a:r>
            <a:r>
              <a:rPr lang="sk-SK" sz="2200" dirty="0">
                <a:sym typeface="Symbol" pitchFamily="18" charset="2"/>
              </a:rPr>
              <a:t>}</a:t>
            </a:r>
            <a:r>
              <a:rPr lang="sk-SK" sz="2200" i="1" dirty="0">
                <a:sym typeface="Symbol" pitchFamily="18" charset="2"/>
              </a:rPr>
              <a:t> .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8394569"/>
              </p:ext>
            </p:extLst>
          </p:nvPr>
        </p:nvGraphicFramePr>
        <p:xfrm>
          <a:off x="440824" y="3356992"/>
          <a:ext cx="7769225" cy="3019425"/>
        </p:xfrm>
        <a:graphic>
          <a:graphicData uri="http://schemas.openxmlformats.org/presentationml/2006/ole">
            <p:oleObj spid="_x0000_s30739" name="Rovnica" r:id="rId3" imgW="3162300" imgH="1231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861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 smtClean="0"/>
              <a:t>Powellova metóda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67</a:t>
            </a:fld>
            <a:endParaRPr lang="sk-SK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7857415"/>
              </p:ext>
            </p:extLst>
          </p:nvPr>
        </p:nvGraphicFramePr>
        <p:xfrm>
          <a:off x="443433" y="3356992"/>
          <a:ext cx="7800975" cy="3019425"/>
        </p:xfrm>
        <a:graphic>
          <a:graphicData uri="http://schemas.openxmlformats.org/presentationml/2006/ole">
            <p:oleObj spid="_x0000_s31762" name="Rovnica" r:id="rId3" imgW="3175000" imgH="1231900" progId="Equation.3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3888" y="1700808"/>
            <a:ext cx="7666504" cy="10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Font typeface="Wingdings" pitchFamily="2" charset="2"/>
              <a:buNone/>
            </a:pPr>
            <a:r>
              <a:rPr lang="sk-SK" sz="2200" dirty="0" smtClean="0">
                <a:sym typeface="Symbol" pitchFamily="18" charset="2"/>
              </a:rPr>
              <a:t>Minimalizujte </a:t>
            </a:r>
            <a:r>
              <a:rPr lang="sk-SK" sz="2200" i="1" dirty="0" smtClean="0">
                <a:sym typeface="Symbol" pitchFamily="18" charset="2"/>
              </a:rPr>
              <a:t>f</a:t>
            </a:r>
            <a:r>
              <a:rPr lang="sk-SK" sz="2200" dirty="0" smtClean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dirty="0" smtClean="0">
                <a:sym typeface="Symbol" pitchFamily="18" charset="2"/>
              </a:rPr>
              <a:t>=</a:t>
            </a:r>
            <a:r>
              <a:rPr lang="sk-SK" sz="2200" dirty="0" smtClean="0">
                <a:sym typeface="Symbol" pitchFamily="18" charset="2"/>
              </a:rPr>
              <a:t> (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1 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+</a:t>
            </a:r>
            <a:r>
              <a:rPr lang="sk-SK" sz="2200" dirty="0" smtClean="0">
                <a:sym typeface="Symbol" pitchFamily="18" charset="2"/>
              </a:rPr>
              <a:t>4(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2 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-</a:t>
            </a:r>
            <a:r>
              <a:rPr lang="sk-SK" sz="2200" dirty="0" smtClean="0">
                <a:sym typeface="Symbol" pitchFamily="18" charset="2"/>
              </a:rPr>
              <a:t>4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-</a:t>
            </a:r>
            <a:r>
              <a:rPr lang="sk-SK" sz="2200" dirty="0" smtClean="0">
                <a:sym typeface="Symbol" pitchFamily="18" charset="2"/>
              </a:rPr>
              <a:t>8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  </a:t>
            </a:r>
            <a:r>
              <a:rPr lang="sk-SK" sz="2200" dirty="0" smtClean="0">
                <a:sym typeface="Symbol" pitchFamily="18" charset="2"/>
              </a:rPr>
              <a:t>pre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 smtClean="0">
                <a:sym typeface="Symbol" pitchFamily="18" charset="2"/>
              </a:rPr>
              <a:t>E</a:t>
            </a:r>
            <a:r>
              <a:rPr lang="sk-SK" sz="2200" i="1" baseline="30000" dirty="0" smtClean="0"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17408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699512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Príklad: </a:t>
            </a:r>
            <a:r>
              <a:rPr lang="sk-SK" sz="2800" dirty="0" smtClean="0"/>
              <a:t>Powellova metóda</a:t>
            </a:r>
            <a:endParaRPr lang="sk-SK" sz="2800" cap="none" dirty="0"/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68</a:t>
            </a:fld>
            <a:endParaRPr lang="sk-SK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5285932"/>
              </p:ext>
            </p:extLst>
          </p:nvPr>
        </p:nvGraphicFramePr>
        <p:xfrm>
          <a:off x="611560" y="2204864"/>
          <a:ext cx="6448425" cy="3844925"/>
        </p:xfrm>
        <a:graphic>
          <a:graphicData uri="http://schemas.openxmlformats.org/presentationml/2006/ole">
            <p:oleObj spid="_x0000_s32786" name="Rovnica" r:id="rId3" imgW="3060700" imgH="1828800" progId="Equation.3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3888" y="5933256"/>
            <a:ext cx="7666504" cy="9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sk-SK" sz="2200" dirty="0">
                <a:sym typeface="Symbol" pitchFamily="18" charset="2"/>
              </a:rPr>
              <a:t>V kroku </a:t>
            </a:r>
            <a:r>
              <a:rPr lang="sk-SK" sz="2200" i="1" dirty="0">
                <a:sym typeface="Symbol" pitchFamily="18" charset="2"/>
              </a:rPr>
              <a:t>i=</a:t>
            </a:r>
            <a:r>
              <a:rPr lang="sk-SK" sz="2200" dirty="0">
                <a:sym typeface="Symbol" pitchFamily="18" charset="2"/>
              </a:rPr>
              <a:t>1 bude </a:t>
            </a:r>
            <a:r>
              <a:rPr lang="sk-SK" sz="2200" dirty="0" smtClean="0">
                <a:sym typeface="Symbol" pitchFamily="18" charset="2"/>
              </a:rPr>
              <a:t>východiskový </a:t>
            </a:r>
            <a:r>
              <a:rPr lang="sk-SK" sz="2200" dirty="0">
                <a:sym typeface="Symbol" pitchFamily="18" charset="2"/>
              </a:rPr>
              <a:t>bod 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1</a:t>
            </a:r>
            <a:r>
              <a:rPr lang="sk-SK" sz="2200" i="1" dirty="0">
                <a:sym typeface="Symbol" pitchFamily="18" charset="2"/>
              </a:rPr>
              <a:t>=&lt;</a:t>
            </a:r>
            <a:r>
              <a:rPr lang="sk-SK" sz="2200" dirty="0">
                <a:sym typeface="Symbol" pitchFamily="18" charset="2"/>
              </a:rPr>
              <a:t>2, 1</a:t>
            </a:r>
            <a:r>
              <a:rPr lang="sk-SK" sz="2200" i="1" dirty="0">
                <a:sym typeface="Symbol" pitchFamily="18" charset="2"/>
              </a:rPr>
              <a:t>&gt;</a:t>
            </a:r>
            <a:r>
              <a:rPr lang="sk-SK" sz="2200" i="1" baseline="30000" dirty="0">
                <a:sym typeface="Symbol" pitchFamily="18" charset="2"/>
              </a:rPr>
              <a:t>T</a:t>
            </a:r>
            <a:r>
              <a:rPr lang="sk-SK" sz="2200" i="1" baseline="-25000" dirty="0">
                <a:sym typeface="Symbol" pitchFamily="18" charset="2"/>
              </a:rPr>
              <a:t> </a:t>
            </a:r>
            <a:r>
              <a:rPr lang="sk-SK" sz="2200" dirty="0">
                <a:sym typeface="Symbol" pitchFamily="18" charset="2"/>
              </a:rPr>
              <a:t>a množina elementárnych smerov </a:t>
            </a:r>
            <a:r>
              <a:rPr lang="sk-SK" sz="2200" dirty="0" smtClean="0">
                <a:sym typeface="Symbol" pitchFamily="18" charset="2"/>
              </a:rPr>
              <a:t>bude {</a:t>
            </a:r>
            <a:r>
              <a:rPr lang="sk-SK" sz="2200" b="1" i="1" dirty="0">
                <a:sym typeface="Symbol" pitchFamily="18" charset="2"/>
              </a:rPr>
              <a:t>e</a:t>
            </a:r>
            <a:r>
              <a:rPr lang="sk-SK" sz="2200" i="1" baseline="30000" dirty="0">
                <a:sym typeface="Symbol" pitchFamily="18" charset="2"/>
              </a:rPr>
              <a:t>02</a:t>
            </a:r>
            <a:r>
              <a:rPr lang="sk-SK" sz="2200" i="1" dirty="0">
                <a:sym typeface="Symbol" pitchFamily="18" charset="2"/>
              </a:rPr>
              <a:t>, </a:t>
            </a:r>
            <a:r>
              <a:rPr lang="sk-SK" sz="2200" b="1" i="1" dirty="0" smtClean="0">
                <a:sym typeface="Symbol" pitchFamily="18" charset="2"/>
              </a:rPr>
              <a:t>h</a:t>
            </a:r>
            <a:r>
              <a:rPr lang="sk-SK" sz="2200" i="1" baseline="30000" dirty="0" smtClean="0">
                <a:sym typeface="Symbol" pitchFamily="18" charset="2"/>
              </a:rPr>
              <a:t>0</a:t>
            </a:r>
            <a:r>
              <a:rPr lang="sk-SK" sz="2200" dirty="0" smtClean="0">
                <a:sym typeface="Symbol" pitchFamily="18" charset="2"/>
              </a:rPr>
              <a:t>}</a:t>
            </a:r>
            <a:r>
              <a:rPr lang="sk-SK" sz="2200" i="1" dirty="0" smtClean="0">
                <a:sym typeface="Symbol" pitchFamily="18" charset="2"/>
              </a:rPr>
              <a:t>=</a:t>
            </a:r>
            <a:r>
              <a:rPr lang="sk-SK" sz="2200" dirty="0" smtClean="0">
                <a:sym typeface="Symbol" pitchFamily="18" charset="2"/>
              </a:rPr>
              <a:t>{&lt;</a:t>
            </a:r>
            <a:r>
              <a:rPr lang="sk-SK" sz="2200" dirty="0">
                <a:sym typeface="Symbol" pitchFamily="18" charset="2"/>
              </a:rPr>
              <a:t>0, 1&gt;</a:t>
            </a:r>
            <a:r>
              <a:rPr lang="sk-SK" sz="2200" baseline="30000" dirty="0">
                <a:sym typeface="Symbol" pitchFamily="18" charset="2"/>
              </a:rPr>
              <a:t>T </a:t>
            </a:r>
            <a:r>
              <a:rPr lang="sk-SK" sz="2200" dirty="0">
                <a:sym typeface="Symbol" pitchFamily="18" charset="2"/>
              </a:rPr>
              <a:t>, &lt;2, -</a:t>
            </a:r>
            <a:r>
              <a:rPr lang="sk-SK" sz="2200" dirty="0" smtClean="0">
                <a:sym typeface="Symbol" pitchFamily="18" charset="2"/>
              </a:rPr>
              <a:t>1&gt;</a:t>
            </a:r>
            <a:r>
              <a:rPr lang="sk-SK" sz="2200" baseline="30000" dirty="0" smtClean="0">
                <a:sym typeface="Symbol" pitchFamily="18" charset="2"/>
              </a:rPr>
              <a:t>T</a:t>
            </a:r>
            <a:r>
              <a:rPr lang="sk-SK" sz="2200" dirty="0" smtClean="0">
                <a:sym typeface="Symbol" pitchFamily="18" charset="2"/>
              </a:rPr>
              <a:t>}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i="1" dirty="0">
                <a:sym typeface="Symbol" pitchFamily="18" charset="2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3888" y="1700808"/>
            <a:ext cx="7666504" cy="10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SzTx/>
              <a:buFont typeface="Wingdings" pitchFamily="2" charset="2"/>
              <a:buNone/>
            </a:pPr>
            <a:r>
              <a:rPr lang="sk-SK" sz="2200" dirty="0" smtClean="0">
                <a:sym typeface="Symbol" pitchFamily="18" charset="2"/>
              </a:rPr>
              <a:t>Minimalizujte </a:t>
            </a:r>
            <a:r>
              <a:rPr lang="sk-SK" sz="2200" i="1" dirty="0" smtClean="0">
                <a:sym typeface="Symbol" pitchFamily="18" charset="2"/>
              </a:rPr>
              <a:t>f</a:t>
            </a:r>
            <a:r>
              <a:rPr lang="sk-SK" sz="2200" dirty="0" smtClean="0">
                <a:sym typeface="Symbol" pitchFamily="18" charset="2"/>
              </a:rPr>
              <a:t>(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dirty="0" smtClean="0">
                <a:sym typeface="Symbol" pitchFamily="18" charset="2"/>
              </a:rPr>
              <a:t>=</a:t>
            </a:r>
            <a:r>
              <a:rPr lang="sk-SK" sz="2200" dirty="0" smtClean="0">
                <a:sym typeface="Symbol" pitchFamily="18" charset="2"/>
              </a:rPr>
              <a:t> (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1 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+</a:t>
            </a:r>
            <a:r>
              <a:rPr lang="sk-SK" sz="2200" dirty="0" smtClean="0">
                <a:sym typeface="Symbol" pitchFamily="18" charset="2"/>
              </a:rPr>
              <a:t>4(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2 </a:t>
            </a:r>
            <a:r>
              <a:rPr lang="sk-SK" sz="2200" dirty="0" smtClean="0">
                <a:sym typeface="Symbol" pitchFamily="18" charset="2"/>
              </a:rPr>
              <a:t>)</a:t>
            </a:r>
            <a:r>
              <a:rPr lang="sk-SK" sz="2200" i="1" baseline="30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-</a:t>
            </a:r>
            <a:r>
              <a:rPr lang="sk-SK" sz="2200" dirty="0" smtClean="0">
                <a:sym typeface="Symbol" pitchFamily="18" charset="2"/>
              </a:rPr>
              <a:t>4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1</a:t>
            </a:r>
            <a:r>
              <a:rPr lang="sk-SK" sz="2200" i="1" dirty="0" smtClean="0">
                <a:sym typeface="Symbol" pitchFamily="18" charset="2"/>
              </a:rPr>
              <a:t>-</a:t>
            </a:r>
            <a:r>
              <a:rPr lang="sk-SK" sz="2200" dirty="0" smtClean="0">
                <a:sym typeface="Symbol" pitchFamily="18" charset="2"/>
              </a:rPr>
              <a:t>8</a:t>
            </a:r>
            <a:r>
              <a:rPr lang="sk-SK" sz="2200" i="1" dirty="0" smtClean="0">
                <a:sym typeface="Symbol" pitchFamily="18" charset="2"/>
              </a:rPr>
              <a:t>x</a:t>
            </a:r>
            <a:r>
              <a:rPr lang="sk-SK" sz="2200" i="1" baseline="-25000" dirty="0" smtClean="0">
                <a:sym typeface="Symbol" pitchFamily="18" charset="2"/>
              </a:rPr>
              <a:t>2</a:t>
            </a:r>
            <a:r>
              <a:rPr lang="sk-SK" sz="2200" i="1" dirty="0" smtClean="0">
                <a:sym typeface="Symbol" pitchFamily="18" charset="2"/>
              </a:rPr>
              <a:t>  </a:t>
            </a:r>
            <a:r>
              <a:rPr lang="sk-SK" sz="2200" dirty="0" smtClean="0">
                <a:sym typeface="Symbol" pitchFamily="18" charset="2"/>
              </a:rPr>
              <a:t>pre</a:t>
            </a:r>
            <a:r>
              <a:rPr lang="sk-SK" sz="2200" i="1" dirty="0" smtClean="0">
                <a:sym typeface="Symbol" pitchFamily="18" charset="2"/>
              </a:rPr>
              <a:t> </a:t>
            </a:r>
            <a:r>
              <a:rPr lang="sk-SK" sz="2200" b="1" i="1" dirty="0" smtClean="0">
                <a:sym typeface="Symbol" pitchFamily="18" charset="2"/>
              </a:rPr>
              <a:t>x</a:t>
            </a:r>
            <a:r>
              <a:rPr lang="sk-SK" sz="2200" i="1" dirty="0" smtClean="0">
                <a:sym typeface="Symbol" pitchFamily="18" charset="2"/>
              </a:rPr>
              <a:t>E</a:t>
            </a:r>
            <a:r>
              <a:rPr lang="sk-SK" sz="2200" i="1" baseline="30000" dirty="0" smtClean="0"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2270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571184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Iteračné metódy prvého rádu</a:t>
            </a: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69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799784" cy="4336504"/>
          </a:xfrm>
        </p:spPr>
        <p:txBody>
          <a:bodyPr>
            <a:normAutofit/>
          </a:bodyPr>
          <a:lstStyle/>
          <a:p>
            <a:pPr marL="381000" indent="-279400">
              <a:buSzTx/>
              <a:buFont typeface="Wingdings" pitchFamily="2" charset="2"/>
              <a:buChar char="n"/>
            </a:pPr>
            <a:r>
              <a:rPr lang="sk-SK" sz="2200" dirty="0"/>
              <a:t>Uvedené iteračné metódy patria do skupiny </a:t>
            </a:r>
            <a:r>
              <a:rPr lang="sk-SK" sz="2200" dirty="0" err="1"/>
              <a:t>iteračných</a:t>
            </a:r>
            <a:r>
              <a:rPr lang="sk-SK" sz="2200" dirty="0"/>
              <a:t> metód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prvého rádu</a:t>
            </a:r>
            <a:r>
              <a:rPr lang="sk-SK" sz="2200" dirty="0"/>
              <a:t>, podľa toho, že v okolí </a:t>
            </a:r>
            <a:r>
              <a:rPr lang="sk-SK" sz="2200" b="1" i="1" dirty="0" err="1"/>
              <a:t>x</a:t>
            </a:r>
            <a:r>
              <a:rPr lang="sk-SK" sz="2200" i="1" baseline="30000" dirty="0" err="1"/>
              <a:t>i</a:t>
            </a:r>
            <a:r>
              <a:rPr lang="sk-SK" sz="2200" dirty="0"/>
              <a:t> </a:t>
            </a:r>
            <a:r>
              <a:rPr lang="sk-SK" sz="2200" dirty="0" err="1"/>
              <a:t>aproximujú</a:t>
            </a:r>
            <a:r>
              <a:rPr lang="sk-SK" sz="2200" dirty="0"/>
              <a:t> minimalizovanú funkciu </a:t>
            </a:r>
            <a:r>
              <a:rPr lang="sk-SK" sz="2200" dirty="0" err="1"/>
              <a:t>nadrovinou</a:t>
            </a:r>
            <a:r>
              <a:rPr lang="sk-SK" sz="2200" dirty="0"/>
              <a:t> a postupujú v smere </a:t>
            </a:r>
            <a:r>
              <a:rPr lang="sk-SK" sz="2200" b="1" i="1" dirty="0" err="1"/>
              <a:t>h</a:t>
            </a:r>
            <a:r>
              <a:rPr lang="sk-SK" sz="2200" i="1" baseline="30000" dirty="0" err="1"/>
              <a:t>i</a:t>
            </a:r>
            <a:r>
              <a:rPr lang="sk-SK" sz="2200" dirty="0"/>
              <a:t>, </a:t>
            </a:r>
            <a:r>
              <a:rPr lang="en-US" sz="2200" dirty="0" smtClean="0"/>
              <a:t>     </a:t>
            </a:r>
            <a:r>
              <a:rPr lang="sk-SK" sz="2200" dirty="0" smtClean="0"/>
              <a:t>v </a:t>
            </a:r>
            <a:r>
              <a:rPr lang="sk-SK" sz="2200" dirty="0"/>
              <a:t>ktorom táto </a:t>
            </a:r>
            <a:r>
              <a:rPr lang="sk-SK" sz="2200" dirty="0" err="1"/>
              <a:t>nadrovina</a:t>
            </a:r>
            <a:r>
              <a:rPr lang="sk-SK" sz="2200" dirty="0"/>
              <a:t> najrýchlejšie klesá.</a:t>
            </a:r>
          </a:p>
          <a:p>
            <a:pPr marL="381000" indent="-279400">
              <a:buSzTx/>
              <a:buFont typeface="Wingdings" pitchFamily="2" charset="2"/>
              <a:buChar char="n"/>
            </a:pPr>
            <a:r>
              <a:rPr lang="sk-SK" sz="2200" dirty="0"/>
              <a:t>Ďalšou metódou prvého rádu je napr. „Metóda združených smerov“ (</a:t>
            </a:r>
            <a:r>
              <a:rPr lang="sk-SK" sz="2200" dirty="0" err="1"/>
              <a:t>Fletcher-Reevesova</a:t>
            </a:r>
            <a:r>
              <a:rPr lang="sk-SK" sz="2200" dirty="0"/>
              <a:t> metóda).</a:t>
            </a:r>
          </a:p>
          <a:p>
            <a:pPr marL="381000" indent="-279400">
              <a:buSzTx/>
              <a:buFont typeface="Wingdings" pitchFamily="2" charset="2"/>
              <a:buChar char="n"/>
            </a:pP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Metódy druhého rádu </a:t>
            </a:r>
            <a:r>
              <a:rPr lang="sk-SK" sz="2200" dirty="0" err="1"/>
              <a:t>aproximujú</a:t>
            </a:r>
            <a:r>
              <a:rPr lang="sk-SK" sz="2200" dirty="0"/>
              <a:t> minimalizovanú funkciu kvadratickou formou a postupujú od súčasného riešenia k bodu minima kvadratické formy.</a:t>
            </a:r>
            <a:endParaRPr lang="sk-SK" sz="22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1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Prístupy k optimalizácii: </a:t>
            </a:r>
            <a:r>
              <a:rPr lang="sk-SK" sz="2800" dirty="0"/>
              <a:t>Nemáme informáciu o funkcii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7</a:t>
            </a:fld>
            <a:endParaRPr lang="sk-SK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33210" y="6007668"/>
            <a:ext cx="4214854" cy="18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314210" y="463606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4045459" y="5303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11023" y="4483669"/>
            <a:ext cx="212725" cy="215900"/>
          </a:xfrm>
          <a:prstGeom prst="star16">
            <a:avLst>
              <a:gd name="adj" fmla="val 37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03366" y="5010445"/>
            <a:ext cx="484187" cy="381000"/>
          </a:xfrm>
          <a:prstGeom prst="star16">
            <a:avLst>
              <a:gd name="adj" fmla="val 37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rot="5400000">
            <a:off x="418066" y="5303613"/>
            <a:ext cx="1335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5400000">
            <a:off x="4009860" y="562004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471650" y="5513068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5 m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23528" y="5429057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10 m</a:t>
            </a:r>
          </a:p>
        </p:txBody>
      </p:sp>
      <p:grpSp>
        <p:nvGrpSpPr>
          <p:cNvPr id="37" name="Skupina 36"/>
          <p:cNvGrpSpPr/>
          <p:nvPr/>
        </p:nvGrpSpPr>
        <p:grpSpPr>
          <a:xfrm>
            <a:off x="3131840" y="4581128"/>
            <a:ext cx="838200" cy="1896615"/>
            <a:chOff x="3131840" y="4581128"/>
            <a:chExt cx="838200" cy="1896615"/>
          </a:xfrm>
        </p:grpSpPr>
        <p:sp>
          <p:nvSpPr>
            <p:cNvPr id="22" name="BlokTextu 21"/>
            <p:cNvSpPr txBox="1"/>
            <p:nvPr/>
          </p:nvSpPr>
          <p:spPr>
            <a:xfrm>
              <a:off x="3320916" y="6016078"/>
              <a:ext cx="549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sk-SK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3491880" y="4959989"/>
              <a:ext cx="0" cy="106680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3131840" y="4581128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sk-SK" sz="2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sk-SK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Skupina 35"/>
          <p:cNvGrpSpPr/>
          <p:nvPr/>
        </p:nvGrpSpPr>
        <p:grpSpPr>
          <a:xfrm>
            <a:off x="2725688" y="5048545"/>
            <a:ext cx="838200" cy="1442602"/>
            <a:chOff x="2725688" y="5048545"/>
            <a:chExt cx="838200" cy="1442602"/>
          </a:xfrm>
        </p:grpSpPr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3040637" y="5448511"/>
              <a:ext cx="0" cy="559157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725688" y="5048545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sk-SK" sz="2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sk-SK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2798457" y="6029482"/>
              <a:ext cx="522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sk-SK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Skupina 34"/>
          <p:cNvGrpSpPr/>
          <p:nvPr/>
        </p:nvGrpSpPr>
        <p:grpSpPr>
          <a:xfrm>
            <a:off x="2137259" y="4787412"/>
            <a:ext cx="994581" cy="1690332"/>
            <a:chOff x="2137259" y="4799768"/>
            <a:chExt cx="994581" cy="1690332"/>
          </a:xfrm>
        </p:grpSpPr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293640" y="4799768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4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sk-SK" sz="2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sk-SK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sk-SK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2411760" y="5257721"/>
              <a:ext cx="0" cy="775246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2137259" y="6028435"/>
              <a:ext cx="551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Skupina 33"/>
          <p:cNvGrpSpPr/>
          <p:nvPr/>
        </p:nvGrpSpPr>
        <p:grpSpPr>
          <a:xfrm>
            <a:off x="1429098" y="4402172"/>
            <a:ext cx="838200" cy="2076914"/>
            <a:chOff x="1429098" y="4438945"/>
            <a:chExt cx="838200" cy="2076914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1429098" y="4438945"/>
              <a:ext cx="838200" cy="1600200"/>
              <a:chOff x="960" y="2832"/>
              <a:chExt cx="528" cy="1008"/>
            </a:xfrm>
          </p:grpSpPr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133" y="3168"/>
                <a:ext cx="0" cy="672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960" y="283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sz="2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sk-SK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sk-SK" sz="2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sk-SK" sz="24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sk-SK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3" name="BlokTextu 32"/>
            <p:cNvSpPr txBox="1"/>
            <p:nvPr/>
          </p:nvSpPr>
          <p:spPr>
            <a:xfrm>
              <a:off x="1438029" y="6054194"/>
              <a:ext cx="537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sk-SK" sz="2400" baseline="30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0" name="Bublina v tvare zaobleného obdĺžnika 39"/>
          <p:cNvSpPr/>
          <p:nvPr/>
        </p:nvSpPr>
        <p:spPr>
          <a:xfrm>
            <a:off x="4814550" y="3861048"/>
            <a:ext cx="2726372" cy="1111004"/>
          </a:xfrm>
          <a:prstGeom prst="wedgeRoundRectCallout">
            <a:avLst>
              <a:gd name="adj1" fmla="val -112308"/>
              <a:gd name="adj2" fmla="val 169725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Toto prehlásime za minimum</a:t>
            </a:r>
            <a:endParaRPr lang="sk-SK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Zástupný symbol obsahu 2"/>
          <p:cNvSpPr txBox="1">
            <a:spLocks/>
          </p:cNvSpPr>
          <p:nvPr/>
        </p:nvSpPr>
        <p:spPr>
          <a:xfrm>
            <a:off x="457200" y="1609416"/>
            <a:ext cx="7571184" cy="1747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Nemáme žiadnu informáciu </a:t>
            </a:r>
            <a:r>
              <a:rPr lang="sk-SK" dirty="0"/>
              <a:t>o vlastnostiach minimalizovanej funkcie f(x) na danom intervale &lt;a</a:t>
            </a:r>
            <a:r>
              <a:rPr lang="sk-SK" dirty="0" smtClean="0"/>
              <a:t>, b&gt;, preto sa môžeme mýliť: skutočné minimum môže byť v bode </a:t>
            </a:r>
            <a:r>
              <a:rPr lang="sk-SK" i="1" dirty="0" smtClean="0">
                <a:solidFill>
                  <a:srgbClr val="FF0066"/>
                </a:solidFill>
              </a:rPr>
              <a:t>x</a:t>
            </a:r>
            <a:r>
              <a:rPr lang="sk-SK" dirty="0" smtClean="0"/>
              <a:t>.</a:t>
            </a:r>
            <a:endParaRPr lang="sk-SK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1457160" y="4005064"/>
            <a:ext cx="2588299" cy="2477889"/>
            <a:chOff x="1457160" y="4005064"/>
            <a:chExt cx="2588299" cy="2477889"/>
          </a:xfrm>
        </p:grpSpPr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1457160" y="4005064"/>
              <a:ext cx="2588299" cy="1570484"/>
            </a:xfrm>
            <a:custGeom>
              <a:avLst/>
              <a:gdLst>
                <a:gd name="T0" fmla="*/ 0 w 1872"/>
                <a:gd name="T1" fmla="*/ 457200 h 1080"/>
                <a:gd name="T2" fmla="*/ 152400 w 1872"/>
                <a:gd name="T3" fmla="*/ 228600 h 1080"/>
                <a:gd name="T4" fmla="*/ 411163 w 1872"/>
                <a:gd name="T5" fmla="*/ 239712 h 1080"/>
                <a:gd name="T6" fmla="*/ 685800 w 1872"/>
                <a:gd name="T7" fmla="*/ 990600 h 1080"/>
                <a:gd name="T8" fmla="*/ 762000 w 1872"/>
                <a:gd name="T9" fmla="*/ 1676400 h 1080"/>
                <a:gd name="T10" fmla="*/ 838200 w 1872"/>
                <a:gd name="T11" fmla="*/ 762000 h 1080"/>
                <a:gd name="T12" fmla="*/ 990600 w 1872"/>
                <a:gd name="T13" fmla="*/ 533400 h 1080"/>
                <a:gd name="T14" fmla="*/ 1295400 w 1872"/>
                <a:gd name="T15" fmla="*/ 762000 h 1080"/>
                <a:gd name="T16" fmla="*/ 1600200 w 1872"/>
                <a:gd name="T17" fmla="*/ 838200 h 1080"/>
                <a:gd name="T18" fmla="*/ 1981200 w 1872"/>
                <a:gd name="T19" fmla="*/ 762000 h 1080"/>
                <a:gd name="T20" fmla="*/ 2133600 w 1872"/>
                <a:gd name="T21" fmla="*/ 381000 h 1080"/>
                <a:gd name="T22" fmla="*/ 2971800 w 1872"/>
                <a:gd name="T23" fmla="*/ 0 h 10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72"/>
                <a:gd name="T37" fmla="*/ 0 h 1080"/>
                <a:gd name="T38" fmla="*/ 1872 w 1872"/>
                <a:gd name="T39" fmla="*/ 1080 h 10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72" h="1080">
                  <a:moveTo>
                    <a:pt x="0" y="288"/>
                  </a:moveTo>
                  <a:cubicBezTo>
                    <a:pt x="26" y="227"/>
                    <a:pt x="53" y="167"/>
                    <a:pt x="96" y="144"/>
                  </a:cubicBezTo>
                  <a:cubicBezTo>
                    <a:pt x="139" y="121"/>
                    <a:pt x="203" y="71"/>
                    <a:pt x="259" y="151"/>
                  </a:cubicBezTo>
                  <a:cubicBezTo>
                    <a:pt x="315" y="231"/>
                    <a:pt x="395" y="473"/>
                    <a:pt x="432" y="624"/>
                  </a:cubicBezTo>
                  <a:cubicBezTo>
                    <a:pt x="469" y="775"/>
                    <a:pt x="464" y="1080"/>
                    <a:pt x="480" y="1056"/>
                  </a:cubicBezTo>
                  <a:cubicBezTo>
                    <a:pt x="496" y="1032"/>
                    <a:pt x="504" y="600"/>
                    <a:pt x="528" y="480"/>
                  </a:cubicBezTo>
                  <a:cubicBezTo>
                    <a:pt x="552" y="360"/>
                    <a:pt x="576" y="336"/>
                    <a:pt x="624" y="336"/>
                  </a:cubicBezTo>
                  <a:cubicBezTo>
                    <a:pt x="672" y="336"/>
                    <a:pt x="752" y="448"/>
                    <a:pt x="816" y="480"/>
                  </a:cubicBezTo>
                  <a:cubicBezTo>
                    <a:pt x="880" y="512"/>
                    <a:pt x="936" y="528"/>
                    <a:pt x="1008" y="528"/>
                  </a:cubicBezTo>
                  <a:cubicBezTo>
                    <a:pt x="1080" y="528"/>
                    <a:pt x="1192" y="528"/>
                    <a:pt x="1248" y="480"/>
                  </a:cubicBezTo>
                  <a:cubicBezTo>
                    <a:pt x="1304" y="432"/>
                    <a:pt x="1240" y="320"/>
                    <a:pt x="1344" y="240"/>
                  </a:cubicBezTo>
                  <a:cubicBezTo>
                    <a:pt x="1448" y="160"/>
                    <a:pt x="1784" y="40"/>
                    <a:pt x="18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9" name="BlokTextu 38"/>
            <p:cNvSpPr txBox="1"/>
            <p:nvPr/>
          </p:nvSpPr>
          <p:spPr>
            <a:xfrm>
              <a:off x="1963166" y="6021288"/>
              <a:ext cx="376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i="1" dirty="0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sk-SK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1" name="Bublina v tvare zaobleného obdĺžnika 40"/>
          <p:cNvSpPr/>
          <p:nvPr/>
        </p:nvSpPr>
        <p:spPr>
          <a:xfrm>
            <a:off x="5302012" y="6154947"/>
            <a:ext cx="2726372" cy="645592"/>
          </a:xfrm>
          <a:prstGeom prst="wedgeRoundRectCallout">
            <a:avLst>
              <a:gd name="adj1" fmla="val -165411"/>
              <a:gd name="adj2" fmla="val -6646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Skutočné minimum</a:t>
            </a:r>
            <a:endParaRPr lang="sk-SK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0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8" grpId="0"/>
      <p:bldP spid="4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/>
          <p:cNvSpPr txBox="1">
            <a:spLocks/>
          </p:cNvSpPr>
          <p:nvPr/>
        </p:nvSpPr>
        <p:spPr>
          <a:xfrm>
            <a:off x="457200" y="320040"/>
            <a:ext cx="7571184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sz="2800" dirty="0"/>
              <a:t>Iteračné metódy prvého rádu</a:t>
            </a:r>
          </a:p>
        </p:txBody>
      </p:sp>
      <p:sp>
        <p:nvSpPr>
          <p:cNvPr id="2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1D7E-90FB-4233-BAFF-5F2749939A4E}" type="slidenum">
              <a:rPr lang="sk-SK"/>
              <a:pPr>
                <a:defRPr/>
              </a:pPr>
              <a:t>70</a:t>
            </a:fld>
            <a:endParaRPr 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799784" cy="3688432"/>
          </a:xfrm>
        </p:spPr>
        <p:txBody>
          <a:bodyPr>
            <a:normAutofit/>
          </a:bodyPr>
          <a:lstStyle/>
          <a:p>
            <a:pPr marL="381000" indent="-279400">
              <a:buSzTx/>
              <a:buFont typeface="Wingdings" pitchFamily="2" charset="2"/>
              <a:buChar char="n"/>
            </a:pPr>
            <a:r>
              <a:rPr lang="sk-SK" sz="2200" dirty="0"/>
              <a:t>Ak sú iteračné metódy prvého rádu používané ako heuristiky, bez nároku na konvergenciu ku globálnemu minimu, stačí, ak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existujú spojité prvé parciálne derivácie minimalizovanej funkcie</a:t>
            </a:r>
            <a:r>
              <a:rPr lang="sk-SK" sz="2200" dirty="0"/>
              <a:t>.</a:t>
            </a:r>
          </a:p>
          <a:p>
            <a:pPr marL="381000" indent="-279400">
              <a:buSzTx/>
              <a:buFont typeface="Wingdings" pitchFamily="2" charset="2"/>
              <a:buChar char="n"/>
            </a:pPr>
            <a:r>
              <a:rPr lang="sk-SK" sz="2200" dirty="0"/>
              <a:t>Predpoklady pre konvergenciu minimalizujúcich postupností ku globálnemu sú podstatne prísnejšie: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konvexnosť funkcie </a:t>
            </a:r>
            <a:r>
              <a:rPr lang="sk-SK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sk-SK" sz="2200" i="1" dirty="0"/>
              <a:t>,</a:t>
            </a:r>
            <a:r>
              <a:rPr lang="sk-SK" sz="2200" dirty="0"/>
              <a:t>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platnosť </a:t>
            </a:r>
            <a:r>
              <a:rPr lang="sk-SK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Lipschicovej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podmienky pre </a:t>
            </a:r>
            <a:r>
              <a:rPr lang="sk-SK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f’</a:t>
            </a:r>
            <a:r>
              <a:rPr lang="sk-SK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obmedzenosť množiny </a:t>
            </a:r>
            <a:r>
              <a:rPr lang="sk-SK" sz="2200" dirty="0"/>
              <a:t>{</a:t>
            </a:r>
            <a:r>
              <a:rPr lang="sk-SK" sz="2200" b="1" i="1" dirty="0"/>
              <a:t>x: </a:t>
            </a:r>
            <a:r>
              <a:rPr lang="sk-SK" sz="2200" b="1" i="1" dirty="0" err="1"/>
              <a:t>x</a:t>
            </a:r>
            <a:r>
              <a:rPr lang="sk-SK" sz="2200" i="1" dirty="0" err="1">
                <a:sym typeface="Symbol" pitchFamily="18" charset="2"/>
              </a:rPr>
              <a:t>E</a:t>
            </a:r>
            <a:r>
              <a:rPr lang="sk-SK" sz="2200" i="1" baseline="30000" dirty="0" err="1">
                <a:sym typeface="Symbol" pitchFamily="18" charset="2"/>
              </a:rPr>
              <a:t>n</a:t>
            </a:r>
            <a:r>
              <a:rPr lang="sk-SK" sz="2200" i="1" dirty="0">
                <a:sym typeface="Symbol" pitchFamily="18" charset="2"/>
              </a:rPr>
              <a:t>, 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dirty="0">
                <a:sym typeface="Symbol" pitchFamily="18" charset="2"/>
              </a:rPr>
              <a:t>)</a:t>
            </a:r>
            <a:r>
              <a:rPr lang="sk-SK" sz="2200" b="1" dirty="0"/>
              <a:t> </a:t>
            </a:r>
            <a:r>
              <a:rPr lang="sk-SK" sz="2200" i="1" dirty="0">
                <a:sym typeface="Symbol" pitchFamily="18" charset="2"/>
              </a:rPr>
              <a:t>f</a:t>
            </a:r>
            <a:r>
              <a:rPr lang="sk-SK" sz="2200" dirty="0">
                <a:sym typeface="Symbol" pitchFamily="18" charset="2"/>
              </a:rPr>
              <a:t>(</a:t>
            </a:r>
            <a:r>
              <a:rPr lang="sk-SK" sz="2200" b="1" i="1" dirty="0">
                <a:sym typeface="Symbol" pitchFamily="18" charset="2"/>
              </a:rPr>
              <a:t>x</a:t>
            </a:r>
            <a:r>
              <a:rPr lang="sk-SK" sz="2200" i="1" baseline="30000" dirty="0">
                <a:sym typeface="Symbol" pitchFamily="18" charset="2"/>
              </a:rPr>
              <a:t>0</a:t>
            </a:r>
            <a:r>
              <a:rPr lang="sk-SK" sz="2200" dirty="0">
                <a:sym typeface="Symbol" pitchFamily="18" charset="2"/>
              </a:rPr>
              <a:t>)</a:t>
            </a:r>
            <a:r>
              <a:rPr lang="sk-SK" sz="2200" dirty="0"/>
              <a:t>}</a:t>
            </a:r>
            <a:r>
              <a:rPr lang="sk-SK" sz="22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915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Prístupy k optimalizácii: </a:t>
            </a:r>
            <a:br>
              <a:rPr lang="sk-SK" sz="2800" dirty="0" smtClean="0"/>
            </a:br>
            <a:r>
              <a:rPr lang="sk-SK" sz="2800" dirty="0" smtClean="0"/>
              <a:t>máme </a:t>
            </a:r>
            <a:r>
              <a:rPr lang="sk-SK" sz="2800" dirty="0"/>
              <a:t>informáciu o funkcii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8</a:t>
            </a:fld>
            <a:endParaRPr lang="sk-SK" dirty="0"/>
          </a:p>
        </p:txBody>
      </p:sp>
      <p:sp>
        <p:nvSpPr>
          <p:cNvPr id="38" name="Zástupný symbol obsahu 2"/>
          <p:cNvSpPr txBox="1">
            <a:spLocks/>
          </p:cNvSpPr>
          <p:nvPr/>
        </p:nvSpPr>
        <p:spPr>
          <a:xfrm>
            <a:off x="457200" y="1609416"/>
            <a:ext cx="7571184" cy="46278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Záleží na tom, akú máme informáciu o vlastnostiach minimalizovanej funkcie f(x) na danom intervale &lt;a, b&gt;. </a:t>
            </a:r>
          </a:p>
          <a:p>
            <a:r>
              <a:rPr lang="sk-SK" dirty="0" smtClean="0"/>
              <a:t>Máme analytický zápis funkcie f(x):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Vlastnosti tejto funkcie:</a:t>
            </a:r>
          </a:p>
          <a:p>
            <a:pPr lvl="1"/>
            <a:r>
              <a:rPr lang="sk-SK" dirty="0" smtClean="0"/>
              <a:t>je spojitá na intervale &lt;0, 100&gt;,</a:t>
            </a:r>
          </a:p>
          <a:p>
            <a:pPr lvl="1"/>
            <a:r>
              <a:rPr lang="sk-SK" dirty="0" smtClean="0"/>
              <a:t>na intervale &lt;0, 100&gt; má spojité derivácie,</a:t>
            </a:r>
          </a:p>
          <a:p>
            <a:pPr lvl="1"/>
            <a:endParaRPr lang="sk-SK" dirty="0" smtClean="0"/>
          </a:p>
          <a:p>
            <a:pPr lvl="1"/>
            <a:endParaRPr lang="sk-SK" dirty="0"/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3628" y="3041668"/>
            <a:ext cx="4508572" cy="125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62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Hľadanie MINIMA ANALYTICKY ZADANEJ </a:t>
            </a:r>
            <a:r>
              <a:rPr lang="sk-SK" sz="2800" dirty="0" err="1" smtClean="0"/>
              <a:t>FCIe</a:t>
            </a:r>
            <a:r>
              <a:rPr lang="sk-SK" sz="2800" dirty="0" smtClean="0"/>
              <a:t> JEDNEJ PREMENNEJ</a:t>
            </a:r>
            <a:endParaRPr lang="sk-SK" sz="28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A3E3-75BC-4086-8E52-9A2DABDC57E8}" type="slidenum">
              <a:rPr lang="sk-SK" smtClean="0"/>
              <a:pPr/>
              <a:t>9</a:t>
            </a:fld>
            <a:endParaRPr lang="sk-SK" dirty="0"/>
          </a:p>
        </p:txBody>
      </p:sp>
      <p:sp>
        <p:nvSpPr>
          <p:cNvPr id="38" name="Zástupný symbol obsahu 2"/>
          <p:cNvSpPr txBox="1">
            <a:spLocks/>
          </p:cNvSpPr>
          <p:nvPr/>
        </p:nvSpPr>
        <p:spPr>
          <a:xfrm>
            <a:off x="457200" y="1609416"/>
            <a:ext cx="7571184" cy="46278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3000"/>
              <a:buFont typeface="Wingdings" pitchFamily="2" charset="2"/>
              <a:buChar char="q"/>
              <a:defRPr kumimoji="0" sz="2400" kern="1200" baseline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0000" indent="-252000" algn="l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kumimoji="0" sz="2100" kern="12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Tx/>
              <a:buNone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8000" lvl="1" indent="0">
              <a:buNone/>
            </a:pPr>
            <a:endParaRPr lang="sk-SK" dirty="0">
              <a:latin typeface="Calibri" pitchFamily="34" charset="0"/>
              <a:cs typeface="Calibri" pitchFamily="34" charset="0"/>
            </a:endParaRPr>
          </a:p>
          <a:p>
            <a:pPr marL="288000" lvl="1" indent="0">
              <a:buNone/>
            </a:pPr>
            <a:endParaRPr lang="sk-SK" dirty="0" smtClean="0">
              <a:latin typeface="Calibri" pitchFamily="34" charset="0"/>
              <a:cs typeface="Calibri" pitchFamily="34" charset="0"/>
            </a:endParaRPr>
          </a:p>
          <a:p>
            <a:pPr marL="288000" lvl="1" indent="0">
              <a:buNone/>
            </a:pPr>
            <a:endParaRPr lang="sk-SK" dirty="0">
              <a:latin typeface="Calibri" pitchFamily="34" charset="0"/>
              <a:cs typeface="Calibri" pitchFamily="34" charset="0"/>
            </a:endParaRPr>
          </a:p>
          <a:p>
            <a:pPr marL="274320" lvl="1" indent="-274320">
              <a:spcBef>
                <a:spcPts val="1200"/>
              </a:spcBef>
              <a:spcAft>
                <a:spcPts val="600"/>
              </a:spcAft>
              <a:buSzPct val="73000"/>
              <a:buFont typeface="Wingdings" pitchFamily="2" charset="2"/>
              <a:buChar char="q"/>
            </a:pPr>
            <a:r>
              <a:rPr lang="sk-SK" sz="2400" dirty="0" smtClean="0">
                <a:latin typeface="Calibri" pitchFamily="34" charset="0"/>
                <a:cs typeface="Calibri" pitchFamily="34" charset="0"/>
              </a:rPr>
              <a:t>Ak je funkcia spojitá </a:t>
            </a:r>
            <a:r>
              <a:rPr lang="sk-SK" sz="2400" dirty="0">
                <a:latin typeface="Calibri" pitchFamily="34" charset="0"/>
                <a:cs typeface="Calibri" pitchFamily="34" charset="0"/>
              </a:rPr>
              <a:t>na intervale &lt;0, 100</a:t>
            </a:r>
            <a:r>
              <a:rPr lang="sk-SK" sz="2400" dirty="0" smtClean="0">
                <a:latin typeface="Calibri" pitchFamily="34" charset="0"/>
                <a:cs typeface="Calibri" pitchFamily="34" charset="0"/>
              </a:rPr>
              <a:t>&gt; a má skoro všade aj spojité derivácie, potom sa minimum hľadá: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SzPct val="73000"/>
              <a:buNone/>
            </a:pPr>
            <a:r>
              <a:rPr lang="sk-SK" dirty="0">
                <a:latin typeface="Calibri" pitchFamily="34" charset="0"/>
                <a:cs typeface="Calibri" pitchFamily="34" charset="0"/>
              </a:rPr>
              <a:t>       a) v krajných bodoch intervalu,</a:t>
            </a:r>
            <a:br>
              <a:rPr lang="sk-SK" dirty="0">
                <a:latin typeface="Calibri" pitchFamily="34" charset="0"/>
                <a:cs typeface="Calibri" pitchFamily="34" charset="0"/>
              </a:rPr>
            </a:br>
            <a:r>
              <a:rPr lang="sk-SK" dirty="0">
                <a:latin typeface="Calibri" pitchFamily="34" charset="0"/>
                <a:cs typeface="Calibri" pitchFamily="34" charset="0"/>
              </a:rPr>
              <a:t>       b) v bodoch, kde neexistuje prvá derivácia,</a:t>
            </a:r>
            <a:br>
              <a:rPr lang="sk-SK" dirty="0">
                <a:latin typeface="Calibri" pitchFamily="34" charset="0"/>
                <a:cs typeface="Calibri" pitchFamily="34" charset="0"/>
              </a:rPr>
            </a:br>
            <a:r>
              <a:rPr lang="sk-SK" dirty="0">
                <a:latin typeface="Calibri" pitchFamily="34" charset="0"/>
                <a:cs typeface="Calibri" pitchFamily="34" charset="0"/>
              </a:rPr>
              <a:t>       c) v bodoch, kde je prvá derivácia nulová (stacionárne body). </a:t>
            </a:r>
            <a:endParaRPr lang="sk-SK" dirty="0" smtClean="0">
              <a:latin typeface="Calibri" pitchFamily="34" charset="0"/>
              <a:cs typeface="Calibri" pitchFamily="34" charset="0"/>
            </a:endParaRPr>
          </a:p>
          <a:p>
            <a:pPr marL="715963" lvl="1" indent="0">
              <a:spcAft>
                <a:spcPts val="600"/>
              </a:spcAft>
              <a:buSzPct val="73000"/>
              <a:buNone/>
            </a:pPr>
            <a:r>
              <a:rPr lang="sk-SK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sk-SK" dirty="0">
                <a:latin typeface="Calibri" pitchFamily="34" charset="0"/>
                <a:cs typeface="Calibri" pitchFamily="34" charset="0"/>
              </a:rPr>
              <a:t>stacionárnom bode má funkcia minimum, ak je najnižšia párna derivácia kladná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sk-SK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    </a:t>
            </a:r>
            <a:endParaRPr lang="en-US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715963" lvl="1" indent="0">
              <a:spcAft>
                <a:spcPts val="600"/>
              </a:spcAft>
              <a:buSzPct val="73000"/>
              <a:buNone/>
            </a:pPr>
            <a:r>
              <a:rPr lang="sk-SK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f(x)</a:t>
            </a:r>
            <a:endParaRPr lang="sk-SK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3084"/>
            <a:ext cx="4508572" cy="125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85800" y="648652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57800" y="65246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600200" y="5648325"/>
            <a:ext cx="1371600" cy="533400"/>
          </a:xfrm>
          <a:custGeom>
            <a:avLst/>
            <a:gdLst>
              <a:gd name="T0" fmla="*/ 0 w 864"/>
              <a:gd name="T1" fmla="*/ 457200 h 336"/>
              <a:gd name="T2" fmla="*/ 457200 w 864"/>
              <a:gd name="T3" fmla="*/ 76200 h 336"/>
              <a:gd name="T4" fmla="*/ 914400 w 864"/>
              <a:gd name="T5" fmla="*/ 76200 h 336"/>
              <a:gd name="T6" fmla="*/ 1371600 w 864"/>
              <a:gd name="T7" fmla="*/ 53340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336"/>
              <a:gd name="T14" fmla="*/ 864 w 86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336">
                <a:moveTo>
                  <a:pt x="0" y="288"/>
                </a:moveTo>
                <a:cubicBezTo>
                  <a:pt x="96" y="188"/>
                  <a:pt x="192" y="88"/>
                  <a:pt x="288" y="48"/>
                </a:cubicBezTo>
                <a:cubicBezTo>
                  <a:pt x="384" y="8"/>
                  <a:pt x="480" y="0"/>
                  <a:pt x="576" y="48"/>
                </a:cubicBezTo>
                <a:cubicBezTo>
                  <a:pt x="672" y="96"/>
                  <a:pt x="816" y="288"/>
                  <a:pt x="864" y="336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46400" y="5661025"/>
            <a:ext cx="2311400" cy="596900"/>
          </a:xfrm>
          <a:custGeom>
            <a:avLst/>
            <a:gdLst>
              <a:gd name="T0" fmla="*/ 25400 w 1456"/>
              <a:gd name="T1" fmla="*/ 520700 h 376"/>
              <a:gd name="T2" fmla="*/ 101600 w 1456"/>
              <a:gd name="T3" fmla="*/ 139700 h 376"/>
              <a:gd name="T4" fmla="*/ 635000 w 1456"/>
              <a:gd name="T5" fmla="*/ 63500 h 376"/>
              <a:gd name="T6" fmla="*/ 1244600 w 1456"/>
              <a:gd name="T7" fmla="*/ 520700 h 376"/>
              <a:gd name="T8" fmla="*/ 1625600 w 1456"/>
              <a:gd name="T9" fmla="*/ 520700 h 376"/>
              <a:gd name="T10" fmla="*/ 1930400 w 1456"/>
              <a:gd name="T11" fmla="*/ 368300 h 376"/>
              <a:gd name="T12" fmla="*/ 2082800 w 1456"/>
              <a:gd name="T13" fmla="*/ 139700 h 376"/>
              <a:gd name="T14" fmla="*/ 2311400 w 1456"/>
              <a:gd name="T15" fmla="*/ 139700 h 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56"/>
              <a:gd name="T25" fmla="*/ 0 h 376"/>
              <a:gd name="T26" fmla="*/ 1456 w 1456"/>
              <a:gd name="T27" fmla="*/ 376 h 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56" h="376">
                <a:moveTo>
                  <a:pt x="16" y="328"/>
                </a:moveTo>
                <a:cubicBezTo>
                  <a:pt x="8" y="232"/>
                  <a:pt x="0" y="136"/>
                  <a:pt x="64" y="88"/>
                </a:cubicBezTo>
                <a:cubicBezTo>
                  <a:pt x="128" y="40"/>
                  <a:pt x="280" y="0"/>
                  <a:pt x="400" y="40"/>
                </a:cubicBezTo>
                <a:cubicBezTo>
                  <a:pt x="520" y="80"/>
                  <a:pt x="680" y="280"/>
                  <a:pt x="784" y="328"/>
                </a:cubicBezTo>
                <a:cubicBezTo>
                  <a:pt x="888" y="376"/>
                  <a:pt x="952" y="344"/>
                  <a:pt x="1024" y="328"/>
                </a:cubicBezTo>
                <a:cubicBezTo>
                  <a:pt x="1096" y="312"/>
                  <a:pt x="1168" y="272"/>
                  <a:pt x="1216" y="232"/>
                </a:cubicBezTo>
                <a:cubicBezTo>
                  <a:pt x="1264" y="192"/>
                  <a:pt x="1272" y="112"/>
                  <a:pt x="1312" y="88"/>
                </a:cubicBezTo>
                <a:cubicBezTo>
                  <a:pt x="1352" y="64"/>
                  <a:pt x="1404" y="76"/>
                  <a:pt x="1456" y="88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81000" y="4005063"/>
            <a:ext cx="1190625" cy="2495749"/>
          </a:xfrm>
          <a:custGeom>
            <a:avLst/>
            <a:gdLst>
              <a:gd name="T0" fmla="*/ 383036 w 746"/>
              <a:gd name="T1" fmla="*/ 0 h 1850"/>
              <a:gd name="T2" fmla="*/ 0 w 746"/>
              <a:gd name="T3" fmla="*/ 0 h 1850"/>
              <a:gd name="T4" fmla="*/ 0 w 746"/>
              <a:gd name="T5" fmla="*/ 2268717 h 1850"/>
              <a:gd name="T6" fmla="*/ 1190604 w 746"/>
              <a:gd name="T7" fmla="*/ 2571769 h 1850"/>
              <a:gd name="T8" fmla="*/ 0 60000 65536"/>
              <a:gd name="T9" fmla="*/ 0 60000 65536"/>
              <a:gd name="T10" fmla="*/ 0 60000 65536"/>
              <a:gd name="T11" fmla="*/ 0 60000 65536"/>
              <a:gd name="T12" fmla="*/ 0 w 746"/>
              <a:gd name="T13" fmla="*/ 0 h 1850"/>
              <a:gd name="T14" fmla="*/ 746 w 746"/>
              <a:gd name="T15" fmla="*/ 1850 h 1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" h="1850">
                <a:moveTo>
                  <a:pt x="240" y="0"/>
                </a:moveTo>
                <a:lnTo>
                  <a:pt x="0" y="0"/>
                </a:lnTo>
                <a:lnTo>
                  <a:pt x="0" y="1632"/>
                </a:lnTo>
                <a:lnTo>
                  <a:pt x="746" y="1850"/>
                </a:ln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09600" y="4286250"/>
            <a:ext cx="2390775" cy="2214563"/>
          </a:xfrm>
          <a:custGeom>
            <a:avLst/>
            <a:gdLst>
              <a:gd name="T0" fmla="*/ 309944 w 1481"/>
              <a:gd name="T1" fmla="*/ 0 h 1618"/>
              <a:gd name="T2" fmla="*/ 0 w 1481"/>
              <a:gd name="T3" fmla="*/ 0 h 1618"/>
              <a:gd name="T4" fmla="*/ 0 w 1481"/>
              <a:gd name="T5" fmla="*/ 1839551 h 1618"/>
              <a:gd name="T6" fmla="*/ 2390764 w 1481"/>
              <a:gd name="T7" fmla="*/ 2214578 h 1618"/>
              <a:gd name="T8" fmla="*/ 0 60000 65536"/>
              <a:gd name="T9" fmla="*/ 0 60000 65536"/>
              <a:gd name="T10" fmla="*/ 0 60000 65536"/>
              <a:gd name="T11" fmla="*/ 0 60000 65536"/>
              <a:gd name="T12" fmla="*/ 0 w 1481"/>
              <a:gd name="T13" fmla="*/ 0 h 1618"/>
              <a:gd name="T14" fmla="*/ 1481 w 1481"/>
              <a:gd name="T15" fmla="*/ 1618 h 16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1" h="1618">
                <a:moveTo>
                  <a:pt x="192" y="0"/>
                </a:moveTo>
                <a:lnTo>
                  <a:pt x="0" y="0"/>
                </a:lnTo>
                <a:lnTo>
                  <a:pt x="0" y="1344"/>
                </a:lnTo>
                <a:lnTo>
                  <a:pt x="1481" y="1618"/>
                </a:ln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762000" y="4643438"/>
            <a:ext cx="3595688" cy="1857375"/>
          </a:xfrm>
          <a:custGeom>
            <a:avLst/>
            <a:gdLst>
              <a:gd name="T0" fmla="*/ 153008 w 2256"/>
              <a:gd name="T1" fmla="*/ 0 h 1344"/>
              <a:gd name="T2" fmla="*/ 0 w 2256"/>
              <a:gd name="T3" fmla="*/ 0 h 1344"/>
              <a:gd name="T4" fmla="*/ 0 w 2256"/>
              <a:gd name="T5" fmla="*/ 1393041 h 1344"/>
              <a:gd name="T6" fmla="*/ 3595686 w 2256"/>
              <a:gd name="T7" fmla="*/ 1857388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1344"/>
              <a:gd name="T14" fmla="*/ 2256 w 225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1344">
                <a:moveTo>
                  <a:pt x="96" y="0"/>
                </a:moveTo>
                <a:lnTo>
                  <a:pt x="0" y="0"/>
                </a:lnTo>
                <a:lnTo>
                  <a:pt x="0" y="1008"/>
                </a:lnTo>
                <a:lnTo>
                  <a:pt x="2256" y="1344"/>
                </a:ln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1600200" y="6143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971800" y="6219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343400" y="6219825"/>
            <a:ext cx="11113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312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DO 2010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B5394"/>
      </a:accent1>
      <a:accent2>
        <a:srgbClr val="0F6FC6"/>
      </a:accent2>
      <a:accent3>
        <a:srgbClr val="009DD9"/>
      </a:accent3>
      <a:accent4>
        <a:srgbClr val="0BD0D9"/>
      </a:accent4>
      <a:accent5>
        <a:srgbClr val="90C6F6"/>
      </a:accent5>
      <a:accent6>
        <a:srgbClr val="A5C249"/>
      </a:accent6>
      <a:hlink>
        <a:srgbClr val="E2D700"/>
      </a:hlink>
      <a:folHlink>
        <a:srgbClr val="85DFD0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2752</TotalTime>
  <Words>3642</Words>
  <Application>Microsoft Office PowerPoint</Application>
  <PresentationFormat>Prezentácia na obrazovke (4:3)</PresentationFormat>
  <Paragraphs>646</Paragraphs>
  <Slides>70</Slides>
  <Notes>0</Notes>
  <HiddenSlides>4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70</vt:i4>
      </vt:variant>
    </vt:vector>
  </HeadingPairs>
  <TitlesOfParts>
    <vt:vector size="73" baseType="lpstr">
      <vt:lpstr>Luxusný</vt:lpstr>
      <vt:lpstr>Rovnica</vt:lpstr>
      <vt:lpstr>Rovnice</vt:lpstr>
      <vt:lpstr>Diskrétna optimalizácia</vt:lpstr>
      <vt:lpstr>Optimalizácia nelineárnych úloh - Príklad</vt:lpstr>
      <vt:lpstr>Optimalizácia nelineárnych úloh - Príklad</vt:lpstr>
      <vt:lpstr>Optimalizácia nelineárnych úloh - Príklad</vt:lpstr>
      <vt:lpstr>Optimalizácia nelineárnych úloh - Príklad</vt:lpstr>
      <vt:lpstr>Prístupy k optimalizácii: Nemáme informáciu o funkcii</vt:lpstr>
      <vt:lpstr>Prístupy k optimalizácii: Nemáme informáciu o funkcii</vt:lpstr>
      <vt:lpstr>Prístupy k optimalizácii:  máme informáciu o funkcii</vt:lpstr>
      <vt:lpstr>Hľadanie MINIMA ANALYTICKY ZADANEJ FCIe JEDNEJ PREMENNEJ</vt:lpstr>
      <vt:lpstr>Hľadanie MINIMA ANALYTICKY ZADANEJ FCIe JEDNEJ PREMENNEJ</vt:lpstr>
      <vt:lpstr>Hľadanie MINIMA ANALYTICKY ZADANEJ FCIe JEDNEJ PREMENNEJ</vt:lpstr>
      <vt:lpstr>Hľadanie MINIMA ANALYTICKY ZADANEJ FCIe JEDNEJ PREMENNEJ</vt:lpstr>
      <vt:lpstr>Hľadanie MINIMA ANALYTICKY ZADANEJ FCIe JEDNEJ PREMENNEJ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  <vt:lpstr>Snímka 30</vt:lpstr>
      <vt:lpstr>Snímka 31</vt:lpstr>
      <vt:lpstr>Snímka 32</vt:lpstr>
      <vt:lpstr>Snímka 33</vt:lpstr>
      <vt:lpstr>Snímka 34</vt:lpstr>
      <vt:lpstr>Snímka 35</vt:lpstr>
      <vt:lpstr>Snímka 36</vt:lpstr>
      <vt:lpstr>Snímka 37</vt:lpstr>
      <vt:lpstr>Snímka 38</vt:lpstr>
      <vt:lpstr>Snímka 39</vt:lpstr>
      <vt:lpstr>Snímka 40</vt:lpstr>
      <vt:lpstr>Smer  najväčšieho poklesu</vt:lpstr>
      <vt:lpstr>Smer  najväčšieho poklesu</vt:lpstr>
      <vt:lpstr>Smer  najväčšieho poklesu</vt:lpstr>
      <vt:lpstr>Snímka 44</vt:lpstr>
      <vt:lpstr>Snímka 45</vt:lpstr>
      <vt:lpstr>Snímka 46</vt:lpstr>
      <vt:lpstr>Snímka 47</vt:lpstr>
      <vt:lpstr>Snímka 48</vt:lpstr>
      <vt:lpstr>Snímka 49</vt:lpstr>
      <vt:lpstr>Snímka 50</vt:lpstr>
      <vt:lpstr>Snímka 51</vt:lpstr>
      <vt:lpstr>Snímka 52</vt:lpstr>
      <vt:lpstr>Snímka 53</vt:lpstr>
      <vt:lpstr>Snímka 54</vt:lpstr>
      <vt:lpstr>Snímka 55</vt:lpstr>
      <vt:lpstr>Snímka 56</vt:lpstr>
      <vt:lpstr>Snímka 57</vt:lpstr>
      <vt:lpstr>Snímka 58</vt:lpstr>
      <vt:lpstr>Snímka 59</vt:lpstr>
      <vt:lpstr>Snímka 60</vt:lpstr>
      <vt:lpstr>Snímka 61</vt:lpstr>
      <vt:lpstr>Snímka 62</vt:lpstr>
      <vt:lpstr>Snímka 63</vt:lpstr>
      <vt:lpstr>Snímka 64</vt:lpstr>
      <vt:lpstr>Snímka 65</vt:lpstr>
      <vt:lpstr>Snímka 66</vt:lpstr>
      <vt:lpstr>Snímka 67</vt:lpstr>
      <vt:lpstr>Snímka 68</vt:lpstr>
      <vt:lpstr>Snímka 69</vt:lpstr>
      <vt:lpstr>Snímka 70</vt:lpstr>
    </vt:vector>
  </TitlesOfParts>
  <Company>KDS, FRI, ŽU, Žilina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Alžbeta Szendreyová</dc:creator>
  <cp:lastModifiedBy>projektor</cp:lastModifiedBy>
  <cp:revision>254</cp:revision>
  <dcterms:created xsi:type="dcterms:W3CDTF">2010-02-16T12:23:32Z</dcterms:created>
  <dcterms:modified xsi:type="dcterms:W3CDTF">2013-04-23T06:04:57Z</dcterms:modified>
</cp:coreProperties>
</file>