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3" r:id="rId18"/>
    <p:sldId id="272" r:id="rId19"/>
    <p:sldId id="275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bez názvu" id="{F6286857-6274-4EB0-9FCC-46ED8C9D55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4"/>
            <p14:sldId id="273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698C-8C35-4AEE-940E-B1E0F4049781}" type="datetimeFigureOut">
              <a:rPr lang="sk-SK" smtClean="0"/>
              <a:t>20. 2. 2015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2BB8-716B-46A5-8B9D-B674DE3DAA2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58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841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1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624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786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Ktorý</a:t>
            </a:r>
            <a:r>
              <a:rPr lang="sk-SK" baseline="0" dirty="0" smtClean="0"/>
              <a:t> pojem</a:t>
            </a:r>
            <a:r>
              <a:rPr lang="sk-SK" dirty="0" smtClean="0"/>
              <a:t> je čo na obrázku?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786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287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3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621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0" i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2134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07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606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k-SK" dirty="0" smtClean="0"/>
              <a:t>19. 2. 2015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9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94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ulna st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dirty="0" smtClean="0"/>
              <a:t>Názov prednášky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Údajové štruktúry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40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581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629424"/>
            <a:ext cx="10515600" cy="1061264"/>
          </a:xfrm>
        </p:spPr>
        <p:txBody>
          <a:bodyPr/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9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41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89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21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4"/>
            </a:gs>
            <a:gs pos="90000">
              <a:schemeClr val="bg1"/>
            </a:gs>
            <a:gs pos="0">
              <a:schemeClr val="accent4"/>
            </a:gs>
            <a:gs pos="1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dirty="0" smtClean="0"/>
              <a:t>19. 2. 2015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/>
          <p:cNvSpPr txBox="1"/>
          <p:nvPr userDrawn="1"/>
        </p:nvSpPr>
        <p:spPr>
          <a:xfrm>
            <a:off x="4351866" y="6308079"/>
            <a:ext cx="348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Ing.</a:t>
            </a:r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 Michal Varga, PhD.</a:t>
            </a:r>
          </a:p>
          <a:p>
            <a:pPr algn="ctr"/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Katedra informatiky</a:t>
            </a:r>
            <a:endParaRPr lang="sk-S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BlokTextu 8"/>
          <p:cNvSpPr txBox="1"/>
          <p:nvPr userDrawn="1"/>
        </p:nvSpPr>
        <p:spPr>
          <a:xfrm>
            <a:off x="838201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Údajové štruktúry 1</a:t>
            </a:r>
          </a:p>
        </p:txBody>
      </p:sp>
      <p:sp>
        <p:nvSpPr>
          <p:cNvPr id="10" name="BlokTextu 9"/>
          <p:cNvSpPr txBox="1"/>
          <p:nvPr userDrawn="1"/>
        </p:nvSpPr>
        <p:spPr>
          <a:xfrm>
            <a:off x="8610600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Úvod do údajových štruktúr</a:t>
            </a:r>
          </a:p>
        </p:txBody>
      </p:sp>
    </p:spTree>
    <p:extLst>
      <p:ext uri="{BB962C8B-B14F-4D97-AF65-F5344CB8AC3E}">
        <p14:creationId xmlns:p14="http://schemas.microsoft.com/office/powerpoint/2010/main" val="7864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lum bright="40000"/>
          </a:blip>
          <a:stretch>
            <a:fillRect/>
          </a:stretch>
        </p:blipFill>
        <p:spPr>
          <a:xfrm>
            <a:off x="6758013" y="2458987"/>
            <a:ext cx="4589437" cy="3600000"/>
          </a:xfrm>
          <a:prstGeom prst="rect">
            <a:avLst/>
          </a:prstGeom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 do údajových štruktúr 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Údajové štruktúry 1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29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Kategorizácia operácií</a:t>
            </a:r>
            <a:endParaRPr lang="sk-SK" dirty="0"/>
          </a:p>
        </p:txBody>
      </p:sp>
      <p:sp>
        <p:nvSpPr>
          <p:cNvPr id="10" name="Zástupný symbol obsahu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3571"/>
          </a:xfrm>
        </p:spPr>
        <p:txBody>
          <a:bodyPr/>
          <a:lstStyle/>
          <a:p>
            <a:r>
              <a:rPr lang="sk-SK" b="1" dirty="0" smtClean="0"/>
              <a:t>Konštruktor</a:t>
            </a:r>
            <a:r>
              <a:rPr lang="sk-SK" dirty="0" smtClean="0"/>
              <a:t> – konštrukcia a inicializácia (prázdnej) štruktúry.</a:t>
            </a:r>
          </a:p>
          <a:p>
            <a:r>
              <a:rPr lang="sk-SK" b="1" dirty="0" err="1" smtClean="0"/>
              <a:t>Deštruktor</a:t>
            </a:r>
            <a:r>
              <a:rPr lang="sk-SK" dirty="0" smtClean="0"/>
              <a:t> – zrušenie celej štruktúry.</a:t>
            </a:r>
          </a:p>
          <a:p>
            <a:r>
              <a:rPr lang="sk-SK" b="1" dirty="0" smtClean="0"/>
              <a:t>Selektor</a:t>
            </a:r>
            <a:r>
              <a:rPr lang="sk-SK" dirty="0" smtClean="0"/>
              <a:t> – sprístupňuje prvky štruktúry bez jej reorganizácie.</a:t>
            </a:r>
          </a:p>
          <a:p>
            <a:r>
              <a:rPr lang="sk-SK" b="1" dirty="0" smtClean="0"/>
              <a:t>Prehliadka</a:t>
            </a:r>
            <a:r>
              <a:rPr lang="sk-SK" dirty="0" smtClean="0"/>
              <a:t> – sprístupnenie všetkých prvkov štruktúry.</a:t>
            </a:r>
          </a:p>
          <a:p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10</a:t>
            </a:fld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838200" y="4124133"/>
            <a:ext cx="1051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800" b="1" dirty="0" smtClean="0"/>
              <a:t>Údajová štruktúra – </a:t>
            </a:r>
            <a:r>
              <a:rPr lang="sk-SK" sz="2800" dirty="0" smtClean="0"/>
              <a:t>predstavuje spôsob uchovávania a organizácie dát s cieľom umožniť ich sprístupnenie a modifikáciu</a:t>
            </a:r>
          </a:p>
          <a:p>
            <a:pPr algn="just"/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Klasifikácia údajových štruktúr na logickej úrovni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>
          <a:xfrm>
            <a:off x="838200" y="1870075"/>
            <a:ext cx="10515600" cy="1781733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Podľa </a:t>
            </a:r>
            <a:r>
              <a:rPr lang="sk-SK" b="1" dirty="0" smtClean="0"/>
              <a:t>charakteru prístupu </a:t>
            </a:r>
            <a:r>
              <a:rPr lang="sk-SK" dirty="0" smtClean="0"/>
              <a:t>k štruktúre prípadne jej prvkom:</a:t>
            </a:r>
          </a:p>
          <a:p>
            <a:pPr lvl="1" algn="just"/>
            <a:r>
              <a:rPr lang="sk-SK" b="1" dirty="0" smtClean="0"/>
              <a:t>Sekvenčná</a:t>
            </a:r>
            <a:r>
              <a:rPr lang="sk-SK" dirty="0" smtClean="0"/>
              <a:t> – priamy prístup je možný iba k niektorým prvkom, ostatné sú prístupné iba sprostredkovane.</a:t>
            </a:r>
          </a:p>
          <a:p>
            <a:pPr lvl="1" algn="just"/>
            <a:r>
              <a:rPr lang="sk-SK" b="1" dirty="0" smtClean="0"/>
              <a:t>Priama</a:t>
            </a:r>
            <a:r>
              <a:rPr lang="sk-SK" dirty="0" smtClean="0"/>
              <a:t> (náhodná) – priamy prístup k ľubovoľnému prvku štruktúry.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>
          <a:xfrm>
            <a:off x="838200" y="3831194"/>
            <a:ext cx="10515600" cy="2167671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Podľa </a:t>
            </a:r>
            <a:r>
              <a:rPr lang="sk-SK" b="1" dirty="0" smtClean="0"/>
              <a:t>organizačnej štruktúry</a:t>
            </a:r>
            <a:r>
              <a:rPr lang="sk-SK" dirty="0" smtClean="0"/>
              <a:t>:</a:t>
            </a:r>
            <a:endParaRPr lang="sk-SK" b="1" dirty="0" smtClean="0"/>
          </a:p>
          <a:p>
            <a:pPr lvl="1" algn="just"/>
            <a:r>
              <a:rPr lang="sk-SK" b="1" dirty="0" smtClean="0"/>
              <a:t>Lineárna</a:t>
            </a:r>
            <a:r>
              <a:rPr lang="sk-SK" dirty="0" smtClean="0"/>
              <a:t> – je definovaná špecifická relácia usporiadania (úplne lineárne usporiadanie - neexistujú neporovnateľné prvky).</a:t>
            </a:r>
          </a:p>
          <a:p>
            <a:pPr lvl="1" algn="just"/>
            <a:r>
              <a:rPr lang="sk-SK" b="1" dirty="0" smtClean="0"/>
              <a:t>Nelineárna</a:t>
            </a:r>
            <a:r>
              <a:rPr lang="sk-SK" dirty="0" smtClean="0"/>
              <a:t> – nie je definované usporiadanie (hierarchická alebo sieťová organizácia, atď.).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02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Klasifikácia údajových štruktúr na fyzickej úrovni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541586"/>
            <a:ext cx="10515600" cy="1636800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Podľa </a:t>
            </a:r>
            <a:r>
              <a:rPr lang="sk-SK" b="1" dirty="0" smtClean="0"/>
              <a:t>vymedzenia pracovného pamäťového priestoru</a:t>
            </a:r>
            <a:r>
              <a:rPr lang="sk-SK" dirty="0" smtClean="0"/>
              <a:t>:</a:t>
            </a:r>
          </a:p>
          <a:p>
            <a:pPr lvl="1" algn="just"/>
            <a:r>
              <a:rPr lang="sk-SK" b="1" dirty="0" smtClean="0"/>
              <a:t>Statická</a:t>
            </a:r>
            <a:r>
              <a:rPr lang="sk-SK" dirty="0" smtClean="0"/>
              <a:t> – celý pamäťový priestor je vymedzený a priori.</a:t>
            </a:r>
          </a:p>
          <a:p>
            <a:pPr lvl="1" algn="just"/>
            <a:r>
              <a:rPr lang="sk-SK" b="1" dirty="0" smtClean="0"/>
              <a:t>Dynamická</a:t>
            </a:r>
            <a:r>
              <a:rPr lang="sk-SK" dirty="0" smtClean="0"/>
              <a:t> – alokácia / </a:t>
            </a:r>
            <a:r>
              <a:rPr lang="sk-SK" dirty="0" err="1" smtClean="0"/>
              <a:t>dealokácia</a:t>
            </a:r>
            <a:r>
              <a:rPr lang="sk-SK" dirty="0" smtClean="0"/>
              <a:t> potrebného pamäťového priestoru prebieha počas výpočtu.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8200" y="3181352"/>
            <a:ext cx="10515600" cy="1267573"/>
          </a:xfrm>
        </p:spPr>
        <p:txBody>
          <a:bodyPr>
            <a:normAutofit/>
          </a:bodyPr>
          <a:lstStyle/>
          <a:p>
            <a:r>
              <a:rPr lang="sk-SK" dirty="0" smtClean="0"/>
              <a:t>Podľa </a:t>
            </a:r>
            <a:r>
              <a:rPr lang="sk-SK" b="1" dirty="0" smtClean="0"/>
              <a:t>zloženia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/>
              <a:t>Homogénna</a:t>
            </a:r>
            <a:r>
              <a:rPr lang="sk-SK" dirty="0" smtClean="0"/>
              <a:t> – štruktúra zložená z implementačne homogénnych prvkov.</a:t>
            </a:r>
          </a:p>
          <a:p>
            <a:pPr lvl="1"/>
            <a:r>
              <a:rPr lang="sk-SK" b="1" dirty="0" smtClean="0"/>
              <a:t>Heterogénna</a:t>
            </a:r>
            <a:r>
              <a:rPr lang="sk-SK" dirty="0" smtClean="0"/>
              <a:t> - štruktúra zložená z implementačne heterogénnych prvkov.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12</a:t>
            </a:fld>
            <a:endParaRPr lang="sk-SK"/>
          </a:p>
        </p:txBody>
      </p:sp>
      <p:sp>
        <p:nvSpPr>
          <p:cNvPr id="7" name="Zástupný symbol obsahu 3"/>
          <p:cNvSpPr txBox="1">
            <a:spLocks/>
          </p:cNvSpPr>
          <p:nvPr/>
        </p:nvSpPr>
        <p:spPr>
          <a:xfrm>
            <a:off x="838200" y="4448925"/>
            <a:ext cx="10515600" cy="1962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Podľa </a:t>
            </a:r>
            <a:r>
              <a:rPr lang="sk-SK" b="1" dirty="0" smtClean="0"/>
              <a:t>výstavby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/>
              <a:t>Elementárne</a:t>
            </a:r>
            <a:r>
              <a:rPr lang="sk-SK" dirty="0" smtClean="0"/>
              <a:t> – </a:t>
            </a:r>
            <a:r>
              <a:rPr lang="sk-SK" dirty="0" err="1" smtClean="0"/>
              <a:t>atomické</a:t>
            </a:r>
            <a:r>
              <a:rPr lang="sk-SK" dirty="0" smtClean="0"/>
              <a:t>, jednoduché, štandardné s definovanou množinou hodnôt a operácií.</a:t>
            </a:r>
          </a:p>
          <a:p>
            <a:pPr lvl="1" algn="just"/>
            <a:r>
              <a:rPr lang="sk-SK" b="1" dirty="0" smtClean="0"/>
              <a:t>Štruktúrované</a:t>
            </a:r>
            <a:r>
              <a:rPr lang="sk-SK" dirty="0" smtClean="0"/>
              <a:t> – kompozitné, zložené z viacerých ADT (elementárnych alebo štruktúrovaných)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11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Zložitosť algoritmov a údajových štruktúr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>
          <a:xfrm>
            <a:off x="838200" y="1544272"/>
            <a:ext cx="10515600" cy="4675658"/>
          </a:xfrm>
        </p:spPr>
        <p:txBody>
          <a:bodyPr>
            <a:normAutofit/>
          </a:bodyPr>
          <a:lstStyle/>
          <a:p>
            <a:pPr algn="just"/>
            <a:r>
              <a:rPr lang="sk-SK" b="1" dirty="0" smtClean="0"/>
              <a:t>Algoritmus</a:t>
            </a:r>
            <a:r>
              <a:rPr lang="sk-SK" dirty="0" smtClean="0"/>
              <a:t> – postupnosť krokov, realizovateľných na počítači, vedúcich k očakávanému výsledku.</a:t>
            </a:r>
          </a:p>
          <a:p>
            <a:pPr algn="just"/>
            <a:r>
              <a:rPr lang="sk-SK" dirty="0" smtClean="0"/>
              <a:t>Pre vyhodnotenie zložitosti je potrebné definovať objektívne kritériá umožňujúce vzájomné porovnanie:</a:t>
            </a:r>
          </a:p>
          <a:p>
            <a:pPr lvl="1" algn="just"/>
            <a:r>
              <a:rPr lang="sk-SK" b="1" dirty="0" smtClean="0"/>
              <a:t>Čas</a:t>
            </a:r>
            <a:r>
              <a:rPr lang="sk-SK" dirty="0" smtClean="0"/>
              <a:t> potrebný k vykonaniu algoritmu – </a:t>
            </a:r>
            <a:r>
              <a:rPr lang="sk-SK" b="1" dirty="0" smtClean="0"/>
              <a:t>časová zložitosť </a:t>
            </a:r>
            <a:r>
              <a:rPr lang="sk-SK" dirty="0" smtClean="0"/>
              <a:t>algoritmu.</a:t>
            </a:r>
          </a:p>
          <a:p>
            <a:pPr lvl="1" algn="just"/>
            <a:r>
              <a:rPr lang="sk-SK" b="1" dirty="0" smtClean="0"/>
              <a:t>Veľkosť pamäťového priestoru </a:t>
            </a:r>
            <a:r>
              <a:rPr lang="sk-SK" dirty="0" smtClean="0"/>
              <a:t>potrebného k realizácií algoritmu – </a:t>
            </a:r>
            <a:r>
              <a:rPr lang="sk-SK" b="1" dirty="0" smtClean="0"/>
              <a:t>pamäťová zložitosť</a:t>
            </a:r>
            <a:r>
              <a:rPr lang="sk-SK" dirty="0" smtClean="0"/>
              <a:t> algoritmu.</a:t>
            </a:r>
          </a:p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Zložitosť (časová aj pamäťová) sa vyjadruje pomocou funkcií, ktorých argumentom je množstvo dát.</a:t>
            </a:r>
          </a:p>
          <a:p>
            <a:pPr algn="just"/>
            <a:r>
              <a:rPr lang="sk-SK" dirty="0" smtClean="0"/>
              <a:t>Trieda zložitosti algoritmu je množina </a:t>
            </a:r>
            <a:r>
              <a:rPr lang="sk-SK" dirty="0"/>
              <a:t>vypočítateľných problémov s rovnakou </a:t>
            </a:r>
            <a:r>
              <a:rPr lang="sk-SK" dirty="0" err="1"/>
              <a:t>asymptotickou</a:t>
            </a:r>
            <a:r>
              <a:rPr lang="sk-SK" dirty="0"/>
              <a:t> zložitosťou (pamäťovou alebo časovou</a:t>
            </a:r>
            <a:r>
              <a:rPr lang="sk-SK" dirty="0" smtClean="0"/>
              <a:t>).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38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dirty="0" smtClean="0"/>
              <a:t>Časová zložitosť algoritmu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Vyjadruje počet operácií potrebných na realizáciu algoritmu bez rozlišovania typu operácií.</a:t>
            </a:r>
          </a:p>
          <a:p>
            <a:r>
              <a:rPr lang="sk-SK" dirty="0" smtClean="0"/>
              <a:t>Počet operácií sa dá vyjadriť pomocou vzťahu </a:t>
            </a:r>
            <a:r>
              <a:rPr lang="sk-SK" b="1" dirty="0" smtClean="0"/>
              <a:t>c*f(n)</a:t>
            </a:r>
            <a:r>
              <a:rPr lang="sk-SK" dirty="0" smtClean="0"/>
              <a:t>, kde:</a:t>
            </a:r>
          </a:p>
          <a:p>
            <a:pPr lvl="1"/>
            <a:r>
              <a:rPr lang="sk-SK" b="1" dirty="0" smtClean="0"/>
              <a:t>n</a:t>
            </a:r>
            <a:r>
              <a:rPr lang="sk-SK" dirty="0" smtClean="0"/>
              <a:t> je počet (množstvo) spracovávaných dát (záznamov),</a:t>
            </a:r>
          </a:p>
          <a:p>
            <a:pPr lvl="1"/>
            <a:r>
              <a:rPr lang="sk-SK" b="1" dirty="0" smtClean="0"/>
              <a:t>c</a:t>
            </a:r>
            <a:r>
              <a:rPr lang="sk-SK" dirty="0" smtClean="0"/>
              <a:t> je konštanta vyjadrujúca kvalitu implementácie (použitý jazyk, prekladač, atď.).</a:t>
            </a:r>
          </a:p>
          <a:p>
            <a:pPr lvl="1"/>
            <a:r>
              <a:rPr lang="sk-SK" b="1" dirty="0" smtClean="0"/>
              <a:t>f(n)</a:t>
            </a:r>
            <a:r>
              <a:rPr lang="sk-SK" dirty="0" smtClean="0"/>
              <a:t> je typ rádovej závislosti počtu operácií od množstva dát.</a:t>
            </a:r>
          </a:p>
          <a:p>
            <a:r>
              <a:rPr lang="sk-SK" b="1" dirty="0" smtClean="0">
                <a:solidFill>
                  <a:schemeClr val="accent5"/>
                </a:solidFill>
              </a:rPr>
              <a:t>Pre hrubý odhad nie je podstatná veľkosť konštanty c, dôležitejší je typ funkcie f(n).</a:t>
            </a:r>
            <a:endParaRPr lang="sk-SK" b="1" dirty="0">
              <a:solidFill>
                <a:schemeClr val="accent5"/>
              </a:solidFill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72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Asymptotické</a:t>
            </a:r>
            <a:r>
              <a:rPr lang="sk-SK" dirty="0" smtClean="0"/>
              <a:t> odhady funkcií zložitosti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/>
          </a:bodyPr>
          <a:lstStyle/>
          <a:p>
            <a:pPr algn="just"/>
            <a:r>
              <a:rPr lang="sk-SK" b="1" dirty="0" smtClean="0"/>
              <a:t>Horný </a:t>
            </a:r>
            <a:r>
              <a:rPr lang="sk-SK" b="1" dirty="0" err="1" smtClean="0"/>
              <a:t>asymptotický</a:t>
            </a:r>
            <a:r>
              <a:rPr lang="sk-SK" b="1" dirty="0" smtClean="0"/>
              <a:t> odhad </a:t>
            </a:r>
            <a:r>
              <a:rPr lang="sk-SK" dirty="0" smtClean="0"/>
              <a:t>– f(n) je </a:t>
            </a:r>
            <a:r>
              <a:rPr lang="sk-SK" dirty="0" err="1" smtClean="0"/>
              <a:t>asypmtoticky</a:t>
            </a:r>
            <a:r>
              <a:rPr lang="sk-SK" dirty="0" smtClean="0"/>
              <a:t> menšia alebo rovná ako g(n): </a:t>
            </a:r>
            <a:r>
              <a:rPr lang="sk-SK" b="1" dirty="0" smtClean="0"/>
              <a:t>f(n) = O(g(n))</a:t>
            </a:r>
            <a:r>
              <a:rPr lang="sk-SK" dirty="0" smtClean="0"/>
              <a:t>, ak </a:t>
            </a:r>
            <a:r>
              <a:rPr lang="sk-SK" dirty="0">
                <a:sym typeface="Symbol" panose="05050102010706020507" pitchFamily="18" charset="2"/>
              </a:rPr>
              <a:t> konštanty c &gt; 0, k &gt;0 také, že  n </a:t>
            </a:r>
            <a:r>
              <a:rPr lang="sk-SK" dirty="0"/>
              <a:t>≥ k platí </a:t>
            </a:r>
            <a:r>
              <a:rPr lang="sk-SK" dirty="0">
                <a:sym typeface="Symbol" panose="05050102010706020507" pitchFamily="18" charset="2"/>
              </a:rPr>
              <a:t> </a:t>
            </a:r>
            <a:r>
              <a:rPr lang="sk-SK" b="1" dirty="0" smtClean="0">
                <a:sym typeface="Symbol" panose="05050102010706020507" pitchFamily="18" charset="2"/>
              </a:rPr>
              <a:t>0 </a:t>
            </a:r>
            <a:r>
              <a:rPr lang="sk-SK" b="1" dirty="0" smtClean="0"/>
              <a:t>≤ </a:t>
            </a:r>
            <a:r>
              <a:rPr lang="sk-SK" b="1" dirty="0"/>
              <a:t>f(n) ≤ </a:t>
            </a:r>
            <a:r>
              <a:rPr lang="sk-SK" b="1" dirty="0" smtClean="0"/>
              <a:t>c*g(n)</a:t>
            </a:r>
            <a:r>
              <a:rPr lang="sk-SK" dirty="0" smtClean="0"/>
              <a:t>.</a:t>
            </a:r>
            <a:endParaRPr lang="sk-SK" b="1" dirty="0" smtClean="0"/>
          </a:p>
          <a:p>
            <a:pPr algn="just"/>
            <a:r>
              <a:rPr lang="sk-SK" b="1" dirty="0" smtClean="0"/>
              <a:t>Dolný </a:t>
            </a:r>
            <a:r>
              <a:rPr lang="sk-SK" b="1" dirty="0" err="1" smtClean="0"/>
              <a:t>asymptotický</a:t>
            </a:r>
            <a:r>
              <a:rPr lang="sk-SK" b="1" dirty="0" smtClean="0"/>
              <a:t> odhad </a:t>
            </a:r>
            <a:r>
              <a:rPr lang="sk-SK" dirty="0" smtClean="0"/>
              <a:t>- f(n) je </a:t>
            </a:r>
            <a:r>
              <a:rPr lang="sk-SK" dirty="0" err="1" smtClean="0"/>
              <a:t>asypmtoticky</a:t>
            </a:r>
            <a:r>
              <a:rPr lang="sk-SK" dirty="0" smtClean="0"/>
              <a:t> väčšia alebo rovná ako g(n): </a:t>
            </a:r>
            <a:r>
              <a:rPr lang="sk-SK" b="1" dirty="0" smtClean="0"/>
              <a:t>f(n) = </a:t>
            </a:r>
            <a:r>
              <a:rPr lang="el-GR" b="1" dirty="0" smtClean="0">
                <a:latin typeface="Calibri" panose="020F0502020204030204" pitchFamily="34" charset="0"/>
              </a:rPr>
              <a:t>Ω</a:t>
            </a:r>
            <a:r>
              <a:rPr lang="sk-SK" b="1" dirty="0" smtClean="0"/>
              <a:t>(g(n))</a:t>
            </a:r>
            <a:r>
              <a:rPr lang="sk-SK" dirty="0" smtClean="0"/>
              <a:t>, ak </a:t>
            </a:r>
            <a:r>
              <a:rPr lang="sk-SK" dirty="0" smtClean="0">
                <a:sym typeface="Symbol" panose="05050102010706020507" pitchFamily="18" charset="2"/>
              </a:rPr>
              <a:t> konštanty c &gt; 0, k &gt;0 také, že  n </a:t>
            </a:r>
            <a:r>
              <a:rPr lang="sk-SK" dirty="0" smtClean="0"/>
              <a:t>≥ k platí </a:t>
            </a:r>
            <a:r>
              <a:rPr lang="sk-SK" dirty="0" smtClean="0">
                <a:sym typeface="Symbol" panose="05050102010706020507" pitchFamily="18" charset="2"/>
              </a:rPr>
              <a:t> </a:t>
            </a:r>
            <a:r>
              <a:rPr lang="sk-SK" b="1" dirty="0" smtClean="0">
                <a:sym typeface="Symbol" panose="05050102010706020507" pitchFamily="18" charset="2"/>
              </a:rPr>
              <a:t>0 </a:t>
            </a:r>
            <a:r>
              <a:rPr lang="sk-SK" b="1" dirty="0" smtClean="0"/>
              <a:t>≤ c*g(n) ≤ f(n) </a:t>
            </a:r>
            <a:r>
              <a:rPr lang="sk-SK" dirty="0" smtClean="0"/>
              <a:t>.</a:t>
            </a:r>
            <a:endParaRPr lang="sk-SK" b="1" dirty="0" smtClean="0"/>
          </a:p>
          <a:p>
            <a:pPr algn="just"/>
            <a:r>
              <a:rPr lang="sk-SK" b="1" dirty="0" err="1" smtClean="0"/>
              <a:t>Asymptotický</a:t>
            </a:r>
            <a:r>
              <a:rPr lang="sk-SK" b="1" dirty="0" smtClean="0"/>
              <a:t> odhad </a:t>
            </a:r>
            <a:r>
              <a:rPr lang="sk-SK" dirty="0" smtClean="0"/>
              <a:t>- f(n) je </a:t>
            </a:r>
            <a:r>
              <a:rPr lang="sk-SK" dirty="0" err="1" smtClean="0"/>
              <a:t>asypmtoticky</a:t>
            </a:r>
            <a:r>
              <a:rPr lang="sk-SK" dirty="0" smtClean="0"/>
              <a:t> rovnaká ako g(n):</a:t>
            </a:r>
            <a:br>
              <a:rPr lang="sk-SK" dirty="0" smtClean="0"/>
            </a:br>
            <a:r>
              <a:rPr lang="sk-SK" b="1" dirty="0" smtClean="0"/>
              <a:t>f(n) = </a:t>
            </a:r>
            <a:r>
              <a:rPr lang="el-GR" b="1" dirty="0" smtClean="0">
                <a:latin typeface="Calibri" panose="020F0502020204030204" pitchFamily="34" charset="0"/>
              </a:rPr>
              <a:t>Θ</a:t>
            </a:r>
            <a:r>
              <a:rPr lang="sk-SK" b="1" dirty="0" smtClean="0"/>
              <a:t>(g(n)), </a:t>
            </a:r>
            <a:r>
              <a:rPr lang="sk-SK" dirty="0" smtClean="0"/>
              <a:t>ak </a:t>
            </a:r>
            <a:r>
              <a:rPr lang="sk-SK" dirty="0" smtClean="0">
                <a:sym typeface="Symbol" panose="05050102010706020507" pitchFamily="18" charset="2"/>
              </a:rPr>
              <a:t> konštanty c</a:t>
            </a:r>
            <a:r>
              <a:rPr lang="sk-SK" baseline="-25000" dirty="0" smtClean="0">
                <a:sym typeface="Symbol" panose="05050102010706020507" pitchFamily="18" charset="2"/>
              </a:rPr>
              <a:t>1</a:t>
            </a:r>
            <a:r>
              <a:rPr lang="sk-SK" dirty="0" smtClean="0">
                <a:sym typeface="Symbol" panose="05050102010706020507" pitchFamily="18" charset="2"/>
              </a:rPr>
              <a:t> &gt; 0, c</a:t>
            </a:r>
            <a:r>
              <a:rPr lang="sk-SK" baseline="-25000" dirty="0" smtClean="0">
                <a:sym typeface="Symbol" panose="05050102010706020507" pitchFamily="18" charset="2"/>
              </a:rPr>
              <a:t>2</a:t>
            </a:r>
            <a:r>
              <a:rPr lang="sk-SK" dirty="0" smtClean="0">
                <a:sym typeface="Symbol" panose="05050102010706020507" pitchFamily="18" charset="2"/>
              </a:rPr>
              <a:t> &gt; 0, k &gt;0 také, že  n </a:t>
            </a:r>
            <a:r>
              <a:rPr lang="sk-SK" dirty="0" smtClean="0"/>
              <a:t>≥ k platí </a:t>
            </a:r>
            <a:r>
              <a:rPr lang="sk-SK" dirty="0" smtClean="0">
                <a:sym typeface="Symbol" panose="05050102010706020507" pitchFamily="18" charset="2"/>
              </a:rPr>
              <a:t> </a:t>
            </a:r>
            <a:r>
              <a:rPr lang="sk-SK" b="1" dirty="0" smtClean="0">
                <a:sym typeface="Symbol" panose="05050102010706020507" pitchFamily="18" charset="2"/>
              </a:rPr>
              <a:t>0 </a:t>
            </a:r>
            <a:r>
              <a:rPr lang="sk-SK" b="1" dirty="0" smtClean="0"/>
              <a:t>≤ </a:t>
            </a:r>
            <a:r>
              <a:rPr lang="sk-SK" b="1" dirty="0" smtClean="0">
                <a:sym typeface="Symbol" panose="05050102010706020507" pitchFamily="18" charset="2"/>
              </a:rPr>
              <a:t>c</a:t>
            </a:r>
            <a:r>
              <a:rPr lang="sk-SK" b="1" baseline="-25000" dirty="0" smtClean="0">
                <a:sym typeface="Symbol" panose="05050102010706020507" pitchFamily="18" charset="2"/>
              </a:rPr>
              <a:t>1 </a:t>
            </a:r>
            <a:r>
              <a:rPr lang="sk-SK" b="1" dirty="0" smtClean="0"/>
              <a:t>*g(n) ≤ f(n) ≤ </a:t>
            </a:r>
            <a:r>
              <a:rPr lang="sk-SK" b="1" dirty="0" smtClean="0">
                <a:sym typeface="Symbol" panose="05050102010706020507" pitchFamily="18" charset="2"/>
              </a:rPr>
              <a:t>c</a:t>
            </a:r>
            <a:r>
              <a:rPr lang="sk-SK" b="1" baseline="-25000" dirty="0" smtClean="0">
                <a:sym typeface="Symbol" panose="05050102010706020507" pitchFamily="18" charset="2"/>
              </a:rPr>
              <a:t>2 </a:t>
            </a:r>
            <a:r>
              <a:rPr lang="sk-SK" b="1" dirty="0" smtClean="0"/>
              <a:t>*g(n) </a:t>
            </a:r>
            <a:r>
              <a:rPr lang="sk-SK" dirty="0" smtClean="0"/>
              <a:t>.</a:t>
            </a:r>
            <a:endParaRPr lang="sk-SK" b="1" dirty="0" smtClean="0"/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13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 zložitosti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Horná </a:t>
            </a:r>
            <a:r>
              <a:rPr lang="sk-SK" dirty="0" err="1" smtClean="0"/>
              <a:t>asymptotická</a:t>
            </a:r>
            <a:r>
              <a:rPr lang="sk-SK" dirty="0" smtClean="0"/>
              <a:t> zložitosť: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 smtClean="0"/>
              <a:t>Asymptotická</a:t>
            </a:r>
            <a:r>
              <a:rPr lang="sk-SK" dirty="0" smtClean="0"/>
              <a:t> zložitosť:</a:t>
            </a:r>
            <a:endParaRPr lang="sk-SK" dirty="0"/>
          </a:p>
        </p:txBody>
      </p:sp>
      <p:pic>
        <p:nvPicPr>
          <p:cNvPr id="11" name="Zástupný symbol obsahu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62831" y="2772569"/>
            <a:ext cx="3401926" cy="3149600"/>
          </a:xfrm>
          <a:prstGeom prst="rect">
            <a:avLst/>
          </a:prstGeom>
        </p:spPr>
      </p:pic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16</a:t>
            </a:fld>
            <a:endParaRPr lang="sk-SK"/>
          </a:p>
        </p:txBody>
      </p:sp>
      <p:pic>
        <p:nvPicPr>
          <p:cNvPr id="13" name="Zástupný symbol obsahu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17718" y="2772569"/>
            <a:ext cx="3401926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Asymptotické</a:t>
            </a:r>
            <a:r>
              <a:rPr lang="sk-SK" dirty="0" smtClean="0"/>
              <a:t> odhady funkcií zložitosti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f(n) je </a:t>
            </a:r>
            <a:r>
              <a:rPr lang="sk-SK" dirty="0" err="1" smtClean="0"/>
              <a:t>asymptoticky</a:t>
            </a:r>
            <a:r>
              <a:rPr lang="sk-SK" dirty="0" smtClean="0"/>
              <a:t> ostro väčšia ako g(n): </a:t>
            </a:r>
            <a:r>
              <a:rPr lang="sk-SK" b="1" dirty="0" smtClean="0"/>
              <a:t>f(n) = </a:t>
            </a:r>
            <a:r>
              <a:rPr lang="sk-SK" b="1" dirty="0"/>
              <a:t>ω (</a:t>
            </a:r>
            <a:r>
              <a:rPr lang="sk-SK" b="1" dirty="0" smtClean="0"/>
              <a:t>g(n))</a:t>
            </a:r>
            <a:r>
              <a:rPr lang="sk-SK" dirty="0" smtClean="0"/>
              <a:t>, ak </a:t>
            </a:r>
            <a:r>
              <a:rPr lang="sk-SK" dirty="0"/>
              <a:t> </a:t>
            </a:r>
            <a:r>
              <a:rPr lang="sk-SK" dirty="0" smtClean="0">
                <a:sym typeface="Symbol" panose="05050102010706020507" pitchFamily="18" charset="2"/>
              </a:rPr>
              <a:t></a:t>
            </a:r>
            <a:r>
              <a:rPr lang="sk-SK" dirty="0" smtClean="0"/>
              <a:t>c </a:t>
            </a:r>
            <a:r>
              <a:rPr lang="en-US" dirty="0" smtClean="0"/>
              <a:t>&gt;</a:t>
            </a:r>
            <a:r>
              <a:rPr lang="sk-SK" dirty="0" smtClean="0"/>
              <a:t> </a:t>
            </a:r>
            <a:r>
              <a:rPr lang="en-US" dirty="0" smtClean="0"/>
              <a:t>0</a:t>
            </a:r>
            <a:r>
              <a:rPr lang="sk-SK" dirty="0" smtClean="0"/>
              <a:t>,</a:t>
            </a:r>
            <a:r>
              <a:rPr lang="en-US" dirty="0" smtClean="0"/>
              <a:t>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sym typeface="Symbol" panose="05050102010706020507" pitchFamily="18" charset="2"/>
              </a:rPr>
              <a:t></a:t>
            </a:r>
            <a:r>
              <a:rPr lang="sk-SK" dirty="0" smtClean="0"/>
              <a:t> k </a:t>
            </a:r>
            <a:r>
              <a:rPr lang="sk-SK" dirty="0"/>
              <a:t>také, že </a:t>
            </a:r>
            <a:r>
              <a:rPr lang="sk-SK" dirty="0">
                <a:sym typeface="Symbol" panose="05050102010706020507" pitchFamily="18" charset="2"/>
              </a:rPr>
              <a:t></a:t>
            </a:r>
            <a:r>
              <a:rPr lang="sk-SK" dirty="0"/>
              <a:t> n ≥ k </a:t>
            </a:r>
            <a:r>
              <a:rPr lang="sk-SK" dirty="0" smtClean="0"/>
              <a:t>platí </a:t>
            </a:r>
            <a:r>
              <a:rPr lang="sk-SK" b="1" dirty="0" smtClean="0"/>
              <a:t>0 </a:t>
            </a:r>
            <a:r>
              <a:rPr lang="sk-SK" b="1" dirty="0"/>
              <a:t>≤ </a:t>
            </a:r>
            <a:r>
              <a:rPr lang="sk-SK" b="1" dirty="0" smtClean="0"/>
              <a:t>c*g(n</a:t>
            </a:r>
            <a:r>
              <a:rPr lang="sk-SK" b="1" dirty="0"/>
              <a:t>) &lt; f(n</a:t>
            </a:r>
            <a:r>
              <a:rPr lang="sk-SK" b="1" dirty="0" smtClean="0"/>
              <a:t>)</a:t>
            </a:r>
            <a:r>
              <a:rPr lang="sk-SK" dirty="0" smtClean="0"/>
              <a:t>.</a:t>
            </a:r>
          </a:p>
          <a:p>
            <a:r>
              <a:rPr lang="sk-SK" dirty="0" smtClean="0"/>
              <a:t>f(n</a:t>
            </a:r>
            <a:r>
              <a:rPr lang="sk-SK" dirty="0"/>
              <a:t>) je </a:t>
            </a:r>
            <a:r>
              <a:rPr lang="sk-SK" dirty="0" err="1"/>
              <a:t>asymptoticky</a:t>
            </a:r>
            <a:r>
              <a:rPr lang="sk-SK" dirty="0"/>
              <a:t> ostro menšia ako g(n): </a:t>
            </a:r>
            <a:r>
              <a:rPr lang="sk-SK" b="1" dirty="0"/>
              <a:t>f(n) = o(g(n</a:t>
            </a:r>
            <a:r>
              <a:rPr lang="sk-SK" b="1" dirty="0" smtClean="0"/>
              <a:t>))</a:t>
            </a:r>
            <a:r>
              <a:rPr lang="sk-SK" dirty="0" smtClean="0"/>
              <a:t>, </a:t>
            </a:r>
            <a:r>
              <a:rPr lang="sk-SK" dirty="0"/>
              <a:t>ak </a:t>
            </a:r>
            <a:r>
              <a:rPr lang="sk-SK" dirty="0">
                <a:sym typeface="Symbol" panose="05050102010706020507" pitchFamily="18" charset="2"/>
              </a:rPr>
              <a:t></a:t>
            </a:r>
            <a:r>
              <a:rPr lang="sk-SK" dirty="0"/>
              <a:t> c &gt; </a:t>
            </a:r>
            <a:r>
              <a:rPr lang="sk-SK" dirty="0" smtClean="0"/>
              <a:t>0, </a:t>
            </a:r>
            <a:br>
              <a:rPr lang="sk-SK" dirty="0" smtClean="0"/>
            </a:br>
            <a:r>
              <a:rPr lang="sk-SK" dirty="0" smtClean="0">
                <a:sym typeface="Symbol" panose="05050102010706020507" pitchFamily="18" charset="2"/>
              </a:rPr>
              <a:t></a:t>
            </a:r>
            <a:r>
              <a:rPr lang="sk-SK" dirty="0" smtClean="0"/>
              <a:t> </a:t>
            </a:r>
            <a:r>
              <a:rPr lang="sk-SK" dirty="0"/>
              <a:t>k &gt; 0 také, že </a:t>
            </a:r>
            <a:r>
              <a:rPr lang="sk-SK" dirty="0">
                <a:sym typeface="Symbol" panose="05050102010706020507" pitchFamily="18" charset="2"/>
              </a:rPr>
              <a:t></a:t>
            </a:r>
            <a:r>
              <a:rPr lang="sk-SK" dirty="0"/>
              <a:t> n ≥ </a:t>
            </a:r>
            <a:r>
              <a:rPr lang="sk-SK" dirty="0" smtClean="0"/>
              <a:t>k platí </a:t>
            </a:r>
            <a:r>
              <a:rPr lang="sk-SK" b="1" dirty="0" smtClean="0"/>
              <a:t>0 </a:t>
            </a:r>
            <a:r>
              <a:rPr lang="sk-SK" b="1" dirty="0"/>
              <a:t>≤ f(n) &lt; </a:t>
            </a:r>
            <a:r>
              <a:rPr lang="sk-SK" b="1" dirty="0" smtClean="0"/>
              <a:t>c*g(n).</a:t>
            </a: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57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Často sa vyskytujúce typy zložitosti algoritmov</a:t>
            </a:r>
            <a:endParaRPr lang="sk-SK" dirty="0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2709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Horný </a:t>
                      </a:r>
                      <a:r>
                        <a:rPr lang="sk-SK" dirty="0" err="1" smtClean="0"/>
                        <a:t>asymptotický</a:t>
                      </a:r>
                      <a:r>
                        <a:rPr lang="sk-SK" dirty="0" smtClean="0"/>
                        <a:t> odhad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Názov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Konštantná zložitosť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Lineárna zložitosť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</a:t>
                      </a:r>
                      <a:r>
                        <a:rPr lang="sk-SK" baseline="30000" dirty="0" smtClean="0"/>
                        <a:t>2</a:t>
                      </a:r>
                      <a:r>
                        <a:rPr lang="sk-SK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Kvadratická zložitosť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</a:t>
                      </a:r>
                      <a:r>
                        <a:rPr lang="sk-SK" dirty="0" err="1" smtClean="0"/>
                        <a:t>n</a:t>
                      </a:r>
                      <a:r>
                        <a:rPr lang="sk-SK" baseline="30000" dirty="0" err="1" smtClean="0"/>
                        <a:t>k</a:t>
                      </a:r>
                      <a:r>
                        <a:rPr lang="sk-SK" dirty="0" smtClean="0"/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 smtClean="0"/>
                        <a:t>Polynomiálna</a:t>
                      </a:r>
                      <a:r>
                        <a:rPr lang="sk-SK" dirty="0" smtClean="0"/>
                        <a:t> zložitosť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O(log(n))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Logaritmická zložitosť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O(n*log(n))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„</a:t>
                      </a:r>
                      <a:r>
                        <a:rPr lang="sk-SK" dirty="0" err="1" smtClean="0"/>
                        <a:t>Linearitmická</a:t>
                      </a:r>
                      <a:r>
                        <a:rPr lang="sk-SK" dirty="0" smtClean="0"/>
                        <a:t>“ zložitosť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</a:t>
                      </a:r>
                      <a:r>
                        <a:rPr lang="sk-SK" dirty="0" err="1" smtClean="0"/>
                        <a:t>a</a:t>
                      </a:r>
                      <a:r>
                        <a:rPr lang="sk-SK" baseline="30000" dirty="0" err="1" smtClean="0"/>
                        <a:t>n</a:t>
                      </a:r>
                      <a:r>
                        <a:rPr lang="sk-SK" dirty="0" smtClean="0"/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Exponenciálna zložitosť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18</a:t>
            </a:fld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199083" y="5024177"/>
            <a:ext cx="9793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accent5"/>
                </a:solidFill>
              </a:rPr>
              <a:t>Cieľom je minimalizovať hornú </a:t>
            </a:r>
            <a:r>
              <a:rPr lang="sk-SK" sz="2800" b="1" dirty="0" err="1" smtClean="0">
                <a:solidFill>
                  <a:schemeClr val="accent5"/>
                </a:solidFill>
              </a:rPr>
              <a:t>asymptotickú</a:t>
            </a:r>
            <a:r>
              <a:rPr lang="sk-SK" sz="2800" b="1" dirty="0" smtClean="0">
                <a:solidFill>
                  <a:schemeClr val="accent5"/>
                </a:solidFill>
              </a:rPr>
              <a:t> zložitosť algoritmu.</a:t>
            </a:r>
          </a:p>
        </p:txBody>
      </p:sp>
    </p:spTree>
    <p:extLst>
      <p:ext uri="{BB962C8B-B14F-4D97-AF65-F5344CB8AC3E}">
        <p14:creationId xmlns:p14="http://schemas.microsoft.com/office/powerpoint/2010/main" val="808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To najdôležitejšie z dnešnej prednášky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Dôležitá je kvalitná realizácia cieľového </a:t>
            </a:r>
            <a:r>
              <a:rPr lang="sk-SK" b="1" dirty="0">
                <a:solidFill>
                  <a:schemeClr val="accent5"/>
                </a:solidFill>
              </a:rPr>
              <a:t>modelu na počítači vzhľadom k úspornému využívaniu jeho pamäti a efektivite (</a:t>
            </a:r>
            <a:r>
              <a:rPr lang="sk-SK" b="1" dirty="0" smtClean="0">
                <a:solidFill>
                  <a:schemeClr val="accent5"/>
                </a:solidFill>
              </a:rPr>
              <a:t>rýchlosti, nízkej zložitosti) </a:t>
            </a:r>
            <a:r>
              <a:rPr lang="sk-SK" b="1" dirty="0">
                <a:solidFill>
                  <a:schemeClr val="accent5"/>
                </a:solidFill>
              </a:rPr>
              <a:t>často využívaných výpočtov algoritmov</a:t>
            </a:r>
            <a:r>
              <a:rPr lang="sk-SK" b="1" dirty="0" smtClean="0">
                <a:solidFill>
                  <a:schemeClr val="accent5"/>
                </a:solidFill>
              </a:rPr>
              <a:t>. </a:t>
            </a:r>
          </a:p>
          <a:p>
            <a:pPr algn="just"/>
            <a:r>
              <a:rPr lang="sk-SK" b="1" dirty="0">
                <a:solidFill>
                  <a:schemeClr val="accent5"/>
                </a:solidFill>
              </a:rPr>
              <a:t>Zložitosť (časová aj pamäťová) sa vyjadruje pomocou funkcií, ktorých argumentom je množstvo </a:t>
            </a:r>
            <a:r>
              <a:rPr lang="sk-SK" b="1" dirty="0" smtClean="0">
                <a:solidFill>
                  <a:schemeClr val="accent5"/>
                </a:solidFill>
              </a:rPr>
              <a:t>dát, zložitosť = c*f(n) .</a:t>
            </a:r>
          </a:p>
          <a:p>
            <a:pPr algn="just"/>
            <a:r>
              <a:rPr lang="sk-SK" b="1" dirty="0">
                <a:solidFill>
                  <a:schemeClr val="accent5"/>
                </a:solidFill>
              </a:rPr>
              <a:t>Pre hrubý odhad nie je podstatná veľkosť konštanty c, dôležitejší je typ funkcie f(n).</a:t>
            </a:r>
          </a:p>
          <a:p>
            <a:pPr algn="just"/>
            <a:r>
              <a:rPr lang="sk-SK" b="1" dirty="0">
                <a:solidFill>
                  <a:schemeClr val="accent5"/>
                </a:solidFill>
              </a:rPr>
              <a:t>Cieľom je minimalizovať hornú </a:t>
            </a:r>
            <a:r>
              <a:rPr lang="sk-SK" b="1" dirty="0" err="1">
                <a:solidFill>
                  <a:schemeClr val="accent5"/>
                </a:solidFill>
              </a:rPr>
              <a:t>asymptotickú</a:t>
            </a:r>
            <a:r>
              <a:rPr lang="sk-SK" b="1" dirty="0">
                <a:solidFill>
                  <a:schemeClr val="accent5"/>
                </a:solidFill>
              </a:rPr>
              <a:t> zložitosť algoritmu.</a:t>
            </a:r>
          </a:p>
          <a:p>
            <a:pPr marL="0" indent="0" algn="just">
              <a:buNone/>
            </a:pPr>
            <a:endParaRPr lang="sk-SK" b="1" dirty="0">
              <a:solidFill>
                <a:schemeClr val="accent5"/>
              </a:solidFill>
            </a:endParaRPr>
          </a:p>
          <a:p>
            <a:pPr algn="just"/>
            <a:endParaRPr lang="sk-SK" b="1" dirty="0">
              <a:solidFill>
                <a:schemeClr val="accent5"/>
              </a:solidFill>
            </a:endParaRPr>
          </a:p>
          <a:p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36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Prehľad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2400" b="1" dirty="0" smtClean="0"/>
              <a:t>Dnešný prehľad</a:t>
            </a:r>
          </a:p>
          <a:p>
            <a:r>
              <a:rPr lang="sk-SK" sz="1800" dirty="0" smtClean="0"/>
              <a:t>Základné pojmy.</a:t>
            </a:r>
          </a:p>
          <a:p>
            <a:r>
              <a:rPr lang="sk-SK" sz="1800" dirty="0" smtClean="0"/>
              <a:t>Klasifikácia údajových štruktúr.</a:t>
            </a:r>
            <a:endParaRPr lang="sk-SK" dirty="0"/>
          </a:p>
          <a:p>
            <a:r>
              <a:rPr lang="sk-SK" sz="1800" dirty="0" smtClean="0"/>
              <a:t>Zložitosť algoritmov.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</a:t>
            </a:fld>
            <a:endParaRPr lang="sk-SK"/>
          </a:p>
        </p:txBody>
      </p:sp>
      <p:sp>
        <p:nvSpPr>
          <p:cNvPr id="10" name="Zástupný symbol obsahu 9"/>
          <p:cNvSpPr txBox="1">
            <a:spLocks noGrp="1"/>
          </p:cNvSpPr>
          <p:nvPr>
            <p:ph sz="half" idx="1"/>
          </p:nvPr>
        </p:nvSpPr>
        <p:spPr>
          <a:xfrm>
            <a:off x="1152672" y="1825625"/>
            <a:ext cx="4552657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sk-SK" sz="2400" b="1" dirty="0" smtClean="0"/>
              <a:t>Semestrálny prehľad</a:t>
            </a:r>
            <a:endParaRPr lang="sk-SK" sz="1800" b="1" dirty="0" smtClean="0"/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Abstraktné dátové typy.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Správa pamäti.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Pamäťová a výpočtová zložitosť algoritmov.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err="1" smtClean="0">
                <a:solidFill>
                  <a:schemeClr val="bg1">
                    <a:lumMod val="50000"/>
                  </a:schemeClr>
                </a:solidFill>
              </a:rPr>
              <a:t>Rekurzia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Zoznamy.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Zásobník.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Prioritný 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Strom.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Viacrozmerné 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Množina.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Tabuľka.</a:t>
            </a:r>
          </a:p>
          <a:p>
            <a:pPr marL="180000" algn="ctr">
              <a:spcBef>
                <a:spcPts val="0"/>
              </a:spcBef>
            </a:pPr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Spracovanie údajov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3</a:t>
            </a:fld>
            <a:endParaRPr lang="sk-SK"/>
          </a:p>
        </p:txBody>
      </p:sp>
      <p:grpSp>
        <p:nvGrpSpPr>
          <p:cNvPr id="44" name="Skupina 43"/>
          <p:cNvGrpSpPr/>
          <p:nvPr/>
        </p:nvGrpSpPr>
        <p:grpSpPr>
          <a:xfrm>
            <a:off x="544760" y="1599459"/>
            <a:ext cx="2977766" cy="3935896"/>
            <a:chOff x="421417" y="1560443"/>
            <a:chExt cx="2977766" cy="3935896"/>
          </a:xfrm>
        </p:grpSpPr>
        <p:sp>
          <p:nvSpPr>
            <p:cNvPr id="40" name="Obdĺžnik 39"/>
            <p:cNvSpPr/>
            <p:nvPr/>
          </p:nvSpPr>
          <p:spPr>
            <a:xfrm>
              <a:off x="421417" y="1560443"/>
              <a:ext cx="2977766" cy="39358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17" name="Obrázok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35" y="2773957"/>
              <a:ext cx="2589525" cy="1003300"/>
            </a:xfrm>
            <a:prstGeom prst="rect">
              <a:avLst/>
            </a:prstGeom>
            <a:noFill/>
          </p:spPr>
        </p:pic>
        <p:sp>
          <p:nvSpPr>
            <p:cNvPr id="20" name="BlokTextu 19"/>
            <p:cNvSpPr txBox="1"/>
            <p:nvPr/>
          </p:nvSpPr>
          <p:spPr>
            <a:xfrm>
              <a:off x="515962" y="2355433"/>
              <a:ext cx="27755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600" dirty="0" smtClean="0"/>
                <a:t>Vymedzenie objektu skúmania.</a:t>
              </a: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1024079" y="1769782"/>
              <a:ext cx="1708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k-SK" sz="1600" b="1" dirty="0" smtClean="0"/>
                <a:t>Aplikačná úroveň </a:t>
              </a:r>
            </a:p>
            <a:p>
              <a:pPr algn="ctr"/>
              <a:r>
                <a:rPr lang="sk-SK" sz="1600" b="1" dirty="0" smtClean="0"/>
                <a:t>Reálny svet</a:t>
              </a:r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515962" y="3857227"/>
              <a:ext cx="206203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600" dirty="0" smtClean="0"/>
                <a:t>Objekt a jeho atribúty: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k-SK" sz="1600" dirty="0" smtClean="0"/>
                <a:t>Typ.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k-SK" sz="1600" dirty="0" smtClean="0"/>
                <a:t>Rýchlosť.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k-SK" sz="1600" dirty="0" smtClean="0"/>
                <a:t>Farba.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k-SK" sz="1600" dirty="0" smtClean="0"/>
                <a:t>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sk-SK" sz="1600" dirty="0" smtClean="0"/>
            </a:p>
          </p:txBody>
        </p:sp>
      </p:grpSp>
      <p:grpSp>
        <p:nvGrpSpPr>
          <p:cNvPr id="43" name="Skupina 42"/>
          <p:cNvGrpSpPr/>
          <p:nvPr/>
        </p:nvGrpSpPr>
        <p:grpSpPr>
          <a:xfrm>
            <a:off x="3754834" y="1599459"/>
            <a:ext cx="3550089" cy="3935896"/>
            <a:chOff x="3754834" y="1520785"/>
            <a:chExt cx="3550089" cy="3935896"/>
          </a:xfrm>
        </p:grpSpPr>
        <p:sp>
          <p:nvSpPr>
            <p:cNvPr id="41" name="Obdĺžnik 40"/>
            <p:cNvSpPr/>
            <p:nvPr/>
          </p:nvSpPr>
          <p:spPr>
            <a:xfrm>
              <a:off x="3754834" y="1520785"/>
              <a:ext cx="3550089" cy="39358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4189846" y="2402204"/>
              <a:ext cx="2399824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sk-SK" sz="1600" dirty="0" smtClean="0"/>
                <a:t>Určenie dátového modelu.</a:t>
              </a:r>
            </a:p>
            <a:p>
              <a:r>
                <a:rPr lang="sk-SK" sz="1600" dirty="0" smtClean="0"/>
                <a:t>Abstrakcia od reality.</a:t>
              </a:r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4272636" y="1737459"/>
              <a:ext cx="2577629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sk-SK" sz="1600" b="1" dirty="0" smtClean="0"/>
                <a:t>Abstraktná (logická) úroveň </a:t>
              </a:r>
            </a:p>
            <a:p>
              <a:pPr algn="ctr"/>
              <a:r>
                <a:rPr lang="sk-SK" sz="1600" b="1" dirty="0" smtClean="0"/>
                <a:t>Dátový model</a:t>
              </a:r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968384" y="4871906"/>
              <a:ext cx="1116588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k-SK" sz="1600" dirty="0" smtClean="0"/>
                <a:t>Záznam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k-SK" sz="1600" dirty="0" smtClean="0"/>
                <a:t>Trieda</a:t>
              </a:r>
            </a:p>
          </p:txBody>
        </p:sp>
        <p:pic>
          <p:nvPicPr>
            <p:cNvPr id="35" name="Obrázok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8384" y="3066949"/>
              <a:ext cx="3186132" cy="1765300"/>
            </a:xfrm>
            <a:prstGeom prst="rect">
              <a:avLst/>
            </a:prstGeom>
          </p:spPr>
        </p:pic>
      </p:grpSp>
      <p:grpSp>
        <p:nvGrpSpPr>
          <p:cNvPr id="45" name="Skupina 44"/>
          <p:cNvGrpSpPr/>
          <p:nvPr/>
        </p:nvGrpSpPr>
        <p:grpSpPr>
          <a:xfrm>
            <a:off x="7484342" y="1599459"/>
            <a:ext cx="4100276" cy="3935896"/>
            <a:chOff x="7822725" y="1560443"/>
            <a:chExt cx="4100276" cy="3935896"/>
          </a:xfrm>
        </p:grpSpPr>
        <p:sp>
          <p:nvSpPr>
            <p:cNvPr id="42" name="Obdĺžnik 41"/>
            <p:cNvSpPr/>
            <p:nvPr/>
          </p:nvSpPr>
          <p:spPr>
            <a:xfrm>
              <a:off x="7822725" y="1560443"/>
              <a:ext cx="4100276" cy="39358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8452177" y="1777117"/>
              <a:ext cx="22367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k-SK" sz="1600" b="1" dirty="0" smtClean="0"/>
                <a:t>Fyzická úroveň </a:t>
              </a:r>
            </a:p>
            <a:p>
              <a:pPr algn="ctr"/>
              <a:r>
                <a:rPr lang="sk-SK" sz="1600" b="1" dirty="0" smtClean="0"/>
                <a:t>Pamäťová reprezentácia</a:t>
              </a:r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8631939" y="4279482"/>
              <a:ext cx="187718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k-SK" sz="1600" dirty="0" err="1" smtClean="0"/>
                <a:t>VehicleType</a:t>
              </a:r>
              <a:r>
                <a:rPr lang="sk-SK" sz="1600" dirty="0" smtClean="0"/>
                <a:t> – 4B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k-SK" sz="1600" dirty="0" err="1" smtClean="0"/>
                <a:t>double</a:t>
              </a:r>
              <a:r>
                <a:rPr lang="sk-SK" sz="1600" dirty="0" smtClean="0"/>
                <a:t> – 8B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k-SK" sz="1600" dirty="0" err="1" smtClean="0"/>
                <a:t>int</a:t>
              </a:r>
              <a:r>
                <a:rPr lang="sk-SK" sz="1600" dirty="0" smtClean="0"/>
                <a:t> – 4B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sk-SK" sz="1600" dirty="0" smtClean="0"/>
            </a:p>
          </p:txBody>
        </p:sp>
        <p:pic>
          <p:nvPicPr>
            <p:cNvPr id="37" name="Obrázok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0040" y="3075537"/>
              <a:ext cx="3884288" cy="1117600"/>
            </a:xfrm>
            <a:prstGeom prst="rect">
              <a:avLst/>
            </a:prstGeom>
          </p:spPr>
        </p:pic>
        <p:sp>
          <p:nvSpPr>
            <p:cNvPr id="38" name="BlokTextu 37"/>
            <p:cNvSpPr txBox="1"/>
            <p:nvPr/>
          </p:nvSpPr>
          <p:spPr>
            <a:xfrm>
              <a:off x="8341130" y="2404417"/>
              <a:ext cx="24588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k-SK" sz="1600" dirty="0" smtClean="0"/>
                <a:t>Konkrétne implementačné typy realizované v pamäti.</a:t>
              </a:r>
            </a:p>
          </p:txBody>
        </p:sp>
      </p:grpSp>
      <p:sp>
        <p:nvSpPr>
          <p:cNvPr id="52" name="Šípka doprava 51"/>
          <p:cNvSpPr/>
          <p:nvPr/>
        </p:nvSpPr>
        <p:spPr>
          <a:xfrm>
            <a:off x="2542861" y="5653465"/>
            <a:ext cx="24239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Dátové modelovanie</a:t>
            </a:r>
            <a:endParaRPr lang="sk-SK" dirty="0"/>
          </a:p>
        </p:txBody>
      </p:sp>
      <p:sp>
        <p:nvSpPr>
          <p:cNvPr id="53" name="Šípka doprava 52"/>
          <p:cNvSpPr/>
          <p:nvPr/>
        </p:nvSpPr>
        <p:spPr>
          <a:xfrm>
            <a:off x="6272369" y="5655638"/>
            <a:ext cx="24239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Implementácia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22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Cieľ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sk-SK" b="1" dirty="0" smtClean="0">
                <a:solidFill>
                  <a:schemeClr val="accent5"/>
                </a:solidFill>
              </a:rPr>
              <a:t>Kvalitná realizácia cieľového modelu na počítači vzhľadom k úspornému využívaniu jeho pamäti a efektivite (rýchlosti) často využívaných výpočtov algoritmov.</a:t>
            </a:r>
            <a:endParaRPr lang="sk-SK" b="1" dirty="0">
              <a:solidFill>
                <a:schemeClr val="accent5"/>
              </a:solidFill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68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k-SK" b="1" dirty="0" smtClean="0"/>
              <a:t>Záznam</a:t>
            </a:r>
            <a:r>
              <a:rPr lang="sk-SK" dirty="0" smtClean="0"/>
              <a:t> - skupina údajov o jednom objekte.</a:t>
            </a:r>
          </a:p>
          <a:p>
            <a:pPr algn="just"/>
            <a:r>
              <a:rPr lang="sk-SK" b="1" dirty="0" smtClean="0"/>
              <a:t>Položka</a:t>
            </a:r>
            <a:r>
              <a:rPr lang="sk-SK" dirty="0" smtClean="0"/>
              <a:t> - údaj v zázname.</a:t>
            </a:r>
          </a:p>
          <a:p>
            <a:pPr algn="just"/>
            <a:r>
              <a:rPr lang="sk-SK" b="1" dirty="0" smtClean="0"/>
              <a:t>Údajová štruktúra</a:t>
            </a:r>
            <a:r>
              <a:rPr lang="sk-SK" dirty="0" smtClean="0"/>
              <a:t> - skupina záznamov s potrebnými vzájomnými vzťahmi.</a:t>
            </a:r>
          </a:p>
          <a:p>
            <a:pPr algn="just"/>
            <a:r>
              <a:rPr lang="sk-SK" b="1" dirty="0" smtClean="0"/>
              <a:t>Údajový typ</a:t>
            </a:r>
            <a:r>
              <a:rPr lang="sk-SK" dirty="0" smtClean="0"/>
              <a:t> - Popis triedy údajových štruktúr rovnakého typu spoločne s definíciou operácií.</a:t>
            </a:r>
          </a:p>
          <a:p>
            <a:pPr algn="just"/>
            <a:r>
              <a:rPr lang="sk-SK" b="1" dirty="0" smtClean="0"/>
              <a:t>Implementácia údajového typu</a:t>
            </a:r>
            <a:r>
              <a:rPr lang="sk-SK" dirty="0" smtClean="0"/>
              <a:t> - transformácia údajov a operácií do prostredia počítača (zahŕňa reprezentáciu údajov a implementáciu algoritmov).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5</a:t>
            </a:fld>
            <a:endParaRPr lang="sk-SK"/>
          </a:p>
        </p:txBody>
      </p:sp>
      <p:pic>
        <p:nvPicPr>
          <p:cNvPr id="25" name="Zástupný symbol obsahu 2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0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Formy abstrakcie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smtClean="0"/>
              <a:t>Abstrakcia</a:t>
            </a:r>
            <a:r>
              <a:rPr lang="sk-SK" dirty="0" smtClean="0"/>
              <a:t> – dátové modelovanie.</a:t>
            </a:r>
          </a:p>
          <a:p>
            <a:pPr algn="just"/>
            <a:r>
              <a:rPr lang="sk-SK" b="1" dirty="0" smtClean="0"/>
              <a:t>Abstraktný dátový typ</a:t>
            </a:r>
            <a:r>
              <a:rPr lang="sk-SK" dirty="0" smtClean="0"/>
              <a:t> (ADT) – štruktúra pozostávajúca z:</a:t>
            </a:r>
          </a:p>
          <a:p>
            <a:pPr lvl="1" algn="just"/>
            <a:r>
              <a:rPr lang="sk-SK" dirty="0" smtClean="0"/>
              <a:t>jednej alebo viacerých domén (objektov, prvkov) a</a:t>
            </a:r>
          </a:p>
          <a:p>
            <a:pPr lvl="1" algn="just"/>
            <a:r>
              <a:rPr lang="sk-SK" dirty="0" smtClean="0"/>
              <a:t>jednej alebo viacerých operácií na prvkoch domén, presne špecifikovaných, nezávislých na konkrétnej implementácií.</a:t>
            </a:r>
          </a:p>
          <a:p>
            <a:pPr lvl="1" algn="just"/>
            <a:r>
              <a:rPr lang="sk-SK" dirty="0" smtClean="0"/>
              <a:t>ADT funguje ako „čierna skrinka“, teda ukrýva svoju vnútornú stavbu, známe sú len vstupy, výstupy a operácie.</a:t>
            </a:r>
          </a:p>
          <a:p>
            <a:pPr algn="just"/>
            <a:r>
              <a:rPr lang="sk-SK" b="1" dirty="0" smtClean="0"/>
              <a:t>Abstraktná dátová (údajová) štruktúra</a:t>
            </a:r>
            <a:r>
              <a:rPr lang="sk-SK" dirty="0" smtClean="0"/>
              <a:t> (ADS) – jedna konkrétna realizácia ADT (jeden ADT možno realizovať viacerými ADS).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53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Rozdiel medzi ADT a ADS na príklade frontu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ADT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sk-SK" dirty="0" smtClean="0"/>
              <a:t>Doména:</a:t>
            </a:r>
          </a:p>
          <a:p>
            <a:pPr lvl="1" algn="just"/>
            <a:r>
              <a:rPr lang="sk-SK" dirty="0" smtClean="0"/>
              <a:t>Bližšie nešpecifikované prvky.</a:t>
            </a:r>
          </a:p>
          <a:p>
            <a:pPr algn="just"/>
            <a:r>
              <a:rPr lang="sk-SK" dirty="0" smtClean="0"/>
              <a:t>Operácie:</a:t>
            </a:r>
          </a:p>
          <a:p>
            <a:pPr lvl="1" algn="just"/>
            <a:r>
              <a:rPr lang="sk-SK" dirty="0" smtClean="0"/>
              <a:t>Vlož prvok do frontu.</a:t>
            </a:r>
          </a:p>
          <a:p>
            <a:pPr lvl="1" algn="just"/>
            <a:r>
              <a:rPr lang="sk-SK" dirty="0" smtClean="0"/>
              <a:t>Odober prvok z frontu, ktorý bol pridaný ako prvý.</a:t>
            </a:r>
          </a:p>
          <a:p>
            <a:pPr lvl="1" algn="just"/>
            <a:r>
              <a:rPr lang="sk-SK" dirty="0" smtClean="0"/>
              <a:t>Je prázdny?</a:t>
            </a:r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ADS implementovaná pomocou zreťazenej pamäti</a:t>
            </a:r>
            <a:endParaRPr lang="sk-SK" dirty="0"/>
          </a:p>
        </p:txBody>
      </p:sp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sk-SK" dirty="0" smtClean="0"/>
              <a:t>Doména:</a:t>
            </a:r>
          </a:p>
          <a:p>
            <a:pPr lvl="1" algn="just"/>
            <a:r>
              <a:rPr lang="sk-SK" dirty="0" smtClean="0"/>
              <a:t>Navzájom zreťazené dynamicky alokované prvky rovnakej veľkosti.</a:t>
            </a:r>
          </a:p>
          <a:p>
            <a:pPr algn="just"/>
            <a:r>
              <a:rPr lang="sk-SK" dirty="0" smtClean="0"/>
              <a:t>Operácie:</a:t>
            </a:r>
          </a:p>
          <a:p>
            <a:pPr lvl="1" algn="just"/>
            <a:r>
              <a:rPr lang="sk-SK" dirty="0" smtClean="0"/>
              <a:t>Zaraď prvok na koniec zoznamu.</a:t>
            </a:r>
          </a:p>
          <a:p>
            <a:pPr lvl="1" algn="just"/>
            <a:r>
              <a:rPr lang="sk-SK" dirty="0" smtClean="0"/>
              <a:t>Odober prvok zo začiatku zoznamu.</a:t>
            </a:r>
          </a:p>
          <a:p>
            <a:pPr lvl="1" algn="just"/>
            <a:r>
              <a:rPr lang="sk-SK" dirty="0" smtClean="0"/>
              <a:t>Je zoznam prázdny?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8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Formy špecifikácie ADT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Algebrická</a:t>
            </a:r>
            <a:r>
              <a:rPr lang="sk-SK" dirty="0" smtClean="0"/>
              <a:t> – syntaktický a sémantický opis.</a:t>
            </a:r>
          </a:p>
          <a:p>
            <a:r>
              <a:rPr lang="sk-SK" b="1" dirty="0" smtClean="0"/>
              <a:t>Grafická</a:t>
            </a:r>
            <a:r>
              <a:rPr lang="sk-SK" dirty="0" smtClean="0"/>
              <a:t> – operácie so vstupmi a výstupmi.</a:t>
            </a:r>
          </a:p>
          <a:p>
            <a:r>
              <a:rPr lang="sk-SK" b="1" dirty="0" smtClean="0"/>
              <a:t>Tabuľková</a:t>
            </a:r>
            <a:r>
              <a:rPr lang="sk-SK" dirty="0" smtClean="0"/>
              <a:t> – [doména | operácie] – ako model triedy.</a:t>
            </a:r>
          </a:p>
          <a:p>
            <a:r>
              <a:rPr lang="sk-SK" b="1" dirty="0" smtClean="0"/>
              <a:t>Iné</a:t>
            </a:r>
            <a:r>
              <a:rPr lang="sk-SK" dirty="0" smtClean="0"/>
              <a:t> </a:t>
            </a:r>
            <a:r>
              <a:rPr lang="sk-SK" b="1" dirty="0" smtClean="0"/>
              <a:t>formy</a:t>
            </a:r>
            <a:r>
              <a:rPr lang="sk-SK" dirty="0" smtClean="0"/>
              <a:t> – pomocou symbolických </a:t>
            </a:r>
            <a:r>
              <a:rPr lang="sk-SK" dirty="0" err="1" smtClean="0"/>
              <a:t>pseudojazykov</a:t>
            </a:r>
            <a:r>
              <a:rPr lang="sk-SK" dirty="0" smtClean="0"/>
              <a:t> a podobne.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68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 špecifikácií ADT zásobník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605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Axiomatická sémantika: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839788" y="2087217"/>
            <a:ext cx="5157787" cy="3564827"/>
          </a:xfrm>
        </p:spPr>
        <p:txBody>
          <a:bodyPr>
            <a:normAutofit/>
          </a:bodyPr>
          <a:lstStyle/>
          <a:p>
            <a:r>
              <a:rPr lang="sk-SK" dirty="0" smtClean="0"/>
              <a:t>Vytvor() – vráti S.</a:t>
            </a:r>
          </a:p>
          <a:p>
            <a:r>
              <a:rPr lang="sk-SK" dirty="0" smtClean="0"/>
              <a:t>Vyber(Vlož(v, F)) = S.</a:t>
            </a:r>
          </a:p>
          <a:p>
            <a:r>
              <a:rPr lang="sk-SK" dirty="0" smtClean="0"/>
              <a:t>Vrchol(Vlož(v, S)) = v.</a:t>
            </a:r>
          </a:p>
          <a:p>
            <a:r>
              <a:rPr lang="sk-SK" dirty="0" err="1" smtClean="0"/>
              <a:t>JePrázdny</a:t>
            </a:r>
            <a:r>
              <a:rPr lang="sk-SK" dirty="0" smtClean="0"/>
              <a:t>(Vytvor()) = true.</a:t>
            </a:r>
          </a:p>
          <a:p>
            <a:r>
              <a:rPr lang="sk-SK" dirty="0" err="1" smtClean="0"/>
              <a:t>JePrázdny</a:t>
            </a:r>
            <a:r>
              <a:rPr lang="sk-SK" dirty="0" smtClean="0"/>
              <a:t>(Vlož(v, S)) = false.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605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Tabuľková špecifikácia:</a:t>
            </a:r>
            <a:endParaRPr lang="sk-SK" dirty="0"/>
          </a:p>
        </p:txBody>
      </p:sp>
      <p:graphicFrame>
        <p:nvGraphicFramePr>
          <p:cNvPr id="12" name="Zástupný symbol obsahu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9631352"/>
              </p:ext>
            </p:extLst>
          </p:nvPr>
        </p:nvGraphicFramePr>
        <p:xfrm>
          <a:off x="6172200" y="2087217"/>
          <a:ext cx="518318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3188"/>
              </a:tblGrid>
              <a:tr h="516312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ADS je zásobník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realizovaný pomocou lineárne jednostranne zreťazeného zoznamu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516312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bg1"/>
                          </a:solidFill>
                        </a:rPr>
                        <a:t>Dynamicky alokované homogénne</a:t>
                      </a:r>
                      <a:r>
                        <a:rPr lang="sk-SK" b="1" baseline="0" dirty="0" smtClean="0">
                          <a:solidFill>
                            <a:schemeClr val="bg1"/>
                          </a:solidFill>
                        </a:rPr>
                        <a:t> prvky:</a:t>
                      </a:r>
                    </a:p>
                    <a:p>
                      <a:r>
                        <a:rPr lang="sk-SK" b="1" baseline="0" dirty="0" smtClean="0">
                          <a:solidFill>
                            <a:schemeClr val="bg1"/>
                          </a:solidFill>
                        </a:rPr>
                        <a:t>Prvok (</a:t>
                      </a:r>
                      <a:r>
                        <a:rPr lang="sk-SK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→Nasledovník, →Užívateľské dáta)</a:t>
                      </a:r>
                      <a:endParaRPr lang="sk-S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035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/>
                </a:tc>
              </a:tr>
              <a:tr h="295035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/>
                </a:tc>
              </a:tr>
              <a:tr h="295035">
                <a:tc>
                  <a:txBody>
                    <a:bodyPr/>
                    <a:lstStyle/>
                    <a:p>
                      <a:r>
                        <a:rPr lang="sk-SK" dirty="0" smtClean="0"/>
                        <a:t>Zaraď 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↓Nový</a:t>
                      </a:r>
                      <a:r>
                        <a:rPr lang="sk-SK" baseline="0" dirty="0" smtClean="0">
                          <a:latin typeface="Calibri" panose="020F0502020204030204" pitchFamily="34" charset="0"/>
                        </a:rPr>
                        <a:t> prvok)</a:t>
                      </a:r>
                      <a:endParaRPr lang="sk-SK" dirty="0"/>
                    </a:p>
                  </a:txBody>
                  <a:tcPr/>
                </a:tc>
              </a:tr>
              <a:tr h="295035">
                <a:tc>
                  <a:txBody>
                    <a:bodyPr/>
                    <a:lstStyle/>
                    <a:p>
                      <a:r>
                        <a:rPr lang="sk-SK" dirty="0" smtClean="0"/>
                        <a:t>Odober 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↑Prvok z čela)</a:t>
                      </a:r>
                      <a:endParaRPr lang="sk-SK" dirty="0"/>
                    </a:p>
                  </a:txBody>
                  <a:tcPr/>
                </a:tc>
              </a:tr>
              <a:tr h="295035">
                <a:tc>
                  <a:txBody>
                    <a:bodyPr/>
                    <a:lstStyle/>
                    <a:p>
                      <a:r>
                        <a:rPr lang="sk-SK" dirty="0" smtClean="0"/>
                        <a:t>Sprístupni čelo 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↑Prvok z čela)</a:t>
                      </a:r>
                      <a:endParaRPr lang="sk-SK" dirty="0"/>
                    </a:p>
                  </a:txBody>
                  <a:tcPr/>
                </a:tc>
              </a:tr>
              <a:tr h="295035">
                <a:tc>
                  <a:txBody>
                    <a:bodyPr/>
                    <a:lstStyle/>
                    <a:p>
                      <a:r>
                        <a:rPr lang="sk-SK" dirty="0" smtClean="0"/>
                        <a:t>Je prázdny 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↑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Boolean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)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smtClean="0"/>
              <a:t>19. 2. 2015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9</a:t>
            </a:fld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6172200" y="5652044"/>
            <a:ext cx="5141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sk-SK" sz="1400" dirty="0" smtClean="0">
                <a:latin typeface="Calibri" panose="020F0502020204030204" pitchFamily="34" charset="0"/>
              </a:rPr>
              <a:t>→ referenčný atribút, ↓ vstupný parameter, ↑výstupný parameter, </a:t>
            </a:r>
            <a:endParaRPr lang="sk-SK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838200" y="5648723"/>
            <a:ext cx="180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sk-SK" sz="1400" dirty="0" smtClean="0">
                <a:latin typeface="Calibri" panose="020F0502020204030204" pitchFamily="34" charset="0"/>
              </a:rPr>
              <a:t>S zásobník, v hodnota </a:t>
            </a:r>
            <a:endParaRPr lang="sk-SK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1275</Words>
  <Application>Microsoft Office PowerPoint</Application>
  <PresentationFormat>Širokouhlá</PresentationFormat>
  <Paragraphs>219</Paragraphs>
  <Slides>19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Prezentacia</vt:lpstr>
      <vt:lpstr>Úvod do údajových štruktúr </vt:lpstr>
      <vt:lpstr>Prehľad</vt:lpstr>
      <vt:lpstr>Spracovanie údajov</vt:lpstr>
      <vt:lpstr>Cieľ</vt:lpstr>
      <vt:lpstr>Základné pojmy</vt:lpstr>
      <vt:lpstr>Formy abstrakcie</vt:lpstr>
      <vt:lpstr>Rozdiel medzi ADT a ADS na príklade frontu</vt:lpstr>
      <vt:lpstr>Formy špecifikácie ADT</vt:lpstr>
      <vt:lpstr>Porovnanie špecifikácií ADT zásobník</vt:lpstr>
      <vt:lpstr>Kategorizácia operácií</vt:lpstr>
      <vt:lpstr>Klasifikácia údajových štruktúr na logickej úrovni</vt:lpstr>
      <vt:lpstr>Klasifikácia údajových štruktúr na fyzickej úrovni</vt:lpstr>
      <vt:lpstr>Zložitosť algoritmov a údajových štruktúr</vt:lpstr>
      <vt:lpstr>Časová zložitosť algoritmu</vt:lpstr>
      <vt:lpstr>Asymptotické odhady funkcií zložitosti</vt:lpstr>
      <vt:lpstr>Funkcie zložitosti</vt:lpstr>
      <vt:lpstr>Asymptotické odhady funkcií zložitosti</vt:lpstr>
      <vt:lpstr>Často sa vyskytujúce typy zložitosti algoritmov</vt:lpstr>
      <vt:lpstr>To najdôležitejšie z dnešnej prednášky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Michal</dc:creator>
  <cp:lastModifiedBy>Michal</cp:lastModifiedBy>
  <cp:revision>76</cp:revision>
  <dcterms:created xsi:type="dcterms:W3CDTF">2015-02-18T10:14:38Z</dcterms:created>
  <dcterms:modified xsi:type="dcterms:W3CDTF">2015-02-20T08:10:52Z</dcterms:modified>
</cp:coreProperties>
</file>