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9" r:id="rId5"/>
    <p:sldId id="280" r:id="rId6"/>
    <p:sldId id="277" r:id="rId7"/>
    <p:sldId id="278" r:id="rId8"/>
    <p:sldId id="281" r:id="rId9"/>
    <p:sldId id="282" r:id="rId10"/>
    <p:sldId id="274" r:id="rId11"/>
    <p:sldId id="283" r:id="rId12"/>
    <p:sldId id="275" r:id="rId13"/>
    <p:sldId id="284" r:id="rId14"/>
    <p:sldId id="276" r:id="rId15"/>
    <p:sldId id="285" r:id="rId16"/>
    <p:sldId id="272" r:id="rId17"/>
    <p:sldId id="259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bez názvu" id="{F6286857-6274-4EB0-9FCC-46ED8C9D5505}">
          <p14:sldIdLst>
            <p14:sldId id="256"/>
            <p14:sldId id="257"/>
            <p14:sldId id="258"/>
            <p14:sldId id="279"/>
            <p14:sldId id="280"/>
            <p14:sldId id="277"/>
            <p14:sldId id="278"/>
            <p14:sldId id="281"/>
            <p14:sldId id="282"/>
            <p14:sldId id="274"/>
            <p14:sldId id="283"/>
            <p14:sldId id="275"/>
            <p14:sldId id="284"/>
            <p14:sldId id="276"/>
            <p14:sldId id="285"/>
            <p14:sldId id="27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698C-8C35-4AEE-940E-B1E0F4049781}" type="datetimeFigureOut">
              <a:rPr lang="sk-SK" smtClean="0"/>
              <a:t>25. 3. 2015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02BB8-716B-46A5-8B9D-B674DE3DAA2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5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02BB8-716B-46A5-8B9D-B674DE3DAA25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841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94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ulna str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dirty="0" smtClean="0"/>
              <a:t>Názov prednášky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Údajové štruktúry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40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58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629424"/>
            <a:ext cx="10515600" cy="1061264"/>
          </a:xfrm>
        </p:spPr>
        <p:txBody>
          <a:bodyPr/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9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414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89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521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4"/>
            </a:gs>
            <a:gs pos="90000">
              <a:schemeClr val="bg1"/>
            </a:gs>
            <a:gs pos="0">
              <a:schemeClr val="accent4"/>
            </a:gs>
            <a:gs pos="1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642124"/>
            <a:ext cx="10515600" cy="104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C1A-AF4E-4192-8D00-EC12F5B5B03F}" type="slidenum">
              <a:rPr lang="sk-SK" smtClean="0"/>
              <a:t>‹#›</a:t>
            </a:fld>
            <a:endParaRPr lang="sk-SK"/>
          </a:p>
        </p:txBody>
      </p:sp>
      <p:sp>
        <p:nvSpPr>
          <p:cNvPr id="7" name="BlokTextu 6"/>
          <p:cNvSpPr txBox="1"/>
          <p:nvPr userDrawn="1"/>
        </p:nvSpPr>
        <p:spPr>
          <a:xfrm>
            <a:off x="4351866" y="6308079"/>
            <a:ext cx="348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Ing.</a:t>
            </a:r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 Michal Varga, PhD.</a:t>
            </a:r>
          </a:p>
          <a:p>
            <a:pPr algn="ctr"/>
            <a:r>
              <a:rPr lang="sk-SK" sz="1200" baseline="0" dirty="0" smtClean="0">
                <a:solidFill>
                  <a:schemeClr val="bg1">
                    <a:lumMod val="50000"/>
                  </a:schemeClr>
                </a:solidFill>
              </a:rPr>
              <a:t>Katedra informatiky</a:t>
            </a:r>
            <a:endParaRPr lang="sk-S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 userDrawn="1"/>
        </p:nvSpPr>
        <p:spPr>
          <a:xfrm>
            <a:off x="838201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Údajové štruktúry 1</a:t>
            </a:r>
          </a:p>
        </p:txBody>
      </p:sp>
      <p:sp>
        <p:nvSpPr>
          <p:cNvPr id="10" name="BlokTextu 9"/>
          <p:cNvSpPr txBox="1"/>
          <p:nvPr userDrawn="1"/>
        </p:nvSpPr>
        <p:spPr>
          <a:xfrm>
            <a:off x="8610600" y="180459"/>
            <a:ext cx="2743200" cy="28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 smtClean="0">
                <a:solidFill>
                  <a:schemeClr val="bg1">
                    <a:lumMod val="50000"/>
                  </a:schemeClr>
                </a:solidFill>
              </a:rPr>
              <a:t>Front, zásobník, prioritný front</a:t>
            </a:r>
          </a:p>
        </p:txBody>
      </p:sp>
    </p:spTree>
    <p:extLst>
      <p:ext uri="{BB962C8B-B14F-4D97-AF65-F5344CB8AC3E}">
        <p14:creationId xmlns:p14="http://schemas.microsoft.com/office/powerpoint/2010/main" val="7864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4913489" y="2990087"/>
            <a:ext cx="6440311" cy="3099563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Zásobník, front, prioritný front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Údajové štruktúry 1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</a:t>
            </a:r>
            <a:r>
              <a:rPr lang="sk-SK" dirty="0"/>
              <a:t>3. 2015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29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Implementácia PF pomocou </a:t>
            </a:r>
            <a:r>
              <a:rPr lang="sk-SK" dirty="0" err="1" smtClean="0"/>
              <a:t>dvojzoznamu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symbol obsahu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Obsahuje dva zoznamy:</a:t>
                </a:r>
              </a:p>
              <a:p>
                <a:pPr lvl="1"/>
                <a:r>
                  <a:rPr lang="sk-SK" dirty="0" smtClean="0"/>
                  <a:t>kratší je utriedený podľa priority (dĺžka M, minimálna priorita </a:t>
                </a:r>
                <a:r>
                  <a:rPr lang="sk-SK" dirty="0" err="1" smtClean="0"/>
                  <a:t>P</a:t>
                </a:r>
                <a:r>
                  <a:rPr lang="sk-SK" baseline="-25000" dirty="0" err="1" smtClean="0"/>
                  <a:t>min</a:t>
                </a:r>
                <a:r>
                  <a:rPr lang="sk-SK" dirty="0" smtClean="0"/>
                  <a:t>),</a:t>
                </a:r>
              </a:p>
              <a:p>
                <a:pPr lvl="1"/>
                <a:r>
                  <a:rPr lang="sk-SK" dirty="0" smtClean="0"/>
                  <a:t>dlhší je neutriedený.</a:t>
                </a:r>
              </a:p>
              <a:p>
                <a:r>
                  <a:rPr lang="sk-SK" dirty="0" smtClean="0"/>
                  <a:t>Pre optimálny výkon štruktúry sa odporúča, aby 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sk-SK" dirty="0" smtClean="0"/>
                  <a:t>.</a:t>
                </a:r>
              </a:p>
              <a:p>
                <a:r>
                  <a:rPr lang="sk-SK" dirty="0" smtClean="0"/>
                  <a:t>Ak je splnená predchádzajúca podmienka, tak </a:t>
                </a:r>
                <a:r>
                  <a:rPr lang="sk-SK" b="1" dirty="0" smtClean="0"/>
                  <a:t>amortizovaná</a:t>
                </a:r>
                <a:r>
                  <a:rPr lang="sk-SK" dirty="0" smtClean="0"/>
                  <a:t> zložitosť operácií Vlož a Zruš je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sk-SK" dirty="0" smtClean="0"/>
                  <a:t>).</a:t>
                </a:r>
                <a:endParaRPr lang="sk-SK" dirty="0"/>
              </a:p>
            </p:txBody>
          </p:sp>
        </mc:Choice>
        <mc:Fallback xmlns="">
          <p:sp>
            <p:nvSpPr>
              <p:cNvPr id="6" name="Zástupný symbol obsah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 r="-3176" b="-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10</a:t>
            </a:fld>
            <a:endParaRPr lang="sk-SK"/>
          </a:p>
        </p:txBody>
      </p:sp>
      <p:pic>
        <p:nvPicPr>
          <p:cNvPr id="12" name="Zástupný symbol obsahu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0856" y="2820194"/>
            <a:ext cx="388428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ADT PF - </a:t>
            </a:r>
            <a:r>
              <a:rPr lang="sk-SK" dirty="0" err="1" smtClean="0"/>
              <a:t>dvojzoznam</a:t>
            </a:r>
            <a:endParaRPr lang="sk-SK" dirty="0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Vlož</a:t>
            </a:r>
            <a:endParaRPr lang="sk-SK" dirty="0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Prvky sa vkladajú do kratšieho zoznamu, kým sa nezaplní.</a:t>
            </a:r>
          </a:p>
          <a:p>
            <a:r>
              <a:rPr lang="sk-SK" dirty="0" smtClean="0"/>
              <a:t>Keď sa zaplní, tak:</a:t>
            </a:r>
          </a:p>
          <a:p>
            <a:pPr lvl="1"/>
            <a:r>
              <a:rPr lang="sk-SK" dirty="0" smtClean="0"/>
              <a:t>Ak je priorita vyššia, ako najnižšia priorita v krátkom zozname, vloží sa do krátkeho zoznamu (prípadne vytesní jeden prvok do dlhého zoznamu).</a:t>
            </a:r>
          </a:p>
          <a:p>
            <a:pPr lvl="1"/>
            <a:r>
              <a:rPr lang="sk-SK" dirty="0" smtClean="0"/>
              <a:t>V opačnom prípade sa vloží na koniec dlhého zoznamu.</a:t>
            </a:r>
            <a:endParaRPr lang="sk-SK" dirty="0"/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Vyber</a:t>
            </a:r>
            <a:endParaRPr lang="sk-SK" dirty="0"/>
          </a:p>
        </p:txBody>
      </p:sp>
      <p:sp>
        <p:nvSpPr>
          <p:cNvPr id="15" name="Zástupný symbol obsahu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Vyberie sa prvok s najvyššou prioritou z krátkeho zoznamu.</a:t>
            </a:r>
          </a:p>
          <a:p>
            <a:r>
              <a:rPr lang="sk-SK" dirty="0" smtClean="0"/>
              <a:t>Ak je krátky zoznam prázdny, nastáva </a:t>
            </a:r>
            <a:r>
              <a:rPr lang="sk-SK" b="1" dirty="0" smtClean="0"/>
              <a:t>reštrukturalizácia</a:t>
            </a:r>
            <a:r>
              <a:rPr lang="sk-SK" dirty="0" smtClean="0"/>
              <a:t> – krátky zoznam sa doplní prvkami s najvyššou prioritou z dlhého zoznamu.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94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Dvojúrovňová implementácia PF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symbol obsahu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 smtClean="0"/>
                  <a:t>Obsahuje dve štruktúry:</a:t>
                </a:r>
              </a:p>
              <a:p>
                <a:pPr lvl="1"/>
                <a:r>
                  <a:rPr lang="sk-SK" dirty="0" smtClean="0"/>
                  <a:t>Bázová štruktúra - lineárne spájaný zoznam prvkov utriedený podľa priority.</a:t>
                </a:r>
              </a:p>
              <a:p>
                <a:pPr lvl="1"/>
                <a:r>
                  <a:rPr lang="sk-SK" dirty="0" smtClean="0"/>
                  <a:t>Prístupová štruktúra – pole prvkov so štruktúrou:</a:t>
                </a:r>
              </a:p>
              <a:p>
                <a:pPr lvl="2"/>
                <a:r>
                  <a:rPr lang="sk-SK" dirty="0" smtClean="0"/>
                  <a:t>rozsah priority,</a:t>
                </a:r>
              </a:p>
              <a:p>
                <a:pPr lvl="2"/>
                <a:r>
                  <a:rPr lang="sk-SK" dirty="0" smtClean="0"/>
                  <a:t>ukazovateľ do bázovej štruktúry na úsek prvkov (</a:t>
                </a:r>
                <a:r>
                  <a:rPr lang="sk-SK" dirty="0" err="1" smtClean="0"/>
                  <a:t>podzoznam</a:t>
                </a:r>
                <a:r>
                  <a:rPr lang="sk-SK" dirty="0" smtClean="0"/>
                  <a:t>) s prioritou v rozmedzí rozsahu priority.</a:t>
                </a:r>
              </a:p>
              <a:p>
                <a:r>
                  <a:rPr lang="sk-SK" dirty="0" smtClean="0"/>
                  <a:t>Zložitosť operácií Vlož a Zruš je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sk-SK" dirty="0" smtClean="0"/>
                  <a:t>), ak sú </a:t>
                </a:r>
                <a:r>
                  <a:rPr lang="sk-SK" dirty="0" err="1" smtClean="0"/>
                  <a:t>podzoznamy</a:t>
                </a:r>
                <a:r>
                  <a:rPr lang="sk-SK" dirty="0" smtClean="0"/>
                  <a:t> dlhé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sk-SK" dirty="0" smtClean="0"/>
                  <a:t>.</a:t>
                </a:r>
              </a:p>
            </p:txBody>
          </p:sp>
        </mc:Choice>
        <mc:Fallback xmlns="">
          <p:sp>
            <p:nvSpPr>
              <p:cNvPr id="6" name="Zástupný symbol obsah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3081" r="-1765" b="-37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12</a:t>
            </a:fld>
            <a:endParaRPr lang="sk-SK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2720"/>
            <a:ext cx="5181600" cy="38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Operácie ADT PF – dvojúrovňová implementácia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Vlož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Pomocou prístupovej štruktúry sa nájde </a:t>
            </a:r>
            <a:r>
              <a:rPr lang="sk-SK" dirty="0" err="1" smtClean="0"/>
              <a:t>podzoznam</a:t>
            </a:r>
            <a:r>
              <a:rPr lang="sk-SK" dirty="0" smtClean="0"/>
              <a:t>, do ktorého sa vloží prvok.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Vyber</a:t>
            </a:r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Vyberá prvý prvok v prvom </a:t>
            </a:r>
            <a:r>
              <a:rPr lang="sk-SK" dirty="0" err="1" smtClean="0"/>
              <a:t>podzozname</a:t>
            </a:r>
            <a:r>
              <a:rPr lang="sk-SK" dirty="0" smtClean="0"/>
              <a:t>.</a:t>
            </a:r>
          </a:p>
          <a:p>
            <a:r>
              <a:rPr lang="sk-SK" dirty="0" smtClean="0"/>
              <a:t>Po vyprázdnení tohto </a:t>
            </a:r>
            <a:r>
              <a:rPr lang="sk-SK" dirty="0" err="1" smtClean="0"/>
              <a:t>podzoznamu</a:t>
            </a:r>
            <a:r>
              <a:rPr lang="sk-SK" dirty="0" smtClean="0"/>
              <a:t> je potrebné reorganizovať celú štruktúru.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3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Implementácia PF pomocou haldy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err="1" smtClean="0"/>
              <a:t>Haldovo</a:t>
            </a:r>
            <a:r>
              <a:rPr lang="sk-SK" dirty="0" smtClean="0"/>
              <a:t> utriedený binárny strom.</a:t>
            </a:r>
          </a:p>
          <a:p>
            <a:r>
              <a:rPr lang="sk-SK" dirty="0" smtClean="0"/>
              <a:t>Ľavostranná halda – najnižšia úroveň je postupne zapĺňaná zľava.</a:t>
            </a:r>
          </a:p>
          <a:p>
            <a:r>
              <a:rPr lang="sk-SK" b="1" dirty="0" smtClean="0"/>
              <a:t>Priorita otca je vyššia (nanajvýš rovná) ako priorita oboch synov.</a:t>
            </a:r>
          </a:p>
          <a:p>
            <a:r>
              <a:rPr lang="sk-SK" dirty="0" smtClean="0"/>
              <a:t>Zložitosť operácií Vlož a Zruš je O(log</a:t>
            </a:r>
            <a:r>
              <a:rPr lang="sk-SK" baseline="-25000" dirty="0" smtClean="0"/>
              <a:t>2</a:t>
            </a:r>
            <a:r>
              <a:rPr lang="sk-SK" dirty="0" smtClean="0"/>
              <a:t>N).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14</a:t>
            </a:fld>
            <a:endParaRPr lang="sk-SK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7813" y="1825625"/>
            <a:ext cx="5170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ATD PF - Halda</a:t>
            </a:r>
            <a:endParaRPr lang="sk-SK" dirty="0"/>
          </a:p>
        </p:txBody>
      </p:sp>
      <p:sp>
        <p:nvSpPr>
          <p:cNvPr id="7" name="Zástupný symbol tex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Vlož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Prvok sa vloží na poslednú úroveň na prvú voľnú pozíciu zľava.</a:t>
            </a:r>
          </a:p>
          <a:p>
            <a:r>
              <a:rPr lang="sk-SK" dirty="0" smtClean="0"/>
              <a:t>Prvok sa vymieňa so svojim otcom, pokiaľ nie je splnená podmienka „priorita otca je vyššia (nanajvýš rovná) ako priorita syna (práve vložený prvok)“.</a:t>
            </a:r>
            <a:endParaRPr lang="sk-SK" dirty="0"/>
          </a:p>
        </p:txBody>
      </p:sp>
      <p:sp>
        <p:nvSpPr>
          <p:cNvPr id="9" name="Zástupný symbol textu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Vyber</a:t>
            </a:r>
            <a:endParaRPr lang="sk-SK" dirty="0"/>
          </a:p>
        </p:txBody>
      </p:sp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Vyberie sa prvok z koreňa (tam je najvyššia priorita).</a:t>
            </a:r>
          </a:p>
          <a:p>
            <a:r>
              <a:rPr lang="sk-SK" dirty="0" smtClean="0"/>
              <a:t>Koreň sa nahradí prvkom z poslednej úrovne, ktorý je najviac vľavo.</a:t>
            </a:r>
          </a:p>
          <a:p>
            <a:r>
              <a:rPr lang="sk-SK" dirty="0" smtClean="0"/>
              <a:t>Nahradený prvok sa vymieňa so svojimi synmi dovtedy, pokiaľ nie je splnená podmienka haldy.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20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Zložitosti operácií ADT prioritný front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Zástupný symbol obsahu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4127395"/>
                  </p:ext>
                </p:extLst>
              </p:nvPr>
            </p:nvGraphicFramePr>
            <p:xfrm>
              <a:off x="1800000" y="1800000"/>
              <a:ext cx="8098346" cy="3922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877"/>
                    <a:gridCol w="2587816"/>
                    <a:gridCol w="255765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Implementácia</a:t>
                          </a:r>
                          <a:endParaRPr lang="sk-SK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Zložitosť</a:t>
                          </a:r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Vlož prvok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Vyber prvok s maximálnou prioritou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Neusporiadané pole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Usporiadané pole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O(1)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Neusporiadaný zoznam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Usporiadaný zoznam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O(1)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Dvojzoznam (M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Dvojúrovňová</a:t>
                          </a:r>
                          <a:r>
                            <a:rPr lang="sk-SK" baseline="0" dirty="0" smtClean="0"/>
                            <a:t> implementácia (dĺžka </a:t>
                          </a:r>
                          <a:r>
                            <a:rPr lang="sk-SK" baseline="0" dirty="0" err="1" smtClean="0"/>
                            <a:t>podzoznamu</a:t>
                          </a:r>
                          <a:r>
                            <a:rPr lang="sk-SK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 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sk-SK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sk-SK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sk-SK" dirty="0" smtClean="0"/>
                            <a:t>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Halda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O(log 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O(log N)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Zástupný symbol obsahu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34127395"/>
                  </p:ext>
                </p:extLst>
              </p:nvPr>
            </p:nvGraphicFramePr>
            <p:xfrm>
              <a:off x="1800000" y="1800000"/>
              <a:ext cx="8098346" cy="39226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877"/>
                    <a:gridCol w="2587816"/>
                    <a:gridCol w="255765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Implementácia</a:t>
                          </a:r>
                          <a:endParaRPr lang="sk-SK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Zložitosť</a:t>
                          </a:r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sk-SK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Vlož prvok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sk-SK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Vyber prvok s maximálnou prioritou</a:t>
                          </a:r>
                          <a:endParaRPr lang="sk-SK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Neusporiadané pole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Usporiadané pole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O(1)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Neusporiadaný zoznam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O(1)</a:t>
                          </a:r>
                          <a:endParaRPr lang="sk-SK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O(N)</a:t>
                          </a:r>
                          <a:endParaRPr lang="sk-SK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Usporiadaný zoznam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O(1)</a:t>
                          </a:r>
                        </a:p>
                      </a:txBody>
                      <a:tcPr anchor="ctr"/>
                    </a:tc>
                  </a:tr>
                  <a:tr h="39160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6" t="-636923" r="-174845" b="-2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4623" t="-636923" r="-100000" b="-2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667" t="-636923" r="-952" b="-284615"/>
                          </a:stretch>
                        </a:blipFill>
                      </a:tcPr>
                    </a:tc>
                  </a:tr>
                  <a:tr h="6659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6" t="-439450" r="-174845" b="-69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4623" t="-439450" r="-100000" b="-69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667" t="-439450" r="-952" b="-697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k-SK" dirty="0" smtClean="0"/>
                            <a:t>Halda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O(log 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 smtClean="0"/>
                            <a:t>O(log N)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32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 najdôležitejšie z dnešnej prednášky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Front je sekvencia prvkov typu FIFO.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Zásobník je sekvencia prvkov typu LIFO.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Prioritný front je údajová štruktúra tvorená prvkami, ktoré sú charakterizované prioritou. Operácia vyber v prioritnom fronte vráti prvok s maximálnou prioritou.</a:t>
            </a:r>
          </a:p>
          <a:p>
            <a:pPr algn="just"/>
            <a:r>
              <a:rPr lang="sk-SK" b="1" dirty="0" smtClean="0">
                <a:solidFill>
                  <a:schemeClr val="accent5"/>
                </a:solidFill>
              </a:rPr>
              <a:t>Priorita prvku je tým vyššia, čím je hodnota nižšia (0 je maximálna priorita).</a:t>
            </a:r>
            <a:endParaRPr lang="sk-SK" b="1" dirty="0">
              <a:solidFill>
                <a:schemeClr val="accent5"/>
              </a:solidFill>
            </a:endParaRP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</a:t>
            </a:r>
            <a:r>
              <a:rPr lang="sk-SK" dirty="0"/>
              <a:t>3. 2015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58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Prehľad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2400" b="1" dirty="0" smtClean="0"/>
              <a:t>Dnešný prehľad</a:t>
            </a:r>
          </a:p>
          <a:p>
            <a:r>
              <a:rPr lang="sk-SK" sz="1800" dirty="0" smtClean="0"/>
              <a:t>Zásobník.</a:t>
            </a:r>
          </a:p>
          <a:p>
            <a:r>
              <a:rPr lang="sk-SK" sz="1800" dirty="0" smtClean="0"/>
              <a:t>Front.</a:t>
            </a:r>
          </a:p>
          <a:p>
            <a:r>
              <a:rPr lang="sk-SK" sz="1800" dirty="0" smtClean="0"/>
              <a:t>Prioritný front.</a:t>
            </a:r>
            <a:endParaRPr lang="sk-SK" dirty="0"/>
          </a:p>
          <a:p>
            <a:pPr lvl="1"/>
            <a:r>
              <a:rPr lang="sk-SK" sz="1400" dirty="0" smtClean="0"/>
              <a:t>Pole.</a:t>
            </a:r>
          </a:p>
          <a:p>
            <a:pPr lvl="1"/>
            <a:r>
              <a:rPr lang="sk-SK" sz="1400" dirty="0" smtClean="0"/>
              <a:t>Zoznam.</a:t>
            </a:r>
          </a:p>
          <a:p>
            <a:pPr lvl="1"/>
            <a:r>
              <a:rPr lang="sk-SK" sz="1400" dirty="0" err="1" smtClean="0"/>
              <a:t>Dvojzoznam</a:t>
            </a:r>
            <a:r>
              <a:rPr lang="sk-SK" sz="1400" dirty="0" smtClean="0"/>
              <a:t>.</a:t>
            </a:r>
          </a:p>
          <a:p>
            <a:pPr lvl="1"/>
            <a:r>
              <a:rPr lang="sk-SK" sz="1400" dirty="0" smtClean="0"/>
              <a:t>Dvojúrovňová štruktúra.</a:t>
            </a:r>
          </a:p>
          <a:p>
            <a:pPr lvl="1"/>
            <a:r>
              <a:rPr lang="sk-SK" sz="1400" dirty="0" smtClean="0"/>
              <a:t>Halda.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</a:t>
            </a:r>
            <a:r>
              <a:rPr lang="sk-SK" dirty="0"/>
              <a:t>3. 2015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2</a:t>
            </a:fld>
            <a:endParaRPr lang="sk-SK"/>
          </a:p>
        </p:txBody>
      </p:sp>
      <p:sp>
        <p:nvSpPr>
          <p:cNvPr id="10" name="Zástupný symbol obsahu 9"/>
          <p:cNvSpPr txBox="1">
            <a:spLocks noGrp="1"/>
          </p:cNvSpPr>
          <p:nvPr>
            <p:ph sz="half" idx="1"/>
          </p:nvPr>
        </p:nvSpPr>
        <p:spPr>
          <a:xfrm>
            <a:off x="1205315" y="1825625"/>
            <a:ext cx="4447371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k-SK" sz="2400" b="1" dirty="0" smtClean="0"/>
              <a:t>Semestrálny prehľad</a:t>
            </a:r>
            <a:endParaRPr lang="sk-SK" sz="1800" b="1" dirty="0" smtClean="0"/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Abstraktné dátové typy.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Správa pamäti.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Pamäťová a výpočtová zložitosť algoritmov.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err="1" smtClean="0">
                <a:solidFill>
                  <a:schemeClr val="bg1">
                    <a:lumMod val="50000"/>
                  </a:schemeClr>
                </a:solidFill>
              </a:rPr>
              <a:t>Rekurzia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Množina.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>
                <a:solidFill>
                  <a:schemeClr val="bg1">
                    <a:lumMod val="50000"/>
                  </a:schemeClr>
                </a:solidFill>
              </a:rPr>
              <a:t>Viacrozmerné pole.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Zoznam.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Zásobník.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b="1" dirty="0" smtClean="0"/>
              <a:t>Prioritný front.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Strom.</a:t>
            </a:r>
          </a:p>
          <a:p>
            <a:pPr marL="180000" algn="just">
              <a:spcBef>
                <a:spcPts val="0"/>
              </a:spcBef>
            </a:pP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Tabuľka</a:t>
            </a:r>
            <a:r>
              <a:rPr lang="sk-SK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80000" algn="just">
              <a:spcBef>
                <a:spcPts val="0"/>
              </a:spcBef>
            </a:pPr>
            <a:r>
              <a:rPr lang="sk-SK" sz="1800">
                <a:solidFill>
                  <a:schemeClr val="bg1">
                    <a:lumMod val="50000"/>
                  </a:schemeClr>
                </a:solidFill>
              </a:rPr>
              <a:t>Triedenia </a:t>
            </a:r>
            <a:r>
              <a:rPr lang="sk-SK" sz="1800">
                <a:solidFill>
                  <a:schemeClr val="bg1">
                    <a:lumMod val="50000"/>
                  </a:schemeClr>
                </a:solidFill>
              </a:rPr>
              <a:t>tabuliek</a:t>
            </a:r>
            <a:r>
              <a:rPr lang="sk-SK" sz="180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80000" algn="ctr">
              <a:spcBef>
                <a:spcPts val="0"/>
              </a:spcBef>
            </a:pPr>
            <a:endParaRPr lang="sk-SK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 minulej prednášky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838200" y="1807519"/>
            <a:ext cx="10515600" cy="4351338"/>
          </a:xfrm>
        </p:spPr>
        <p:txBody>
          <a:bodyPr anchor="ctr"/>
          <a:lstStyle/>
          <a:p>
            <a:r>
              <a:rPr lang="sk-SK" dirty="0" smtClean="0"/>
              <a:t>Charakterizujte údajovú štruktúru množina.</a:t>
            </a:r>
          </a:p>
          <a:p>
            <a:r>
              <a:rPr lang="sk-SK" dirty="0"/>
              <a:t>Charakterizujte údajovú štruktúru </a:t>
            </a:r>
            <a:r>
              <a:rPr lang="sk-SK" dirty="0" smtClean="0"/>
              <a:t>pole. </a:t>
            </a:r>
          </a:p>
          <a:p>
            <a:r>
              <a:rPr lang="sk-SK" dirty="0"/>
              <a:t>Charakterizujte údajovú štruktúru </a:t>
            </a:r>
            <a:r>
              <a:rPr lang="sk-SK" dirty="0" smtClean="0"/>
              <a:t>zoznam.</a:t>
            </a:r>
          </a:p>
          <a:p>
            <a:r>
              <a:rPr lang="sk-SK" dirty="0" smtClean="0"/>
              <a:t>Aký je rozdiel medzi implicitným a explicitným prístupom k prvkom?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</a:t>
            </a:r>
            <a:r>
              <a:rPr lang="sk-SK" dirty="0"/>
              <a:t>3. 2015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8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Zásobník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Axiomatická sémantika </a:t>
            </a:r>
          </a:p>
          <a:p>
            <a:r>
              <a:rPr lang="sk-SK" dirty="0"/>
              <a:t>(Z – zásobník; p – prvok)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000" dirty="0"/>
              <a:t>Vytvor – vráti zásobník.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Zruš(Vlož(p, Z)) = Z.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Vrchol(Vlož(p, Z)) = p.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Prázdny(Vytvor) = pravda.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Prázdny(Vlož(p, Z)) = nepravda.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4</a:t>
            </a:fld>
            <a:endParaRPr lang="sk-SK"/>
          </a:p>
        </p:txBody>
      </p:sp>
      <p:sp>
        <p:nvSpPr>
          <p:cNvPr id="10" name="Zástupný symbol textu 2"/>
          <p:cNvSpPr>
            <a:spLocks noGrp="1"/>
          </p:cNvSpPr>
          <p:nvPr>
            <p:ph type="body" idx="1"/>
          </p:nvPr>
        </p:nvSpPr>
        <p:spPr>
          <a:xfrm>
            <a:off x="6196013" y="1677591"/>
            <a:ext cx="5157787" cy="823912"/>
          </a:xfrm>
        </p:spPr>
        <p:txBody>
          <a:bodyPr>
            <a:normAutofit/>
          </a:bodyPr>
          <a:lstStyle/>
          <a:p>
            <a:r>
              <a:rPr lang="sk-SK" dirty="0" smtClean="0"/>
              <a:t>Schematické zobrazenie: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31486" y="3312064"/>
            <a:ext cx="3264615" cy="20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a zložitosti </a:t>
            </a:r>
            <a:r>
              <a:rPr lang="sk-SK" dirty="0"/>
              <a:t>operácií ADT </a:t>
            </a:r>
            <a:r>
              <a:rPr lang="sk-SK" dirty="0" smtClean="0"/>
              <a:t>zásobník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Operácie: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5</a:t>
            </a:fld>
            <a:endParaRPr lang="sk-SK"/>
          </a:p>
        </p:txBody>
      </p:sp>
      <p:graphicFrame>
        <p:nvGraphicFramePr>
          <p:cNvPr id="11" name="Zástupný symbol obsah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9397816"/>
              </p:ext>
            </p:extLst>
          </p:nvPr>
        </p:nvGraphicFramePr>
        <p:xfrm>
          <a:off x="839788" y="2505075"/>
          <a:ext cx="5034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82"/>
                <a:gridCol w="1224979"/>
                <a:gridCol w="20594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Front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prázdny?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Vyber</a:t>
                      </a:r>
                      <a:r>
                        <a:rPr lang="sk-SK" baseline="0" dirty="0" smtClean="0"/>
                        <a:t>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Vrchol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</a:t>
                      </a:r>
                      <a:endParaRPr lang="sk-SK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Zástupný symbol obsah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699083"/>
              </p:ext>
            </p:extLst>
          </p:nvPr>
        </p:nvGraphicFramePr>
        <p:xfrm>
          <a:off x="5997575" y="1437862"/>
          <a:ext cx="5630574" cy="479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56"/>
                <a:gridCol w="2148580"/>
                <a:gridCol w="2123538"/>
              </a:tblGrid>
              <a:tr h="338422">
                <a:tc row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sk-SK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Zložitosť</a:t>
                      </a:r>
                      <a:endParaRPr lang="sk-SK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sk-SK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84126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Implicitná implementácia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Explicitná implementácia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8422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</a:tr>
              <a:tr h="834466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(</a:t>
                      </a:r>
                      <a:r>
                        <a:rPr lang="sk-SK" sz="1400" dirty="0" smtClean="0"/>
                        <a:t>ak</a:t>
                      </a:r>
                      <a:r>
                        <a:rPr lang="sk-SK" sz="1400" baseline="0" dirty="0" smtClean="0"/>
                        <a:t> uvažujeme rušenie prvkov, tak O(N))</a:t>
                      </a:r>
                      <a:endParaRPr lang="sk-SK" dirty="0"/>
                    </a:p>
                  </a:txBody>
                  <a:tcPr anchor="ctr"/>
                </a:tc>
              </a:tr>
              <a:tr h="584126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prázdny?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</a:tr>
              <a:tr h="834466">
                <a:tc>
                  <a:txBody>
                    <a:bodyPr/>
                    <a:lstStyle/>
                    <a:p>
                      <a:r>
                        <a:rPr lang="sk-SK" dirty="0" smtClean="0"/>
                        <a:t>Vlož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O(1)(</a:t>
                      </a:r>
                      <a:r>
                        <a:rPr lang="sk-SK" sz="1400" dirty="0" smtClean="0"/>
                        <a:t>na koniec, ak mám referenciu na </a:t>
                      </a:r>
                      <a:r>
                        <a:rPr lang="sk-SK" sz="1400" dirty="0" err="1" smtClean="0"/>
                        <a:t>posl</a:t>
                      </a:r>
                      <a:r>
                        <a:rPr lang="sk-SK" sz="1400" dirty="0" smtClean="0"/>
                        <a:t>.)</a:t>
                      </a:r>
                      <a:endParaRPr lang="sk-SK" dirty="0"/>
                    </a:p>
                  </a:txBody>
                  <a:tcPr anchor="ctr"/>
                </a:tc>
              </a:tr>
              <a:tr h="584126">
                <a:tc>
                  <a:txBody>
                    <a:bodyPr/>
                    <a:lstStyle/>
                    <a:p>
                      <a:r>
                        <a:rPr lang="sk-SK" dirty="0" smtClean="0"/>
                        <a:t>Vyber</a:t>
                      </a:r>
                      <a:r>
                        <a:rPr lang="sk-SK" baseline="0" dirty="0" smtClean="0"/>
                        <a:t>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(prvý)</a:t>
                      </a:r>
                      <a:endParaRPr lang="sk-SK" dirty="0"/>
                    </a:p>
                  </a:txBody>
                  <a:tcPr anchor="ctr"/>
                </a:tc>
              </a:tr>
              <a:tr h="584126">
                <a:tc>
                  <a:txBody>
                    <a:bodyPr/>
                    <a:lstStyle/>
                    <a:p>
                      <a:r>
                        <a:rPr lang="sk-SK" dirty="0" smtClean="0"/>
                        <a:t>Prvý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Front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Axiomatická sémantika </a:t>
            </a:r>
          </a:p>
          <a:p>
            <a:r>
              <a:rPr lang="sk-SK" dirty="0"/>
              <a:t>(F – front; p, q – prvky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000" dirty="0"/>
              <a:t>Vytvor – vráti front.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Prvý(Vlož(p, Vytvor)) = p.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Zruš(Vlož(p, Vytvor)) = Vytvor.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Prvý(Vlož(p, Vlož(q, F)) = Prvý(Vlož(q, F)).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Zruš(Vlož(p, Vlož(q, F)) = Vlož(p, Zruš(q, F</a:t>
            </a:r>
            <a:r>
              <a:rPr lang="sk-SK" sz="2000" dirty="0" smtClean="0"/>
              <a:t>)).</a:t>
            </a:r>
            <a:endParaRPr lang="sk-SK" sz="200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6</a:t>
            </a:fld>
            <a:endParaRPr lang="sk-SK"/>
          </a:p>
        </p:txBody>
      </p:sp>
      <p:sp>
        <p:nvSpPr>
          <p:cNvPr id="10" name="Zástupný symbol textu 2"/>
          <p:cNvSpPr>
            <a:spLocks noGrp="1"/>
          </p:cNvSpPr>
          <p:nvPr>
            <p:ph type="body" idx="1"/>
          </p:nvPr>
        </p:nvSpPr>
        <p:spPr>
          <a:xfrm>
            <a:off x="6196013" y="1677591"/>
            <a:ext cx="5157787" cy="823912"/>
          </a:xfrm>
        </p:spPr>
        <p:txBody>
          <a:bodyPr>
            <a:normAutofit/>
          </a:bodyPr>
          <a:lstStyle/>
          <a:p>
            <a:r>
              <a:rPr lang="sk-SK" dirty="0" smtClean="0"/>
              <a:t>Schematické zobrazenie: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40944" y="3540720"/>
            <a:ext cx="3645699" cy="16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a zložitosti </a:t>
            </a:r>
            <a:r>
              <a:rPr lang="sk-SK" dirty="0"/>
              <a:t>operácií ADT front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Operácie: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7</a:t>
            </a:fld>
            <a:endParaRPr lang="sk-SK"/>
          </a:p>
        </p:txBody>
      </p:sp>
      <p:graphicFrame>
        <p:nvGraphicFramePr>
          <p:cNvPr id="9" name="Zástupný symbol obsahu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378283"/>
              </p:ext>
            </p:extLst>
          </p:nvPr>
        </p:nvGraphicFramePr>
        <p:xfrm>
          <a:off x="5997575" y="1871663"/>
          <a:ext cx="5420567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72"/>
                <a:gridCol w="2061663"/>
                <a:gridCol w="2037632"/>
              </a:tblGrid>
              <a:tr h="305156">
                <a:tc rowSpan="2"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 marL="72848" marR="72848"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sk-SK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Zložitosť</a:t>
                      </a:r>
                      <a:endParaRPr lang="sk-SK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848" marR="72848"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sk-SK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Implicitná implementácia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848" marR="728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Explicitná implementácia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848" marR="7284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 marL="72848" marR="728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marL="72848" marR="72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marL="72848" marR="7284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 marL="72848" marR="728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marL="72848" marR="72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(ak</a:t>
                      </a:r>
                      <a:r>
                        <a:rPr lang="sk-SK" baseline="0" dirty="0" smtClean="0"/>
                        <a:t> uvažujeme rušenie prvkov, tak O(N))</a:t>
                      </a:r>
                      <a:endParaRPr lang="sk-SK" dirty="0"/>
                    </a:p>
                  </a:txBody>
                  <a:tcPr marL="72848" marR="7284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prázdny?</a:t>
                      </a:r>
                      <a:endParaRPr lang="sk-SK" dirty="0"/>
                    </a:p>
                  </a:txBody>
                  <a:tcPr marL="72848" marR="728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marL="72848" marR="72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</a:t>
                      </a:r>
                      <a:endParaRPr lang="sk-SK" dirty="0"/>
                    </a:p>
                  </a:txBody>
                  <a:tcPr marL="72848" marR="7284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prvok</a:t>
                      </a:r>
                      <a:endParaRPr lang="sk-SK" dirty="0"/>
                    </a:p>
                  </a:txBody>
                  <a:tcPr marL="72848" marR="728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(na</a:t>
                      </a:r>
                      <a:r>
                        <a:rPr lang="sk-SK" baseline="0" dirty="0" smtClean="0"/>
                        <a:t> koniec poľa)</a:t>
                      </a:r>
                      <a:endParaRPr lang="sk-SK" dirty="0"/>
                    </a:p>
                  </a:txBody>
                  <a:tcPr marL="72848" marR="72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O(1)(na koniec, ak mám referenciu na </a:t>
                      </a:r>
                      <a:r>
                        <a:rPr lang="sk-SK" dirty="0" err="1" smtClean="0"/>
                        <a:t>posl</a:t>
                      </a:r>
                      <a:r>
                        <a:rPr lang="sk-SK" dirty="0" smtClean="0"/>
                        <a:t>.)</a:t>
                      </a:r>
                      <a:endParaRPr lang="sk-SK" dirty="0"/>
                    </a:p>
                  </a:txBody>
                  <a:tcPr marL="72848" marR="7284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Vyber</a:t>
                      </a:r>
                      <a:r>
                        <a:rPr lang="sk-SK" baseline="0" dirty="0" smtClean="0"/>
                        <a:t> prvok</a:t>
                      </a:r>
                      <a:endParaRPr lang="sk-SK" dirty="0"/>
                    </a:p>
                  </a:txBody>
                  <a:tcPr marL="72848" marR="728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(posledný)</a:t>
                      </a:r>
                      <a:endParaRPr lang="sk-SK" dirty="0"/>
                    </a:p>
                  </a:txBody>
                  <a:tcPr marL="72848" marR="72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(posledný)</a:t>
                      </a:r>
                      <a:endParaRPr lang="sk-SK" dirty="0"/>
                    </a:p>
                  </a:txBody>
                  <a:tcPr marL="72848" marR="72848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Vrchol</a:t>
                      </a:r>
                      <a:endParaRPr lang="sk-SK" dirty="0"/>
                    </a:p>
                  </a:txBody>
                  <a:tcPr marL="72848" marR="728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</a:t>
                      </a:r>
                      <a:endParaRPr lang="sk-SK" dirty="0"/>
                    </a:p>
                  </a:txBody>
                  <a:tcPr marL="72848" marR="72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O(1) (posledný)</a:t>
                      </a:r>
                      <a:endParaRPr lang="sk-SK" dirty="0"/>
                    </a:p>
                  </a:txBody>
                  <a:tcPr marL="72848" marR="72848" anchor="ctr"/>
                </a:tc>
              </a:tr>
            </a:tbl>
          </a:graphicData>
        </a:graphic>
      </p:graphicFrame>
      <p:graphicFrame>
        <p:nvGraphicFramePr>
          <p:cNvPr id="10" name="Zástupný symbol obsah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9891667"/>
              </p:ext>
            </p:extLst>
          </p:nvPr>
        </p:nvGraphicFramePr>
        <p:xfrm>
          <a:off x="839788" y="2505075"/>
          <a:ext cx="5034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82"/>
                <a:gridCol w="1224979"/>
                <a:gridCol w="20594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Front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prázdny?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Vyber</a:t>
                      </a:r>
                      <a:r>
                        <a:rPr lang="sk-SK" baseline="0" dirty="0" smtClean="0"/>
                        <a:t>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Prvý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</a:t>
                      </a:r>
                      <a:endParaRPr lang="sk-SK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Prioritný front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Axiomatická sémantika </a:t>
            </a:r>
          </a:p>
          <a:p>
            <a:r>
              <a:rPr lang="sk-SK" dirty="0"/>
              <a:t>(PF </a:t>
            </a:r>
            <a:r>
              <a:rPr lang="sk-SK" dirty="0" smtClean="0"/>
              <a:t>– prioritný </a:t>
            </a:r>
            <a:r>
              <a:rPr lang="sk-SK" dirty="0"/>
              <a:t>front; p – prvok)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000" dirty="0"/>
              <a:t>Vytvor – vráti prioritný front.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Prvý(Vlož(p, Vytvor)) = p.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Zruš(Vlož(p, Vytvor)) = Vytvor.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Prvý(Vlož(p, Vlož(q, PF))) =</a:t>
            </a:r>
          </a:p>
          <a:p>
            <a:pPr marL="457200" lvl="1" indent="0">
              <a:buNone/>
            </a:pPr>
            <a:r>
              <a:rPr lang="sk-SK" sz="1600" dirty="0"/>
              <a:t>ak Priorita(p) &lt; Priorita(Prvý(Vlož(q, PF))), tak</a:t>
            </a:r>
          </a:p>
          <a:p>
            <a:pPr marL="457200" lvl="1" indent="0">
              <a:buNone/>
            </a:pPr>
            <a:r>
              <a:rPr lang="sk-SK" sz="2000" dirty="0"/>
              <a:t>p</a:t>
            </a:r>
            <a:r>
              <a:rPr lang="sk-SK" sz="1600" dirty="0"/>
              <a:t>, inak </a:t>
            </a:r>
            <a:r>
              <a:rPr lang="sk-SK" sz="2000" dirty="0"/>
              <a:t>Prvý(Vlož(q, PF)).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/>
              <a:t>Zruš(Vlož(p, Vlož(q, PF))) =</a:t>
            </a:r>
          </a:p>
          <a:p>
            <a:pPr marL="457200" lvl="1" indent="0">
              <a:buNone/>
            </a:pPr>
            <a:r>
              <a:rPr lang="sk-SK" sz="1600" dirty="0"/>
              <a:t>ak Priorita(p) &lt; Priorita(Prvý(Vlož(q, PF))), tak</a:t>
            </a:r>
          </a:p>
          <a:p>
            <a:pPr marL="457200" lvl="1" indent="0">
              <a:buNone/>
            </a:pPr>
            <a:r>
              <a:rPr lang="sk-SK" sz="2000" dirty="0"/>
              <a:t>Vlož(q, PF))</a:t>
            </a:r>
            <a:r>
              <a:rPr lang="sk-SK" sz="1600" dirty="0"/>
              <a:t>, inak </a:t>
            </a:r>
            <a:r>
              <a:rPr lang="sk-SK" sz="2000" dirty="0"/>
              <a:t>Vlož(p, Zruš(Vlož(q, PF))).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8</a:t>
            </a:fld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5968064" y="4152344"/>
            <a:ext cx="5128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>
                <a:solidFill>
                  <a:schemeClr val="accent5"/>
                </a:solidFill>
              </a:rPr>
              <a:t>Každý prvok je charakterizovaný dátami a prioritou.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k-SK" sz="2400" b="1" dirty="0" smtClean="0">
                <a:solidFill>
                  <a:schemeClr val="accent5"/>
                </a:solidFill>
              </a:rPr>
              <a:t>Čím je hodnota priority nižšia, tým je priorita vyššia!</a:t>
            </a:r>
          </a:p>
        </p:txBody>
      </p:sp>
      <p:sp>
        <p:nvSpPr>
          <p:cNvPr id="12" name="Zástupný symbol textu 2"/>
          <p:cNvSpPr>
            <a:spLocks noGrp="1"/>
          </p:cNvSpPr>
          <p:nvPr>
            <p:ph type="body" idx="1"/>
          </p:nvPr>
        </p:nvSpPr>
        <p:spPr>
          <a:xfrm>
            <a:off x="5968064" y="723602"/>
            <a:ext cx="5157787" cy="823912"/>
          </a:xfrm>
        </p:spPr>
        <p:txBody>
          <a:bodyPr>
            <a:normAutofit/>
          </a:bodyPr>
          <a:lstStyle/>
          <a:p>
            <a:r>
              <a:rPr lang="sk-SK" dirty="0" smtClean="0"/>
              <a:t>Schematické zobrazenie: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10519" y="1641692"/>
            <a:ext cx="5131925" cy="22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Operácie a spôsoby implementácie ADT PF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Operácie: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Spôsoby implementácie PF: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Implicitne:</a:t>
            </a:r>
          </a:p>
          <a:p>
            <a:pPr lvl="1"/>
            <a:r>
              <a:rPr lang="sk-SK" dirty="0"/>
              <a:t>Utriedené pole.</a:t>
            </a:r>
          </a:p>
          <a:p>
            <a:pPr lvl="1"/>
            <a:r>
              <a:rPr lang="sk-SK" dirty="0"/>
              <a:t>Neutriedené pole.</a:t>
            </a:r>
          </a:p>
          <a:p>
            <a:r>
              <a:rPr lang="sk-SK" dirty="0"/>
              <a:t>Explicitne:</a:t>
            </a:r>
          </a:p>
          <a:p>
            <a:pPr lvl="1"/>
            <a:r>
              <a:rPr lang="sk-SK" b="1" dirty="0"/>
              <a:t>Utriedený zoznam.</a:t>
            </a:r>
          </a:p>
          <a:p>
            <a:pPr lvl="1"/>
            <a:r>
              <a:rPr lang="sk-SK" dirty="0"/>
              <a:t>Neutriedený zoznam.</a:t>
            </a:r>
          </a:p>
          <a:p>
            <a:pPr lvl="1"/>
            <a:r>
              <a:rPr lang="sk-SK" dirty="0" err="1"/>
              <a:t>Dvojzoznam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Dvojúrovňová implementácia.</a:t>
            </a:r>
          </a:p>
          <a:p>
            <a:pPr lvl="1"/>
            <a:r>
              <a:rPr lang="sk-SK" dirty="0"/>
              <a:t>Halda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k-SK" dirty="0" smtClean="0"/>
              <a:t>19. 3. 2015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C1A-AF4E-4192-8D00-EC12F5B5B03F}" type="slidenum">
              <a:rPr lang="sk-SK" smtClean="0"/>
              <a:t>9</a:t>
            </a:fld>
            <a:endParaRPr lang="sk-SK"/>
          </a:p>
        </p:txBody>
      </p:sp>
      <p:graphicFrame>
        <p:nvGraphicFramePr>
          <p:cNvPr id="9" name="Zástupný symbol obsah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6645718"/>
              </p:ext>
            </p:extLst>
          </p:nvPr>
        </p:nvGraphicFramePr>
        <p:xfrm>
          <a:off x="839788" y="2505075"/>
          <a:ext cx="503405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82"/>
                <a:gridCol w="1224979"/>
                <a:gridCol w="20594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Operácia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Parametre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Návratová hodnota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Vytvor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smtClean="0"/>
                        <a:t>Front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Zruš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 prázdny?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</a:t>
                      </a:r>
                      <a:r>
                        <a:rPr lang="sk-SK" dirty="0" err="1" smtClean="0">
                          <a:latin typeface="Calibri" panose="020F0502020204030204" pitchFamily="34" charset="0"/>
                        </a:rPr>
                        <a:t>boolean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Vlož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↓Prvok,</a:t>
                      </a:r>
                    </a:p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↓Priorita</a:t>
                      </a:r>
                      <a:r>
                        <a:rPr lang="sk-SK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Vyber</a:t>
                      </a:r>
                      <a:r>
                        <a:rPr lang="sk-SK" baseline="0" dirty="0" smtClean="0"/>
                        <a:t>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 s najväčšou prioritou</a:t>
                      </a:r>
                      <a:endParaRPr lang="sk-SK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Prvý prvok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(</a:t>
                      </a:r>
                      <a:r>
                        <a:rPr lang="sk-SK" dirty="0" smtClean="0">
                          <a:latin typeface="Calibri" panose="020F0502020204030204" pitchFamily="34" charset="0"/>
                        </a:rPr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latin typeface="Calibri" panose="020F0502020204030204" pitchFamily="34" charset="0"/>
                        </a:rPr>
                        <a:t>↑ Prvok s najväčšou prioritou</a:t>
                      </a:r>
                      <a:endParaRPr lang="sk-SK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1179</Words>
  <Application>Microsoft Office PowerPoint</Application>
  <PresentationFormat>Širokouhlá</PresentationFormat>
  <Paragraphs>293</Paragraphs>
  <Slides>17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Prezentacia</vt:lpstr>
      <vt:lpstr>Zásobník, front, prioritný front</vt:lpstr>
      <vt:lpstr>Prehľad</vt:lpstr>
      <vt:lpstr>Z minulej prednášky</vt:lpstr>
      <vt:lpstr>Zásobník</vt:lpstr>
      <vt:lpstr>Operácie a zložitosti operácií ADT zásobník</vt:lpstr>
      <vt:lpstr>Front</vt:lpstr>
      <vt:lpstr>Operácie a zložitosti operácií ADT front</vt:lpstr>
      <vt:lpstr>Prioritný front</vt:lpstr>
      <vt:lpstr>Operácie a spôsoby implementácie ADT PF</vt:lpstr>
      <vt:lpstr>Implementácia PF pomocou dvojzoznamu</vt:lpstr>
      <vt:lpstr>Operácie ADT PF - dvojzoznam</vt:lpstr>
      <vt:lpstr>Dvojúrovňová implementácia PF</vt:lpstr>
      <vt:lpstr>Operácie ADT PF – dvojúrovňová implementácia</vt:lpstr>
      <vt:lpstr>Implementácia PF pomocou haldy</vt:lpstr>
      <vt:lpstr>Operácie ATD PF - Halda</vt:lpstr>
      <vt:lpstr>Zložitosti operácií ADT prioritný front</vt:lpstr>
      <vt:lpstr>To najdôležitejšie z dnešnej prednášky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Michal</dc:creator>
  <cp:lastModifiedBy>Michal</cp:lastModifiedBy>
  <cp:revision>196</cp:revision>
  <dcterms:created xsi:type="dcterms:W3CDTF">2015-02-18T10:14:38Z</dcterms:created>
  <dcterms:modified xsi:type="dcterms:W3CDTF">2015-03-25T14:36:04Z</dcterms:modified>
</cp:coreProperties>
</file>