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312" r:id="rId5"/>
    <p:sldId id="280" r:id="rId6"/>
    <p:sldId id="313" r:id="rId7"/>
    <p:sldId id="315" r:id="rId8"/>
    <p:sldId id="320" r:id="rId9"/>
    <p:sldId id="325" r:id="rId10"/>
    <p:sldId id="316" r:id="rId11"/>
    <p:sldId id="317" r:id="rId12"/>
    <p:sldId id="322" r:id="rId13"/>
    <p:sldId id="318" r:id="rId14"/>
    <p:sldId id="323" r:id="rId15"/>
    <p:sldId id="319" r:id="rId16"/>
    <p:sldId id="326" r:id="rId17"/>
    <p:sldId id="328" r:id="rId18"/>
    <p:sldId id="330" r:id="rId19"/>
    <p:sldId id="327" r:id="rId20"/>
    <p:sldId id="329" r:id="rId21"/>
    <p:sldId id="314" r:id="rId22"/>
    <p:sldId id="31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312"/>
            <p14:sldId id="280"/>
            <p14:sldId id="313"/>
            <p14:sldId id="315"/>
            <p14:sldId id="320"/>
            <p14:sldId id="325"/>
            <p14:sldId id="316"/>
            <p14:sldId id="317"/>
            <p14:sldId id="322"/>
            <p14:sldId id="318"/>
            <p14:sldId id="323"/>
            <p14:sldId id="319"/>
            <p14:sldId id="326"/>
            <p14:sldId id="328"/>
            <p14:sldId id="330"/>
            <p14:sldId id="327"/>
            <p14:sldId id="329"/>
            <p14:sldId id="314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8C0C-709E-4991-BD5D-BE04D1CE4819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6EA50-BED4-4235-AEAF-37004B6C73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87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31. 3. 2015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9. 4. 2015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Tabuľky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Tabuľky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20000" contrast="-20000"/>
          </a:blip>
          <a:stretch>
            <a:fillRect/>
          </a:stretch>
        </p:blipFill>
        <p:spPr>
          <a:xfrm>
            <a:off x="7159129" y="755649"/>
            <a:ext cx="3731963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Zreťazená tabuľka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Implementovaná pomocou zreťazenej alebo dynamickej voľnej pamäti.</a:t>
            </a:r>
          </a:p>
          <a:p>
            <a:r>
              <a:rPr lang="sk-SK" dirty="0" smtClean="0"/>
              <a:t>Vhodné pre malé tabuľky.</a:t>
            </a:r>
          </a:p>
          <a:p>
            <a:r>
              <a:rPr lang="sk-SK" dirty="0" smtClean="0"/>
              <a:t>Tabuľku nemá zmysel udržovať utriedenú podľa priority (nedá sa použiť interpolačné vyhľadávanie) – pre vyhľadanie prvku s daným kľúčom je potrebné prejsť celú tabuľku.</a:t>
            </a:r>
          </a:p>
          <a:p>
            <a:r>
              <a:rPr lang="sk-SK" dirty="0" smtClean="0"/>
              <a:t>Vkladanie a rušenie ako do zoznamu.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290" y="1825625"/>
            <a:ext cx="4183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Binárny vyhľadávací strom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Vrchol stromu obsahuje informácie o kľúči a dátach.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Pre každý vrchol v BVS platí:</a:t>
            </a:r>
          </a:p>
          <a:p>
            <a:pPr lvl="1"/>
            <a:r>
              <a:rPr lang="sk-SK" b="1" dirty="0" smtClean="0">
                <a:solidFill>
                  <a:schemeClr val="accent5"/>
                </a:solidFill>
              </a:rPr>
              <a:t>Kľúče všetkých prvkov ĽAVÉHO </a:t>
            </a:r>
            <a:r>
              <a:rPr lang="sk-SK" b="1" dirty="0" err="1" smtClean="0">
                <a:solidFill>
                  <a:schemeClr val="accent5"/>
                </a:solidFill>
              </a:rPr>
              <a:t>podstromu</a:t>
            </a:r>
            <a:r>
              <a:rPr lang="sk-SK" b="1" dirty="0" smtClean="0">
                <a:solidFill>
                  <a:schemeClr val="accent5"/>
                </a:solidFill>
              </a:rPr>
              <a:t> sú MENŠIE, ako kľúč vo vrchole.</a:t>
            </a:r>
          </a:p>
          <a:p>
            <a:pPr lvl="1"/>
            <a:r>
              <a:rPr lang="sk-SK" b="1" dirty="0" smtClean="0">
                <a:solidFill>
                  <a:schemeClr val="accent5"/>
                </a:solidFill>
              </a:rPr>
              <a:t>Kľúče všetkých prvkov PRAVÉHO </a:t>
            </a:r>
            <a:r>
              <a:rPr lang="sk-SK" b="1" dirty="0" err="1" smtClean="0">
                <a:solidFill>
                  <a:schemeClr val="accent5"/>
                </a:solidFill>
              </a:rPr>
              <a:t>podstromu</a:t>
            </a:r>
            <a:r>
              <a:rPr lang="sk-SK" b="1" dirty="0" smtClean="0">
                <a:solidFill>
                  <a:schemeClr val="accent5"/>
                </a:solidFill>
              </a:rPr>
              <a:t> sú V</a:t>
            </a:r>
            <a:r>
              <a:rPr lang="en-US" b="1" dirty="0" smtClean="0">
                <a:solidFill>
                  <a:schemeClr val="accent5"/>
                </a:solidFill>
              </a:rPr>
              <a:t>Ä</a:t>
            </a:r>
            <a:r>
              <a:rPr lang="sk-SK" b="1" dirty="0" smtClean="0">
                <a:solidFill>
                  <a:schemeClr val="accent5"/>
                </a:solidFill>
              </a:rPr>
              <a:t>ČŠIE ako kľúč o vrchole.</a:t>
            </a:r>
          </a:p>
          <a:p>
            <a:r>
              <a:rPr lang="sk-SK" dirty="0" smtClean="0"/>
              <a:t>Náhodný BVS môže degenerovať.</a:t>
            </a:r>
          </a:p>
          <a:p>
            <a:r>
              <a:rPr lang="sk-SK" dirty="0" smtClean="0"/>
              <a:t>Vyvážený BVS – úroveň ktorýchkoľvek dvoch listov sa líši maximálne o 1.</a:t>
            </a:r>
          </a:p>
          <a:p>
            <a:r>
              <a:rPr lang="sk-SK" dirty="0" smtClean="0"/>
              <a:t>BVS je možné implementovať rovnako, ako binárny strom.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  <p:pic>
        <p:nvPicPr>
          <p:cNvPr id="16" name="Zástupný symbol obsahu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5161" y="1690688"/>
            <a:ext cx="2899464" cy="4351338"/>
          </a:xfrm>
          <a:prstGeom prst="rect">
            <a:avLst/>
          </a:prstGeom>
        </p:spPr>
      </p:pic>
      <p:pic>
        <p:nvPicPr>
          <p:cNvPr id="17" name="Obrázo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4" y="1690688"/>
            <a:ext cx="1729966" cy="11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ADT Tabuľka – </a:t>
            </a:r>
            <a:r>
              <a:rPr lang="sk-SK" dirty="0" smtClean="0"/>
              <a:t>BVS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90651"/>
              </p:ext>
            </p:extLst>
          </p:nvPr>
        </p:nvGraphicFramePr>
        <p:xfrm>
          <a:off x="838200" y="1825625"/>
          <a:ext cx="10515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Vlož prvok(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Kľúč, 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Prvok)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Zruš(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Nájdi(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Kľúč):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↑ Prvok</a:t>
                      </a:r>
                      <a:endParaRPr lang="sk-SK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89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 smtClean="0"/>
                        <a:t>Prvok sa vloží ako list.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 smtClean="0"/>
                        <a:t>Pre vyhľadanie</a:t>
                      </a:r>
                      <a:r>
                        <a:rPr lang="sk-SK" baseline="0" dirty="0" smtClean="0"/>
                        <a:t> otca nového prvku sa postupuje od koreňa: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baseline="0" dirty="0" smtClean="0"/>
                        <a:t>Ak je kľúč vkladaného prvku menší, ako kľúč vrcholu, pokračuje sa ľavým </a:t>
                      </a:r>
                      <a:r>
                        <a:rPr lang="sk-SK" baseline="0" dirty="0" err="1" smtClean="0"/>
                        <a:t>podstromom</a:t>
                      </a:r>
                      <a:r>
                        <a:rPr lang="sk-SK" baseline="0" dirty="0" smtClean="0"/>
                        <a:t>, inak pravým </a:t>
                      </a:r>
                      <a:r>
                        <a:rPr lang="sk-SK" baseline="0" dirty="0" err="1" smtClean="0"/>
                        <a:t>podstromom</a:t>
                      </a:r>
                      <a:r>
                        <a:rPr lang="sk-SK" baseline="0" dirty="0" smtClean="0"/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baseline="0" dirty="0" smtClean="0"/>
                        <a:t>Ak neexistuje ľavý/pravý </a:t>
                      </a:r>
                      <a:r>
                        <a:rPr lang="sk-SK" baseline="0" dirty="0" err="1" smtClean="0"/>
                        <a:t>podstrom</a:t>
                      </a:r>
                      <a:r>
                        <a:rPr lang="sk-SK" baseline="0" dirty="0" smtClean="0"/>
                        <a:t>, prvok sa vloží ako syn na toto miesto.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 smtClean="0"/>
                        <a:t>Závis</a:t>
                      </a:r>
                      <a:r>
                        <a:rPr lang="sk-SK" baseline="0" dirty="0" smtClean="0"/>
                        <a:t>í od počtu synov vrcholu s daným kľúčom: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baseline="0" dirty="0" smtClean="0"/>
                        <a:t>0 = prvok je list a odoberie sa bez problémov.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baseline="0" dirty="0" smtClean="0"/>
                        <a:t>1 = otec rušeného prvku nahradí rušený prvok (tak, aby platila podmienka BVS).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baseline="0" dirty="0" smtClean="0"/>
                        <a:t>2 = rušený vrchol sa nahradí najľavejším vrcholom v pravom </a:t>
                      </a:r>
                      <a:r>
                        <a:rPr lang="sk-SK" baseline="0" dirty="0" err="1" smtClean="0"/>
                        <a:t>podstrome</a:t>
                      </a:r>
                      <a:r>
                        <a:rPr lang="sk-SK" baseline="0" dirty="0" smtClean="0"/>
                        <a:t> (</a:t>
                      </a:r>
                      <a:r>
                        <a:rPr lang="sk-SK" baseline="0" dirty="0" err="1" smtClean="0"/>
                        <a:t>InOrder</a:t>
                      </a:r>
                      <a:r>
                        <a:rPr lang="sk-SK" baseline="0" dirty="0" smtClean="0"/>
                        <a:t> nasledovník) alebo najpravejším vrcholom v ľavom </a:t>
                      </a:r>
                      <a:r>
                        <a:rPr lang="sk-SK" baseline="0" dirty="0" err="1" smtClean="0"/>
                        <a:t>podstrome</a:t>
                      </a:r>
                      <a:r>
                        <a:rPr lang="sk-SK" baseline="0" dirty="0" smtClean="0"/>
                        <a:t> (</a:t>
                      </a:r>
                      <a:r>
                        <a:rPr lang="sk-SK" baseline="0" dirty="0" err="1" smtClean="0"/>
                        <a:t>InOrder</a:t>
                      </a:r>
                      <a:r>
                        <a:rPr lang="sk-SK" baseline="0" dirty="0" smtClean="0"/>
                        <a:t> predchodca).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 smtClean="0"/>
                        <a:t>Postupuje</a:t>
                      </a:r>
                      <a:r>
                        <a:rPr lang="sk-SK" baseline="0" dirty="0" smtClean="0"/>
                        <a:t> sa od koreňa: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Ak je kľúč hľadaného prvku menší, ako kľúč vrcholu, pokračuje sa ľavým </a:t>
                      </a:r>
                      <a:r>
                        <a:rPr lang="sk-SK" baseline="0" dirty="0" err="1" smtClean="0"/>
                        <a:t>podstromom</a:t>
                      </a:r>
                      <a:r>
                        <a:rPr lang="sk-SK" baseline="0" dirty="0" smtClean="0"/>
                        <a:t>, inak pravým </a:t>
                      </a:r>
                      <a:r>
                        <a:rPr lang="sk-SK" baseline="0" dirty="0" err="1" smtClean="0"/>
                        <a:t>podstromom</a:t>
                      </a:r>
                      <a:r>
                        <a:rPr lang="sk-SK" baseline="0" dirty="0" smtClean="0"/>
                        <a:t>.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Ak sa nájde vrchol s daným kľúčom, vráti sa príslušný prvok.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Prvok sa s kľúčom sa v tabuľke nenachádza, ak vyhľadávanie prešlo do listu a kľúč listu </a:t>
                      </a:r>
                      <a:r>
                        <a:rPr lang="sk-SK" sz="1800" dirty="0" smtClean="0"/>
                        <a:t>≠</a:t>
                      </a:r>
                      <a:r>
                        <a:rPr lang="sk-SK" baseline="0" dirty="0" smtClean="0"/>
                        <a:t> hľadaný kľúč.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4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Kosoštvorcovo utriedená tabuľka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25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Čiastočne utriedená (</a:t>
            </a:r>
            <a:r>
              <a:rPr lang="sk-SK" dirty="0"/>
              <a:t>„v </a:t>
            </a:r>
            <a:r>
              <a:rPr lang="sk-SK" dirty="0" smtClean="0"/>
              <a:t>smere </a:t>
            </a:r>
            <a:r>
              <a:rPr lang="sk-SK" dirty="0" smtClean="0">
                <a:solidFill>
                  <a:srgbClr val="FFC000"/>
                </a:solidFill>
                <a:latin typeface="Calibri" panose="020F0502020204030204" pitchFamily="34" charset="0"/>
              </a:rPr>
              <a:t>→</a:t>
            </a:r>
            <a:r>
              <a:rPr lang="sk-SK" dirty="0" smtClean="0"/>
              <a:t> </a:t>
            </a:r>
            <a:r>
              <a:rPr lang="sk-SK" dirty="0"/>
              <a:t>šípok</a:t>
            </a:r>
            <a:r>
              <a:rPr lang="sk-SK" dirty="0" smtClean="0"/>
              <a:t>“) štruktúra.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Pre každý prvok v KUT platí:</a:t>
            </a:r>
          </a:p>
          <a:p>
            <a:pPr lvl="1"/>
            <a:r>
              <a:rPr lang="sk-SK" b="1" dirty="0" smtClean="0">
                <a:solidFill>
                  <a:schemeClr val="accent5"/>
                </a:solidFill>
              </a:rPr>
              <a:t>PREDCHODCOVIA prvku majú MENŠIU hodnotu kľúča ako prvok, </a:t>
            </a:r>
          </a:p>
          <a:p>
            <a:pPr lvl="1"/>
            <a:r>
              <a:rPr lang="sk-SK" b="1" dirty="0" smtClean="0">
                <a:solidFill>
                  <a:schemeClr val="accent5"/>
                </a:solidFill>
              </a:rPr>
              <a:t>NASLEDOVNÍCI prvku majú </a:t>
            </a:r>
            <a:r>
              <a:rPr lang="sk-SK" b="1" dirty="0">
                <a:solidFill>
                  <a:schemeClr val="accent5"/>
                </a:solidFill>
              </a:rPr>
              <a:t>V</a:t>
            </a:r>
            <a:r>
              <a:rPr lang="en-US" b="1" dirty="0">
                <a:solidFill>
                  <a:schemeClr val="accent5"/>
                </a:solidFill>
              </a:rPr>
              <a:t>Ä</a:t>
            </a:r>
            <a:r>
              <a:rPr lang="sk-SK" b="1" dirty="0" smtClean="0">
                <a:solidFill>
                  <a:schemeClr val="accent5"/>
                </a:solidFill>
              </a:rPr>
              <a:t>ČŠIU hodnotu kľúča ako prvok.</a:t>
            </a:r>
          </a:p>
          <a:p>
            <a:r>
              <a:rPr lang="sk-SK" dirty="0" smtClean="0"/>
              <a:t>Spôsoby implementácie:</a:t>
            </a:r>
          </a:p>
          <a:p>
            <a:pPr lvl="1"/>
            <a:r>
              <a:rPr lang="sk-SK" dirty="0" smtClean="0"/>
              <a:t>Explicitne (dynamická voľná pamäť).</a:t>
            </a:r>
          </a:p>
          <a:p>
            <a:pPr lvl="1"/>
            <a:r>
              <a:rPr lang="sk-SK" dirty="0" smtClean="0"/>
              <a:t>Implicitne (i = index vrcholu, B = úroveň vrcholu):</a:t>
            </a:r>
          </a:p>
          <a:p>
            <a:pPr lvl="2"/>
            <a:r>
              <a:rPr lang="sk-SK" dirty="0"/>
              <a:t>Vrchol = Pole[1</a:t>
            </a:r>
            <a:r>
              <a:rPr lang="sk-SK" dirty="0" smtClean="0"/>
              <a:t>]</a:t>
            </a:r>
          </a:p>
          <a:p>
            <a:pPr lvl="2"/>
            <a:r>
              <a:rPr lang="sk-SK" dirty="0" smtClean="0"/>
              <a:t>Úroveň(Vrchol) = 1</a:t>
            </a:r>
            <a:endParaRPr lang="sk-SK" dirty="0"/>
          </a:p>
          <a:p>
            <a:pPr lvl="2"/>
            <a:r>
              <a:rPr lang="sk-SK" dirty="0"/>
              <a:t>Ľavý horný (Pole[i],B) = i – B</a:t>
            </a:r>
          </a:p>
          <a:p>
            <a:pPr lvl="2"/>
            <a:r>
              <a:rPr lang="pl-PL" dirty="0"/>
              <a:t>Ľavý dolný(Pole[i],B) = i + B</a:t>
            </a:r>
          </a:p>
          <a:p>
            <a:pPr lvl="2"/>
            <a:r>
              <a:rPr lang="pl-PL" dirty="0"/>
              <a:t>Pravý horný(Pole[i],B) = i – B + 1</a:t>
            </a:r>
          </a:p>
          <a:p>
            <a:pPr lvl="2"/>
            <a:r>
              <a:rPr lang="pl-PL" dirty="0"/>
              <a:t>Pravý dolný(Pole[i],B) = i + B + 1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  <p:pic>
        <p:nvPicPr>
          <p:cNvPr id="14" name="Zástupný symbol obsahu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449852"/>
            <a:ext cx="5181600" cy="3383667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76" y="5201234"/>
            <a:ext cx="3655801" cy="787400"/>
          </a:xfrm>
          <a:prstGeom prst="rect">
            <a:avLst/>
          </a:prstGeom>
        </p:spPr>
      </p:pic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88" y="4851518"/>
            <a:ext cx="1822011" cy="14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ADT Tabuľka – </a:t>
            </a:r>
            <a:r>
              <a:rPr lang="sk-SK" dirty="0" smtClean="0"/>
              <a:t>KUT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09738"/>
              </p:ext>
            </p:extLst>
          </p:nvPr>
        </p:nvGraphicFramePr>
        <p:xfrm>
          <a:off x="838200" y="1825625"/>
          <a:ext cx="105156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Vlož prvok(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Kľúč, 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Prvok)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Zruš(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Nájdi(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Kľúč):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↑ Prvok</a:t>
                      </a:r>
                      <a:endParaRPr lang="sk-SK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Vkladaný prvok sa vloží na najspodnejšiu úroveň na prvú voľnú pozíciu zľava.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Kľúč vloženého prvku sa  opakovane porovnáva so susedmi a vymieňa</a:t>
                      </a:r>
                      <a:r>
                        <a:rPr lang="sk-SK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 niektorým z nich pokiaľ</a:t>
                      </a:r>
                      <a:r>
                        <a:rPr lang="sk-SK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nie je 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dodržané čiastočné usporiadanie KUT.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Rušený prvok sa nahradí posledným prvkom KUT, posledný sa odstráni.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Kľúč nahradeného prvku sa opakovane porovnáva so susedmi a vymieňa</a:t>
                      </a:r>
                      <a:r>
                        <a:rPr lang="sk-SK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 niektorým z nich pokiaľ</a:t>
                      </a:r>
                      <a:r>
                        <a:rPr lang="sk-SK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nie je 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dodržané čiastočné usporiadanie KUT.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dirty="0" smtClean="0"/>
                        <a:t>Postupuje</a:t>
                      </a:r>
                      <a:r>
                        <a:rPr lang="sk-SK" baseline="0" dirty="0" smtClean="0"/>
                        <a:t> sa od vrcholu: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Ak je kľúč hľadaného prvku menší, ako kľúč vrcholu, pokračuje sa doľava nadol, inak doprava nadol.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Ak sa nájde vrchol s daným kľúčom, vráti sa príslušný prvok.</a:t>
                      </a:r>
                    </a:p>
                    <a:p>
                      <a:pPr marL="7429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baseline="0" dirty="0" smtClean="0"/>
                        <a:t>Prvok sa s kľúčom sa v tabuľke nenachádza, ak sa z aktuálneho vrcholu nedá pokračovať a kľúč aktuálneho vrcholu </a:t>
                      </a:r>
                      <a:r>
                        <a:rPr lang="sk-SK" sz="1800" dirty="0" smtClean="0"/>
                        <a:t>≠</a:t>
                      </a:r>
                      <a:r>
                        <a:rPr lang="sk-SK" baseline="0" dirty="0" smtClean="0"/>
                        <a:t> hľadaný kľúč.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Tabuľka s rozptýlenými záznamami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obsahu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k-SK" dirty="0" smtClean="0"/>
                  <a:t>Implementovaná poľom.</a:t>
                </a:r>
              </a:p>
              <a:p>
                <a:r>
                  <a:rPr lang="sk-SK" dirty="0" err="1" smtClean="0"/>
                  <a:t>Hashovacia</a:t>
                </a:r>
                <a:r>
                  <a:rPr lang="sk-SK" dirty="0" smtClean="0"/>
                  <a:t> tabuľka = adresa prvku s daným indexom sa vypočíta pomocou </a:t>
                </a:r>
                <a:r>
                  <a:rPr lang="sk-SK" b="1" dirty="0" err="1" smtClean="0">
                    <a:solidFill>
                      <a:schemeClr val="accent5"/>
                    </a:solidFill>
                  </a:rPr>
                  <a:t>hashovacej</a:t>
                </a:r>
                <a:r>
                  <a:rPr lang="sk-SK" b="1" dirty="0" smtClean="0">
                    <a:solidFill>
                      <a:schemeClr val="accent5"/>
                    </a:solidFill>
                  </a:rPr>
                  <a:t> funkcie H</a:t>
                </a:r>
                <a:r>
                  <a:rPr lang="sk-SK" dirty="0" smtClean="0"/>
                  <a:t>: </a:t>
                </a:r>
                <a:r>
                  <a:rPr lang="sk-SK" b="1" dirty="0" smtClean="0">
                    <a:solidFill>
                      <a:schemeClr val="accent5"/>
                    </a:solidFill>
                  </a:rPr>
                  <a:t>Adresa = H(kľúč)</a:t>
                </a:r>
                <a:r>
                  <a:rPr lang="sk-SK" dirty="0" smtClean="0"/>
                  <a:t>.</a:t>
                </a:r>
              </a:p>
              <a:p>
                <a:r>
                  <a:rPr lang="sk-SK" dirty="0" smtClean="0"/>
                  <a:t>H mapuje kľúče do intervalu 1..N, pričom N je maximálny počet prvkov v tabuľke.</a:t>
                </a:r>
              </a:p>
              <a:p>
                <a:r>
                  <a:rPr lang="sk-SK" dirty="0" smtClean="0"/>
                  <a:t>H musí :</a:t>
                </a:r>
              </a:p>
              <a:p>
                <a:pPr lvl="1"/>
                <a:r>
                  <a:rPr lang="sk-SK" dirty="0"/>
                  <a:t>b</a:t>
                </a:r>
                <a:r>
                  <a:rPr lang="sk-SK" dirty="0" smtClean="0"/>
                  <a:t>yť rýchla na výpočet,</a:t>
                </a:r>
              </a:p>
              <a:p>
                <a:pPr lvl="1"/>
                <a:r>
                  <a:rPr lang="sk-SK" dirty="0" smtClean="0"/>
                  <a:t>rovnomerne rozmiestňovať prvky a</a:t>
                </a:r>
              </a:p>
              <a:p>
                <a:pPr lvl="1"/>
                <a:r>
                  <a:rPr lang="sk-SK" dirty="0" smtClean="0"/>
                  <a:t>nespôsobovať </a:t>
                </a:r>
                <a:r>
                  <a:rPr lang="sk-SK" b="1" dirty="0" smtClean="0">
                    <a:solidFill>
                      <a:schemeClr val="accent5"/>
                    </a:solidFill>
                  </a:rPr>
                  <a:t>kolízie</a:t>
                </a:r>
                <a:r>
                  <a:rPr lang="sk-SK" dirty="0" smtClean="0"/>
                  <a:t> (K = množia kľúčov):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∃ 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 smtClean="0"/>
                  <a:t> sú </a:t>
                </a:r>
                <a:r>
                  <a:rPr lang="sk-SK" b="1" dirty="0" smtClean="0">
                    <a:solidFill>
                      <a:schemeClr val="accent5"/>
                    </a:solidFill>
                  </a:rPr>
                  <a:t>synonymá</a:t>
                </a:r>
                <a:r>
                  <a:rPr lang="sk-SK" dirty="0" smtClean="0"/>
                  <a:t>.</a:t>
                </a:r>
              </a:p>
              <a:p>
                <a:r>
                  <a:rPr lang="sk-SK" dirty="0" smtClean="0"/>
                  <a:t>Neexistuje univerzálna H.</a:t>
                </a:r>
              </a:p>
              <a:p>
                <a:r>
                  <a:rPr lang="sk-SK" dirty="0" smtClean="0"/>
                  <a:t>Vkladanie, mazanie a hľadanie sa uskutočňuje pomocou </a:t>
                </a:r>
                <a:r>
                  <a:rPr lang="sk-SK" dirty="0" err="1" smtClean="0"/>
                  <a:t>hashovacej</a:t>
                </a:r>
                <a:r>
                  <a:rPr lang="sk-SK" dirty="0" smtClean="0"/>
                  <a:t> funkcie.</a:t>
                </a:r>
                <a:endParaRPr lang="sk-SK" dirty="0"/>
              </a:p>
            </p:txBody>
          </p:sp>
        </mc:Choice>
        <mc:Fallback xmlns="">
          <p:sp>
            <p:nvSpPr>
              <p:cNvPr id="6" name="Zástupný symbol obsah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b="-16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99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Riešenie </a:t>
            </a:r>
            <a:r>
              <a:rPr lang="sk-SK" dirty="0"/>
              <a:t>kolízií - </a:t>
            </a:r>
            <a:r>
              <a:rPr lang="sk-SK" dirty="0" smtClean="0"/>
              <a:t>opätovné </a:t>
            </a:r>
            <a:r>
              <a:rPr lang="sk-SK" dirty="0" err="1" smtClean="0"/>
              <a:t>hashovanie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88355"/>
              </a:xfrm>
            </p:spPr>
            <p:txBody>
              <a:bodyPr>
                <a:normAutofit/>
              </a:bodyPr>
              <a:lstStyle/>
              <a:p>
                <a:r>
                  <a:rPr lang="sk-SK" dirty="0" smtClean="0"/>
                  <a:t>Ak vznikne kolízia, použije sa iná funkcia (H</a:t>
                </a:r>
                <a:r>
                  <a:rPr lang="sk-SK" baseline="-25000" dirty="0" smtClean="0"/>
                  <a:t>1</a:t>
                </a:r>
                <a:r>
                  <a:rPr lang="sk-SK" dirty="0" smtClean="0"/>
                  <a:t>,</a:t>
                </a:r>
                <a:r>
                  <a:rPr lang="sk-SK" dirty="0"/>
                  <a:t> </a:t>
                </a:r>
                <a:r>
                  <a:rPr lang="sk-SK" dirty="0" smtClean="0"/>
                  <a:t>H</a:t>
                </a:r>
                <a:r>
                  <a:rPr lang="sk-SK" baseline="-25000" dirty="0" smtClean="0"/>
                  <a:t>2</a:t>
                </a:r>
                <a:r>
                  <a:rPr lang="sk-SK" dirty="0" smtClean="0"/>
                  <a:t>, </a:t>
                </a:r>
                <a:r>
                  <a:rPr lang="sk-SK" dirty="0" err="1" smtClean="0"/>
                  <a:t>atď</a:t>
                </a:r>
                <a:r>
                  <a:rPr lang="sk-SK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endParaRPr lang="sk-SK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=10+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88355"/>
              </a:xfrm>
              <a:blipFill rotWithShape="0">
                <a:blip r:embed="rId2"/>
                <a:stretch>
                  <a:fillRect l="-1043" t="-70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16</a:t>
            </a:fld>
            <a:endParaRPr lang="sk-SK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55" y="4162865"/>
            <a:ext cx="8441345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Riešenie kolízií - otvorená adresácia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Ak </a:t>
            </a:r>
            <a:r>
              <a:rPr lang="sk-SK" dirty="0"/>
              <a:t>je adresa vkladaného prvku tabuľky obsadená, prvok sa vloží na iné voľné miesto v poli za vypočítaným miestom s využitím </a:t>
            </a:r>
            <a:r>
              <a:rPr lang="sk-SK" b="1" dirty="0">
                <a:solidFill>
                  <a:schemeClr val="accent5"/>
                </a:solidFill>
              </a:rPr>
              <a:t>sondovania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Sekvenčné: 	H(k)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+ 0</a:t>
            </a:r>
            <a:r>
              <a:rPr lang="sk-SK" dirty="0"/>
              <a:t>,		H(k) + 1,		H(k) + 2,		..</a:t>
            </a:r>
          </a:p>
          <a:p>
            <a:pPr lvl="1"/>
            <a:r>
              <a:rPr lang="sk-SK" dirty="0"/>
              <a:t>Lineárne:	H(k)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+ 0*d</a:t>
            </a:r>
            <a:r>
              <a:rPr lang="sk-SK" dirty="0"/>
              <a:t>,	H(k) + 1*d,	H(k) + 2*d,	..</a:t>
            </a:r>
          </a:p>
          <a:p>
            <a:pPr lvl="1"/>
            <a:r>
              <a:rPr lang="sk-SK" dirty="0"/>
              <a:t>Kvadratické:	H(k)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+ 0</a:t>
            </a:r>
            <a:r>
              <a:rPr lang="sk-SK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dirty="0"/>
              <a:t>,	H(k) + 1</a:t>
            </a:r>
            <a:r>
              <a:rPr lang="sk-SK" baseline="30000" dirty="0"/>
              <a:t>2</a:t>
            </a:r>
            <a:r>
              <a:rPr lang="sk-SK" dirty="0"/>
              <a:t>,	H(k) + 2</a:t>
            </a:r>
            <a:r>
              <a:rPr lang="sk-SK" baseline="30000" dirty="0"/>
              <a:t>2</a:t>
            </a:r>
            <a:r>
              <a:rPr lang="sk-SK" dirty="0"/>
              <a:t>,	..	</a:t>
            </a:r>
          </a:p>
          <a:p>
            <a:r>
              <a:rPr lang="sk-SK" dirty="0"/>
              <a:t>Nebezpečenstvo vzniku </a:t>
            </a:r>
            <a:r>
              <a:rPr lang="sk-SK" b="1" dirty="0">
                <a:solidFill>
                  <a:schemeClr val="accent5"/>
                </a:solidFill>
              </a:rPr>
              <a:t>zhlukov</a:t>
            </a:r>
            <a:r>
              <a:rPr lang="sk-SK" dirty="0"/>
              <a:t> (</a:t>
            </a:r>
            <a:r>
              <a:rPr lang="sk-SK" dirty="0" err="1"/>
              <a:t>clusterov</a:t>
            </a:r>
            <a:r>
              <a:rPr lang="sk-SK" dirty="0"/>
              <a:t>) – zvyšuje sa pravdepodobnosť, že adresa bude obsadená.</a:t>
            </a:r>
          </a:p>
          <a:p>
            <a:r>
              <a:rPr lang="sk-SK" dirty="0"/>
              <a:t>Zvyšuje sa náročnosť operácií Vlož prvok a Nájdi prvok.</a:t>
            </a:r>
          </a:p>
          <a:p>
            <a:r>
              <a:rPr lang="sk-SK" dirty="0"/>
              <a:t>Problémy s operáciou Zruš prvok.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9. 4. 2015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64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kolízií - otvorená adresácia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457200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sk-SK" b="0" dirty="0" smtClean="0"/>
                  <a:t>.</a:t>
                </a:r>
              </a:p>
              <a:p>
                <a:pPr marL="0" indent="-457200"/>
                <a:r>
                  <a:rPr lang="sk-SK" dirty="0" smtClean="0"/>
                  <a:t>Sekvenčné sondovanie:</a:t>
                </a:r>
              </a:p>
              <a:p>
                <a:pPr marL="0" indent="-457200"/>
                <a:endParaRPr lang="sk-SK" b="0" dirty="0"/>
              </a:p>
              <a:p>
                <a:pPr marL="0" indent="-457200"/>
                <a:r>
                  <a:rPr lang="sk-SK" b="0" dirty="0" smtClean="0"/>
                  <a:t>Lineárne sondovanie (d = 2):</a:t>
                </a:r>
              </a:p>
              <a:p>
                <a:pPr marL="0" indent="-457200"/>
                <a:endParaRPr lang="sk-SK" dirty="0"/>
              </a:p>
              <a:p>
                <a:pPr marL="0" indent="-457200"/>
                <a:r>
                  <a:rPr lang="sk-SK" b="0" dirty="0" smtClean="0"/>
                  <a:t>Kvadratické sondovanie:</a:t>
                </a:r>
              </a:p>
              <a:p>
                <a:pPr marL="0" indent="-457200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9. 4. 2015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6075"/>
            <a:ext cx="8479426" cy="6731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8998"/>
            <a:ext cx="8479426" cy="67310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03152"/>
            <a:ext cx="8479426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kolízií - </a:t>
            </a:r>
            <a:r>
              <a:rPr lang="sk-SK" dirty="0" err="1" smtClean="0"/>
              <a:t>zreťazovanie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Ak </a:t>
                </a:r>
                <a:r>
                  <a:rPr lang="sk-SK" dirty="0"/>
                  <a:t>je miesto na vypočítanej adrese obsadené, vytvára sa zreťazený zoznam synoným</a:t>
                </a:r>
                <a:r>
                  <a:rPr lang="sk-SK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sk-SK" dirty="0" smtClean="0"/>
                  <a:t>.</a:t>
                </a: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19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690" y="3437559"/>
            <a:ext cx="503942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Terminológia.</a:t>
            </a:r>
          </a:p>
          <a:p>
            <a:r>
              <a:rPr lang="sk-SK" sz="1800" dirty="0" smtClean="0"/>
              <a:t>Implementácia tabuliek.</a:t>
            </a:r>
          </a:p>
          <a:p>
            <a:pPr lvl="1"/>
            <a:r>
              <a:rPr lang="sk-SK" sz="1400" dirty="0" smtClean="0"/>
              <a:t>Sekvenčná tabuľka.</a:t>
            </a:r>
          </a:p>
          <a:p>
            <a:pPr lvl="1"/>
            <a:r>
              <a:rPr lang="sk-SK" sz="1400" dirty="0" smtClean="0"/>
              <a:t>Zreťazená tabuľka.</a:t>
            </a:r>
          </a:p>
          <a:p>
            <a:pPr lvl="1"/>
            <a:r>
              <a:rPr lang="sk-SK" sz="1400" dirty="0"/>
              <a:t>Binárny vyhľadávací strom.</a:t>
            </a:r>
          </a:p>
          <a:p>
            <a:pPr lvl="1"/>
            <a:r>
              <a:rPr lang="sk-SK" sz="1400" dirty="0" smtClean="0"/>
              <a:t>Kosoštvorcovo utriedená tabuľka.</a:t>
            </a:r>
          </a:p>
          <a:p>
            <a:pPr lvl="1"/>
            <a:r>
              <a:rPr lang="sk-SK" sz="1400" dirty="0" smtClean="0"/>
              <a:t>Tabuľka s rozptýlenými záznamami.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205315" y="1825625"/>
            <a:ext cx="4447371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Množina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/>
              <a:t>Tabuľka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Triedenia tabuliek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Riešenie kolízií - </a:t>
            </a:r>
            <a:r>
              <a:rPr lang="sk-SK" dirty="0" err="1" smtClean="0"/>
              <a:t>preplňovacia</a:t>
            </a:r>
            <a:r>
              <a:rPr lang="sk-SK" dirty="0" smtClean="0"/>
              <a:t> oblasť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Celé </a:t>
            </a:r>
            <a:r>
              <a:rPr lang="sk-SK" dirty="0"/>
              <a:t>pole je rozdelené na primárnu oblasť (adresy vypočítané pomocou H) a </a:t>
            </a:r>
            <a:r>
              <a:rPr lang="sk-SK" dirty="0" err="1"/>
              <a:t>preplňovaciu</a:t>
            </a:r>
            <a:r>
              <a:rPr lang="sk-SK" dirty="0"/>
              <a:t> oblasť.</a:t>
            </a:r>
          </a:p>
          <a:p>
            <a:r>
              <a:rPr lang="sk-SK" dirty="0"/>
              <a:t>Ak pri výpočte adresy pomocou H vznikne kolízia, prvok sa umiestni do </a:t>
            </a:r>
            <a:r>
              <a:rPr lang="sk-SK" dirty="0" err="1"/>
              <a:t>preplňovacej</a:t>
            </a:r>
            <a:r>
              <a:rPr lang="sk-SK" dirty="0"/>
              <a:t> oblasti a prepojí sa so synonymom z primárnej oblasti.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9. 4. 2015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20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87" y="4160320"/>
            <a:ext cx="8479426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Zložitosti operácií ADT tabuľka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Zástupný symbol obsahu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8491074"/>
                  </p:ext>
                </p:extLst>
              </p:nvPr>
            </p:nvGraphicFramePr>
            <p:xfrm>
              <a:off x="838200" y="2162138"/>
              <a:ext cx="8280000" cy="2987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/>
                    <a:gridCol w="1440000"/>
                    <a:gridCol w="1440000"/>
                    <a:gridCol w="144000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Implementácia</a:t>
                          </a:r>
                          <a:endParaRPr lang="sk-SK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Zložitosť</a:t>
                          </a:r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Vlož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Zruš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Nájdi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Sekvenčná neutriedená</a:t>
                          </a:r>
                          <a:r>
                            <a:rPr lang="sk-SK" baseline="0" dirty="0" smtClean="0"/>
                            <a:t>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Sekvenčná utriedená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</a:t>
                          </a:r>
                          <a:r>
                            <a:rPr lang="sk-SK" baseline="0" dirty="0" smtClean="0"/>
                            <a:t> </a:t>
                          </a:r>
                          <a:r>
                            <a:rPr lang="sk-SK" dirty="0" smtClean="0"/>
                            <a:t>N)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Zreťazená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Kosoštvorcovo utriedená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Binárny vyhľadávací</a:t>
                          </a:r>
                          <a:r>
                            <a:rPr lang="sk-SK" baseline="0" dirty="0" smtClean="0"/>
                            <a:t> strom.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Tabuľka</a:t>
                          </a:r>
                          <a:r>
                            <a:rPr lang="sk-SK" baseline="0" dirty="0" smtClean="0"/>
                            <a:t> s rozptýlenými záznamami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Zástupný symbol obsahu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8491074"/>
                  </p:ext>
                </p:extLst>
              </p:nvPr>
            </p:nvGraphicFramePr>
            <p:xfrm>
              <a:off x="838200" y="2162138"/>
              <a:ext cx="8280000" cy="2987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/>
                    <a:gridCol w="1440000"/>
                    <a:gridCol w="1440000"/>
                    <a:gridCol w="1440000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Implementácia</a:t>
                          </a:r>
                          <a:endParaRPr lang="sk-SK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Zložitosť</a:t>
                          </a:r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Vlož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Zruš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Nájdi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Sekvenčná neutriedená</a:t>
                          </a:r>
                          <a:r>
                            <a:rPr lang="sk-SK" baseline="0" dirty="0" smtClean="0"/>
                            <a:t>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Sekvenčná utriedená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  <a:endParaRPr lang="sk-SK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</a:t>
                          </a:r>
                          <a:r>
                            <a:rPr lang="sk-SK" baseline="0" dirty="0" smtClean="0"/>
                            <a:t> </a:t>
                          </a:r>
                          <a:r>
                            <a:rPr lang="sk-SK" dirty="0" smtClean="0"/>
                            <a:t>N)</a:t>
                          </a:r>
                          <a:endParaRPr lang="sk-SK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Zreťazená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Kosoštvorcovo utriedená tabuľka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5847" t="-482813" r="-20211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4262" t="-482813" r="-101266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6271" t="-482813" r="-1695" b="-21406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Binárny vyhľadávací</a:t>
                          </a:r>
                          <a:r>
                            <a:rPr lang="sk-SK" baseline="0" dirty="0" smtClean="0"/>
                            <a:t> strom.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O(log 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Tabuľka</a:t>
                          </a:r>
                          <a:r>
                            <a:rPr lang="sk-SK" baseline="0" dirty="0" smtClean="0"/>
                            <a:t> s rozptýlenými záznamami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21</a:t>
            </a:fld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838200" y="5875815"/>
            <a:ext cx="410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Operáciu zruš nezahŕňa vyhľadanie prvku.</a:t>
            </a:r>
          </a:p>
        </p:txBody>
      </p:sp>
    </p:spTree>
    <p:extLst>
      <p:ext uri="{BB962C8B-B14F-4D97-AF65-F5344CB8AC3E}">
        <p14:creationId xmlns:p14="http://schemas.microsoft.com/office/powerpoint/2010/main" val="27947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najdôležitejšie z dnešnej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sk-SK" b="1" dirty="0" smtClean="0">
                <a:solidFill>
                  <a:schemeClr val="accent5"/>
                </a:solidFill>
              </a:rPr>
              <a:t>Každý prvok tabuľky je charakterizovaný v rámci tabuľky unikátnym kľúčom.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Sekvenčné tabuľky sú vhodné pre menší počet záznamov.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Pre </a:t>
            </a:r>
            <a:r>
              <a:rPr lang="sk-SK" b="1" dirty="0">
                <a:solidFill>
                  <a:schemeClr val="accent5"/>
                </a:solidFill>
              </a:rPr>
              <a:t>každý vrchol v BVS </a:t>
            </a:r>
            <a:r>
              <a:rPr lang="sk-SK" b="1" dirty="0" smtClean="0">
                <a:solidFill>
                  <a:schemeClr val="accent5"/>
                </a:solidFill>
              </a:rPr>
              <a:t>platí, že kľúče </a:t>
            </a:r>
            <a:r>
              <a:rPr lang="sk-SK" b="1" dirty="0">
                <a:solidFill>
                  <a:schemeClr val="accent5"/>
                </a:solidFill>
              </a:rPr>
              <a:t>všetkých prvkov </a:t>
            </a:r>
            <a:r>
              <a:rPr lang="sk-SK" b="1" dirty="0" smtClean="0">
                <a:solidFill>
                  <a:schemeClr val="accent5"/>
                </a:solidFill>
              </a:rPr>
              <a:t>ľavého </a:t>
            </a:r>
            <a:r>
              <a:rPr lang="sk-SK" b="1" dirty="0" err="1">
                <a:solidFill>
                  <a:schemeClr val="accent5"/>
                </a:solidFill>
              </a:rPr>
              <a:t>podstromu</a:t>
            </a:r>
            <a:r>
              <a:rPr lang="sk-SK" b="1" dirty="0">
                <a:solidFill>
                  <a:schemeClr val="accent5"/>
                </a:solidFill>
              </a:rPr>
              <a:t> sú </a:t>
            </a:r>
            <a:r>
              <a:rPr lang="sk-SK" b="1" dirty="0" smtClean="0">
                <a:solidFill>
                  <a:schemeClr val="accent5"/>
                </a:solidFill>
              </a:rPr>
              <a:t>menšie a kľúče </a:t>
            </a:r>
            <a:r>
              <a:rPr lang="sk-SK" b="1" dirty="0">
                <a:solidFill>
                  <a:schemeClr val="accent5"/>
                </a:solidFill>
              </a:rPr>
              <a:t>všetkých prvkov </a:t>
            </a:r>
            <a:r>
              <a:rPr lang="sk-SK" b="1" dirty="0" smtClean="0">
                <a:solidFill>
                  <a:schemeClr val="accent5"/>
                </a:solidFill>
              </a:rPr>
              <a:t>pravého </a:t>
            </a:r>
            <a:r>
              <a:rPr lang="sk-SK" b="1" dirty="0" err="1" smtClean="0">
                <a:solidFill>
                  <a:schemeClr val="accent5"/>
                </a:solidFill>
              </a:rPr>
              <a:t>podstromu</a:t>
            </a:r>
            <a:r>
              <a:rPr lang="sk-SK" b="1" dirty="0" smtClean="0">
                <a:solidFill>
                  <a:schemeClr val="accent5"/>
                </a:solidFill>
              </a:rPr>
              <a:t> </a:t>
            </a:r>
            <a:r>
              <a:rPr lang="sk-SK" b="1" dirty="0">
                <a:solidFill>
                  <a:schemeClr val="accent5"/>
                </a:solidFill>
              </a:rPr>
              <a:t>sú </a:t>
            </a:r>
            <a:r>
              <a:rPr lang="sk-SK" b="1" dirty="0" smtClean="0">
                <a:solidFill>
                  <a:schemeClr val="accent5"/>
                </a:solidFill>
              </a:rPr>
              <a:t>väčšie </a:t>
            </a:r>
            <a:r>
              <a:rPr lang="sk-SK" b="1" dirty="0">
                <a:solidFill>
                  <a:schemeClr val="accent5"/>
                </a:solidFill>
              </a:rPr>
              <a:t>ako kľúč </a:t>
            </a:r>
            <a:r>
              <a:rPr lang="sk-SK" b="1" dirty="0" smtClean="0">
                <a:solidFill>
                  <a:schemeClr val="accent5"/>
                </a:solidFill>
              </a:rPr>
              <a:t>vo vrchole. Pre optimálny výkon musí byť strom čo najviac vyvážený.</a:t>
            </a:r>
          </a:p>
          <a:p>
            <a:r>
              <a:rPr lang="sk-SK" b="1" dirty="0">
                <a:solidFill>
                  <a:schemeClr val="accent5"/>
                </a:solidFill>
              </a:rPr>
              <a:t>Pre každý prvok v KUT </a:t>
            </a:r>
            <a:r>
              <a:rPr lang="sk-SK" b="1" dirty="0" smtClean="0">
                <a:solidFill>
                  <a:schemeClr val="accent5"/>
                </a:solidFill>
              </a:rPr>
              <a:t>platí, že predchodcovia </a:t>
            </a:r>
            <a:r>
              <a:rPr lang="sk-SK" b="1" dirty="0">
                <a:solidFill>
                  <a:schemeClr val="accent5"/>
                </a:solidFill>
              </a:rPr>
              <a:t>prvku majú </a:t>
            </a:r>
            <a:r>
              <a:rPr lang="sk-SK" b="1" dirty="0" smtClean="0">
                <a:solidFill>
                  <a:schemeClr val="accent5"/>
                </a:solidFill>
              </a:rPr>
              <a:t>menšiu hodnotu kľúča </a:t>
            </a:r>
            <a:r>
              <a:rPr lang="sk-SK" b="1" dirty="0">
                <a:solidFill>
                  <a:schemeClr val="accent5"/>
                </a:solidFill>
              </a:rPr>
              <a:t>ako </a:t>
            </a:r>
            <a:r>
              <a:rPr lang="sk-SK" b="1" dirty="0" smtClean="0">
                <a:solidFill>
                  <a:schemeClr val="accent5"/>
                </a:solidFill>
              </a:rPr>
              <a:t>prvok a nasledovníci </a:t>
            </a:r>
            <a:r>
              <a:rPr lang="sk-SK" b="1" dirty="0">
                <a:solidFill>
                  <a:schemeClr val="accent5"/>
                </a:solidFill>
              </a:rPr>
              <a:t>prvku majú </a:t>
            </a:r>
            <a:r>
              <a:rPr lang="sk-SK" b="1" dirty="0" smtClean="0">
                <a:solidFill>
                  <a:schemeClr val="accent5"/>
                </a:solidFill>
              </a:rPr>
              <a:t>väčšiu </a:t>
            </a:r>
            <a:r>
              <a:rPr lang="sk-SK" b="1" dirty="0">
                <a:solidFill>
                  <a:schemeClr val="accent5"/>
                </a:solidFill>
              </a:rPr>
              <a:t>hodnotu </a:t>
            </a:r>
            <a:r>
              <a:rPr lang="sk-SK" b="1" dirty="0" smtClean="0">
                <a:solidFill>
                  <a:schemeClr val="accent5"/>
                </a:solidFill>
              </a:rPr>
              <a:t>kľúča ako </a:t>
            </a:r>
            <a:r>
              <a:rPr lang="sk-SK" b="1" dirty="0">
                <a:solidFill>
                  <a:schemeClr val="accent5"/>
                </a:solidFill>
              </a:rPr>
              <a:t>prvok</a:t>
            </a:r>
            <a:r>
              <a:rPr lang="sk-SK" b="1" dirty="0" smtClean="0">
                <a:solidFill>
                  <a:schemeClr val="accent5"/>
                </a:solidFill>
              </a:rPr>
              <a:t>. KUT sa dá efektívne implicitne implementovať.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Tabuľka s rozptýlenými záznamami je implementovaná implicitne a pre získanie adresy prvku využíva </a:t>
            </a:r>
            <a:r>
              <a:rPr lang="sk-SK" b="1" dirty="0" err="1" smtClean="0">
                <a:solidFill>
                  <a:schemeClr val="accent5"/>
                </a:solidFill>
              </a:rPr>
              <a:t>hashovaciu</a:t>
            </a:r>
            <a:r>
              <a:rPr lang="sk-SK" b="1" dirty="0" smtClean="0">
                <a:solidFill>
                  <a:schemeClr val="accent5"/>
                </a:solidFill>
              </a:rPr>
              <a:t> funkciu pre kľúč. Výkon tejto štruktúry závisí od minimalizácie počtu kolízií a ich efektívnom riešení.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5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838200" y="1807519"/>
            <a:ext cx="10515600" cy="4351338"/>
          </a:xfrm>
        </p:spPr>
        <p:txBody>
          <a:bodyPr anchor="ctr"/>
          <a:lstStyle/>
          <a:p>
            <a:r>
              <a:rPr lang="sk-SK" dirty="0" smtClean="0"/>
              <a:t>Charakterizujte údajovú štruktúru strom.</a:t>
            </a:r>
          </a:p>
          <a:p>
            <a:r>
              <a:rPr lang="sk-SK" dirty="0" smtClean="0"/>
              <a:t>Aký je to k-cestný, kompletný, vyvážený, plný a perfektný strom?</a:t>
            </a:r>
          </a:p>
          <a:p>
            <a:r>
              <a:rPr lang="sk-SK" dirty="0" smtClean="0"/>
              <a:t>Aké prehliadky stromov poznáte?</a:t>
            </a:r>
          </a:p>
          <a:p>
            <a:r>
              <a:rPr lang="sk-SK" dirty="0" smtClean="0"/>
              <a:t>Aký je to unárny strom?</a:t>
            </a:r>
          </a:p>
          <a:p>
            <a:r>
              <a:rPr lang="sk-SK" dirty="0" smtClean="0"/>
              <a:t>Aký je to binárny strom? Prešitý binárny strom?</a:t>
            </a:r>
          </a:p>
          <a:p>
            <a:r>
              <a:rPr lang="sk-SK" dirty="0" smtClean="0"/>
              <a:t>Ako sa dá transformovať viaccestný strom na binárny strom?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Tabuľka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Axiomatická sémantika</a:t>
            </a:r>
          </a:p>
          <a:p>
            <a:r>
              <a:rPr lang="sk-SK" dirty="0" smtClean="0"/>
              <a:t>(T – tabuľka; p – prvok; k, j – kľúče) 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000" dirty="0"/>
              <a:t>Vytvor – vráti </a:t>
            </a:r>
            <a:r>
              <a:rPr lang="sk-SK" sz="2000" dirty="0" smtClean="0"/>
              <a:t>tabuľku.</a:t>
            </a:r>
            <a:endParaRPr lang="sk-SK" sz="2000" dirty="0"/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Nájdi(k, Vlož(k, p , T)) = p.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Nájdi(k, Vlož(j, p, T)) = Nájdi(k, T); ak k ≠ j.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Zruš(k, Vytvor) = Vytvor.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Zruš(k, Vlož(k, p, T)) = Zruš(k, T).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Zruš(k, Vlož(j, p, T)) = Vlož(j, p, Zruš(k, T)); </a:t>
            </a:r>
            <a:r>
              <a:rPr lang="sk-SK" sz="2000" dirty="0"/>
              <a:t>ak k ≠ </a:t>
            </a:r>
            <a:r>
              <a:rPr lang="sk-SK" sz="2000" dirty="0" smtClean="0"/>
              <a:t>j.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 smtClean="0"/>
              <a:t>Nájdi(k, Vytvor) = zlyhanie (výnimka).</a:t>
            </a:r>
            <a:endParaRPr lang="sk-SK" sz="2000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Kľúč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>
                <a:solidFill>
                  <a:schemeClr val="accent5"/>
                </a:solidFill>
              </a:rPr>
              <a:t>Každý prvok tabuľky je charakterizovaný JEDNOZNAČNÝM kľúčom (v tabuľke sa jeden kľúč vyskytuje len raz).</a:t>
            </a:r>
          </a:p>
          <a:p>
            <a:r>
              <a:rPr lang="sk-SK" dirty="0"/>
              <a:t>Kľúč môže byť:</a:t>
            </a:r>
          </a:p>
          <a:p>
            <a:pPr lvl="1"/>
            <a:r>
              <a:rPr lang="sk-SK" dirty="0"/>
              <a:t>Prirodzený - niektorý z atribútov prvku tabuľky má vlastnosť (unikátnosť) kľúča.</a:t>
            </a:r>
          </a:p>
          <a:p>
            <a:pPr lvl="1"/>
            <a:r>
              <a:rPr lang="sk-SK" dirty="0"/>
              <a:t>Umelý – kľúč tvorí umelo definovaný atribút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2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tabuľky</a:t>
            </a:r>
            <a:endParaRPr lang="sk-SK" dirty="0"/>
          </a:p>
        </p:txBody>
      </p:sp>
      <p:graphicFrame>
        <p:nvGraphicFramePr>
          <p:cNvPr id="11" name="Zástupný symbol obsah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15226"/>
              </p:ext>
            </p:extLst>
          </p:nvPr>
        </p:nvGraphicFramePr>
        <p:xfrm>
          <a:off x="838002" y="1819998"/>
          <a:ext cx="105157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755"/>
                <a:gridCol w="2558897"/>
                <a:gridCol w="430214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Tabuľka</a:t>
                      </a:r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Kľúč, 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 prvok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Kľúč)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Nájdi prvok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Kľúč)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Modifikuj prvok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Kľúč, 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prázdna?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Počet prvkov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err="1" smtClean="0"/>
                        <a:t>int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Utrieď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 marL="191012" marR="191012"/>
                </a:tc>
              </a:tr>
            </a:tbl>
          </a:graphicData>
        </a:graphic>
      </p:graphicFrame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838200" y="5857708"/>
            <a:ext cx="1014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Operáciu utrieď je možné definovať iba za predpokladu, že je na množine kľúčov definované usporiadanie!</a:t>
            </a:r>
          </a:p>
        </p:txBody>
      </p:sp>
    </p:spTree>
    <p:extLst>
      <p:ext uri="{BB962C8B-B14F-4D97-AF65-F5344CB8AC3E}">
        <p14:creationId xmlns:p14="http://schemas.microsoft.com/office/powerpoint/2010/main" val="310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Spôsoby implementácie tabuľky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sk-SK" dirty="0" smtClean="0"/>
              <a:t>Implicitné:</a:t>
            </a:r>
          </a:p>
          <a:p>
            <a:pPr lvl="1"/>
            <a:r>
              <a:rPr lang="sk-SK" dirty="0" smtClean="0"/>
              <a:t>Sekvenčná tabuľka.</a:t>
            </a:r>
          </a:p>
          <a:p>
            <a:pPr lvl="1"/>
            <a:r>
              <a:rPr lang="sk-SK" dirty="0" smtClean="0"/>
              <a:t>Kosoštvorcovo utriedená tabuľka.</a:t>
            </a:r>
          </a:p>
          <a:p>
            <a:pPr lvl="1"/>
            <a:r>
              <a:rPr lang="sk-SK" dirty="0" smtClean="0"/>
              <a:t>Tabuľka s rozptýlenými záznamami.</a:t>
            </a:r>
          </a:p>
          <a:p>
            <a:r>
              <a:rPr lang="sk-SK" dirty="0" smtClean="0"/>
              <a:t>Explicitné:</a:t>
            </a:r>
          </a:p>
          <a:p>
            <a:pPr lvl="1"/>
            <a:r>
              <a:rPr lang="sk-SK" dirty="0" smtClean="0"/>
              <a:t>Zreťazená tabuľka.</a:t>
            </a:r>
          </a:p>
          <a:p>
            <a:pPr lvl="1"/>
            <a:r>
              <a:rPr lang="sk-SK" dirty="0" smtClean="0"/>
              <a:t>Binárny vyhľadávací strom.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019800" y="2331927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Do všetkých uvedených tabuliek budú v príkladoch postupne vkladané nasledujúce dáta</a:t>
            </a:r>
            <a:r>
              <a:rPr lang="sk-SK" dirty="0" smtClean="0"/>
              <a:t>:</a:t>
            </a:r>
          </a:p>
        </p:txBody>
      </p:sp>
      <p:pic>
        <p:nvPicPr>
          <p:cNvPr id="15" name="Zástupný symbol obsahu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6503" y="2978258"/>
            <a:ext cx="184059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Sekvenčná tabuľka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Tabuľka implementovaná poľom.</a:t>
            </a:r>
          </a:p>
          <a:p>
            <a:r>
              <a:rPr lang="sk-SK" dirty="0" smtClean="0"/>
              <a:t>Môže byť:</a:t>
            </a:r>
          </a:p>
          <a:p>
            <a:pPr lvl="1"/>
            <a:r>
              <a:rPr lang="sk-SK" b="1" dirty="0" smtClean="0"/>
              <a:t>Neutriedená</a:t>
            </a:r>
            <a:r>
              <a:rPr lang="sk-SK" dirty="0" smtClean="0"/>
              <a:t> (prvky v poli nie sú utriedené podľa kľúča).</a:t>
            </a:r>
          </a:p>
          <a:p>
            <a:pPr lvl="2"/>
            <a:r>
              <a:rPr lang="sk-SK" dirty="0" smtClean="0"/>
              <a:t>Vhodné pre malá tabuľky alebo v prípade zriedkavého výskytu operácie Nájdi prvok.</a:t>
            </a:r>
          </a:p>
          <a:p>
            <a:pPr lvl="1"/>
            <a:r>
              <a:rPr lang="sk-SK" b="1" dirty="0" smtClean="0"/>
              <a:t>Utriedená</a:t>
            </a:r>
            <a:r>
              <a:rPr lang="sk-SK" dirty="0" smtClean="0"/>
              <a:t> (prvky v poli sú utriedené podľa kľúča).</a:t>
            </a:r>
          </a:p>
          <a:p>
            <a:pPr lvl="2"/>
            <a:r>
              <a:rPr lang="sk-SK" dirty="0" smtClean="0"/>
              <a:t>Vhodné v prípade, ak sú operácie Vlož prvok a Zruš prvok zriedkavé.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70" y="4338486"/>
            <a:ext cx="5334000" cy="68235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70" y="2843346"/>
            <a:ext cx="5334000" cy="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ADT Tabuľka – sekvenčná tabuľka</a:t>
            </a:r>
            <a:endParaRPr lang="sk-SK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32135"/>
              </p:ext>
            </p:extLst>
          </p:nvPr>
        </p:nvGraphicFramePr>
        <p:xfrm>
          <a:off x="838200" y="1825625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Vlož prvok(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Kľúč, 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Prvok)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Zruš(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Nájdi(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Kľúč):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↑ Prvok</a:t>
                      </a:r>
                      <a:endParaRPr lang="sk-SK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Neutriedená tabuľka – na koniec poľa.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Utriedená tabuľka – vložiť na správne miesto a posunúť potrebné prvky.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Zvýšenie platného počtu prvkov.</a:t>
                      </a:r>
                      <a:endParaRPr lang="sk-SK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Neutriedená</a:t>
                      </a:r>
                      <a:r>
                        <a:rPr lang="sk-SK" sz="2000" baseline="0" dirty="0" smtClean="0"/>
                        <a:t> tabuľka – výmena prvku s daným kľúčom s posledným prvkom.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Utriedená tabuľka – posun prvkov</a:t>
                      </a:r>
                      <a:r>
                        <a:rPr lang="sk-SK" sz="2000" baseline="0" dirty="0" smtClean="0"/>
                        <a:t> poľa (od prvku s daným kľúčom) o 1 doľava (prepísanie mazaného prvku).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k-SK" sz="2000" baseline="0" dirty="0" smtClean="0"/>
                        <a:t>Zníženie platného počtu prvkov.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dirty="0" smtClean="0"/>
                        <a:t>Neutriedená tabuľka – sekvenčné</a:t>
                      </a:r>
                      <a:r>
                        <a:rPr lang="sk-SK" sz="2000" baseline="0" dirty="0" smtClean="0"/>
                        <a:t> prehľadávanie (od prvého po posledný prvok).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sz="2000" baseline="0" dirty="0" smtClean="0"/>
                        <a:t>Utriedená tabuľka – prehľadávanie </a:t>
                      </a:r>
                      <a:r>
                        <a:rPr lang="sk-SK" sz="2000" b="1" baseline="0" dirty="0" err="1" smtClean="0"/>
                        <a:t>bisekciou</a:t>
                      </a:r>
                      <a:r>
                        <a:rPr lang="sk-SK" sz="2000" baseline="0" dirty="0" smtClean="0"/>
                        <a:t> (polenie intervalov, interpolačné vyhľadávanie).</a:t>
                      </a:r>
                      <a:endParaRPr lang="sk-S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9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Interpolačné vyhľadávanie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838200" y="1825625"/>
            <a:ext cx="6350251" cy="4351338"/>
          </a:xfrm>
        </p:spPr>
        <p:txBody>
          <a:bodyPr>
            <a:normAutofit/>
          </a:bodyPr>
          <a:lstStyle/>
          <a:p>
            <a:r>
              <a:rPr lang="sk-SK" dirty="0" smtClean="0"/>
              <a:t>Hľadaný prvok </a:t>
            </a:r>
            <a:r>
              <a:rPr lang="sk-SK" dirty="0" err="1" smtClean="0"/>
              <a:t>P</a:t>
            </a:r>
            <a:r>
              <a:rPr lang="sk-SK" baseline="-25000" dirty="0" err="1" smtClean="0"/>
              <a:t>hľadaný</a:t>
            </a:r>
            <a:r>
              <a:rPr lang="sk-SK" dirty="0" smtClean="0"/>
              <a:t> sa vyhľadáva v intervale &lt;</a:t>
            </a:r>
            <a:r>
              <a:rPr lang="sk-SK" dirty="0" err="1" smtClean="0"/>
              <a:t>H</a:t>
            </a:r>
            <a:r>
              <a:rPr lang="sk-SK" baseline="-25000" dirty="0" err="1" smtClean="0"/>
              <a:t>dolná</a:t>
            </a:r>
            <a:r>
              <a:rPr lang="sk-SK" dirty="0" err="1" smtClean="0"/>
              <a:t>;H</a:t>
            </a:r>
            <a:r>
              <a:rPr lang="sk-SK" baseline="-25000" dirty="0" err="1" smtClean="0"/>
              <a:t>horná</a:t>
            </a:r>
            <a:r>
              <a:rPr lang="sk-SK" dirty="0" smtClean="0"/>
              <a:t>&gt; (H – hranica).</a:t>
            </a:r>
          </a:p>
          <a:p>
            <a:r>
              <a:rPr lang="sk-SK" dirty="0" smtClean="0"/>
              <a:t>Vyberie sa prvok </a:t>
            </a:r>
            <a:r>
              <a:rPr lang="sk-SK" dirty="0" err="1" smtClean="0"/>
              <a:t>P</a:t>
            </a:r>
            <a:r>
              <a:rPr lang="sk-SK" baseline="-25000" dirty="0" err="1" smtClean="0"/>
              <a:t>stred</a:t>
            </a:r>
            <a:r>
              <a:rPr lang="sk-SK" dirty="0" smtClean="0"/>
              <a:t> zo stredu intervalu:</a:t>
            </a:r>
          </a:p>
          <a:p>
            <a:pPr lvl="1"/>
            <a:r>
              <a:rPr lang="sk-SK" dirty="0" smtClean="0"/>
              <a:t>Ak </a:t>
            </a:r>
            <a:r>
              <a:rPr lang="sk-SK" dirty="0" err="1"/>
              <a:t>P</a:t>
            </a:r>
            <a:r>
              <a:rPr lang="sk-SK" baseline="-25000" dirty="0" err="1"/>
              <a:t>stred</a:t>
            </a:r>
            <a:r>
              <a:rPr lang="sk-SK" baseline="-25000" dirty="0"/>
              <a:t> </a:t>
            </a:r>
            <a:r>
              <a:rPr lang="sk-SK" dirty="0" smtClean="0"/>
              <a:t>= </a:t>
            </a:r>
            <a:r>
              <a:rPr lang="sk-SK" dirty="0" err="1"/>
              <a:t>P</a:t>
            </a:r>
            <a:r>
              <a:rPr lang="sk-SK" baseline="-25000" dirty="0" err="1"/>
              <a:t>hľadaný</a:t>
            </a:r>
            <a:r>
              <a:rPr lang="sk-SK" dirty="0" smtClean="0"/>
              <a:t>, konči úspechom.</a:t>
            </a:r>
          </a:p>
          <a:p>
            <a:pPr lvl="1"/>
            <a:r>
              <a:rPr lang="sk-SK" dirty="0" smtClean="0"/>
              <a:t>Ak </a:t>
            </a:r>
            <a:r>
              <a:rPr lang="sk-SK" dirty="0" err="1"/>
              <a:t>H</a:t>
            </a:r>
            <a:r>
              <a:rPr lang="sk-SK" baseline="-25000" dirty="0" err="1"/>
              <a:t>dolná</a:t>
            </a:r>
            <a:r>
              <a:rPr lang="sk-SK" baseline="-25000" dirty="0"/>
              <a:t> </a:t>
            </a:r>
            <a:r>
              <a:rPr lang="sk-SK" dirty="0" smtClean="0"/>
              <a:t>= </a:t>
            </a:r>
            <a:r>
              <a:rPr lang="sk-SK" dirty="0" err="1" smtClean="0"/>
              <a:t>H</a:t>
            </a:r>
            <a:r>
              <a:rPr lang="sk-SK" baseline="-25000" dirty="0" err="1" smtClean="0"/>
              <a:t>horná</a:t>
            </a:r>
            <a:r>
              <a:rPr lang="sk-SK" dirty="0" smtClean="0"/>
              <a:t>, konči neúspechom</a:t>
            </a:r>
            <a:r>
              <a:rPr lang="sk-SK" baseline="-25000" dirty="0" smtClean="0"/>
              <a:t>.</a:t>
            </a:r>
            <a:endParaRPr lang="sk-SK" dirty="0" smtClean="0"/>
          </a:p>
          <a:p>
            <a:pPr lvl="1"/>
            <a:r>
              <a:rPr lang="sk-SK" dirty="0" smtClean="0"/>
              <a:t>Ak je </a:t>
            </a:r>
            <a:r>
              <a:rPr lang="sk-SK" dirty="0" err="1"/>
              <a:t>P</a:t>
            </a:r>
            <a:r>
              <a:rPr lang="sk-SK" baseline="-25000" dirty="0" err="1"/>
              <a:t>stred</a:t>
            </a:r>
            <a:r>
              <a:rPr lang="sk-SK" baseline="-25000" dirty="0"/>
              <a:t> </a:t>
            </a:r>
            <a:r>
              <a:rPr lang="sk-SK" dirty="0" smtClean="0"/>
              <a:t>&lt; </a:t>
            </a:r>
            <a:r>
              <a:rPr lang="sk-SK" dirty="0" err="1" smtClean="0"/>
              <a:t>P</a:t>
            </a:r>
            <a:r>
              <a:rPr lang="sk-SK" baseline="-25000" dirty="0" err="1" smtClean="0"/>
              <a:t>hľadaný</a:t>
            </a:r>
            <a:r>
              <a:rPr lang="sk-SK" dirty="0" smtClean="0"/>
              <a:t>, potom </a:t>
            </a:r>
            <a:r>
              <a:rPr lang="sk-SK" dirty="0" err="1"/>
              <a:t>H</a:t>
            </a:r>
            <a:r>
              <a:rPr lang="sk-SK" baseline="-25000" dirty="0" err="1"/>
              <a:t>dolná</a:t>
            </a:r>
            <a:r>
              <a:rPr lang="sk-SK" dirty="0" smtClean="0"/>
              <a:t>= </a:t>
            </a:r>
            <a:r>
              <a:rPr lang="sk-SK" dirty="0" err="1"/>
              <a:t>P</a:t>
            </a:r>
            <a:r>
              <a:rPr lang="sk-SK" baseline="-25000" dirty="0" err="1"/>
              <a:t>stred</a:t>
            </a:r>
            <a:r>
              <a:rPr lang="sk-SK" baseline="-25000" dirty="0"/>
              <a:t> </a:t>
            </a:r>
            <a:r>
              <a:rPr lang="sk-SK" dirty="0" smtClean="0"/>
              <a:t>+ 1 a opakuj hľadanie na tomto intervale.</a:t>
            </a:r>
          </a:p>
          <a:p>
            <a:pPr lvl="1"/>
            <a:r>
              <a:rPr lang="sk-SK" dirty="0"/>
              <a:t>Ak je </a:t>
            </a:r>
            <a:r>
              <a:rPr lang="sk-SK" dirty="0" err="1"/>
              <a:t>P</a:t>
            </a:r>
            <a:r>
              <a:rPr lang="sk-SK" baseline="-25000" dirty="0" err="1"/>
              <a:t>stred</a:t>
            </a:r>
            <a:r>
              <a:rPr lang="sk-SK" baseline="-25000" dirty="0"/>
              <a:t> </a:t>
            </a:r>
            <a:r>
              <a:rPr lang="sk-SK" dirty="0" smtClean="0"/>
              <a:t>&gt; </a:t>
            </a:r>
            <a:r>
              <a:rPr lang="sk-SK" dirty="0" err="1"/>
              <a:t>P</a:t>
            </a:r>
            <a:r>
              <a:rPr lang="sk-SK" baseline="-25000" dirty="0" err="1"/>
              <a:t>hľadaný</a:t>
            </a:r>
            <a:r>
              <a:rPr lang="sk-SK" dirty="0"/>
              <a:t>, potom </a:t>
            </a:r>
            <a:r>
              <a:rPr lang="sk-SK" dirty="0" err="1" smtClean="0"/>
              <a:t>H</a:t>
            </a:r>
            <a:r>
              <a:rPr lang="sk-SK" baseline="-25000" dirty="0" err="1" smtClean="0"/>
              <a:t>horná</a:t>
            </a:r>
            <a:r>
              <a:rPr lang="sk-SK" dirty="0"/>
              <a:t>= </a:t>
            </a:r>
            <a:r>
              <a:rPr lang="sk-SK" dirty="0" err="1"/>
              <a:t>P</a:t>
            </a:r>
            <a:r>
              <a:rPr lang="sk-SK" baseline="-25000" dirty="0" err="1"/>
              <a:t>stred</a:t>
            </a:r>
            <a:r>
              <a:rPr lang="sk-SK" baseline="-25000" dirty="0"/>
              <a:t> </a:t>
            </a:r>
            <a:r>
              <a:rPr lang="sk-SK" dirty="0"/>
              <a:t>a opakuj hľadanie na tomto intervale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/>
              <a:t>9. 4. 2015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21" y="642124"/>
            <a:ext cx="4694477" cy="57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1707</Words>
  <Application>Microsoft Office PowerPoint</Application>
  <PresentationFormat>Širokouhlá</PresentationFormat>
  <Paragraphs>285</Paragraphs>
  <Slides>22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Prezentacia</vt:lpstr>
      <vt:lpstr>Tabuľky</vt:lpstr>
      <vt:lpstr>Prehľad</vt:lpstr>
      <vt:lpstr>Z minulej prednášky</vt:lpstr>
      <vt:lpstr>Tabuľka</vt:lpstr>
      <vt:lpstr>Operácie tabuľky</vt:lpstr>
      <vt:lpstr>Spôsoby implementácie tabuľky</vt:lpstr>
      <vt:lpstr>Sekvenčná tabuľka</vt:lpstr>
      <vt:lpstr>Operácie ADT Tabuľka – sekvenčná tabuľka</vt:lpstr>
      <vt:lpstr>Interpolačné vyhľadávanie</vt:lpstr>
      <vt:lpstr>Zreťazená tabuľka</vt:lpstr>
      <vt:lpstr>Binárny vyhľadávací strom</vt:lpstr>
      <vt:lpstr>Operácie ADT Tabuľka – BVS</vt:lpstr>
      <vt:lpstr>Kosoštvorcovo utriedená tabuľka</vt:lpstr>
      <vt:lpstr>Operácie ADT Tabuľka – KUT</vt:lpstr>
      <vt:lpstr>Tabuľka s rozptýlenými záznamami</vt:lpstr>
      <vt:lpstr>Riešenie kolízií - opätovné hashovanie</vt:lpstr>
      <vt:lpstr>Riešenie kolízií - otvorená adresácia</vt:lpstr>
      <vt:lpstr>Riešenie kolízií - otvorená adresácia</vt:lpstr>
      <vt:lpstr>Riešenie kolízií - zreťazovanie</vt:lpstr>
      <vt:lpstr>Riešenie kolízií - preplňovacia oblasť</vt:lpstr>
      <vt:lpstr>Zložitosti operácií ADT tabuľka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365</cp:revision>
  <dcterms:created xsi:type="dcterms:W3CDTF">2015-02-18T10:14:38Z</dcterms:created>
  <dcterms:modified xsi:type="dcterms:W3CDTF">2015-03-31T19:30:49Z</dcterms:modified>
</cp:coreProperties>
</file>