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B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redný štýl 2 - zvýrazneni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redný štýl 2 - zvýrazneni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redný štýl 2 - zvýrazneni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Stredný štýl 3 - zvýrazneni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redný štýl 3 - zvýrazneni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Svetlý štý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77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1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44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294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4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95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073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698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45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96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00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5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65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5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6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Obsluha zákazníkov </a:t>
            </a:r>
            <a:br>
              <a:rPr lang="sk-SK" dirty="0"/>
            </a:br>
            <a:r>
              <a:rPr lang="sk-SK" dirty="0"/>
              <a:t>na železničnej stanici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51012" y="4086616"/>
            <a:ext cx="8676222" cy="585592"/>
          </a:xfrm>
        </p:spPr>
        <p:txBody>
          <a:bodyPr>
            <a:normAutofit/>
          </a:bodyPr>
          <a:lstStyle/>
          <a:p>
            <a:r>
              <a:rPr lang="sk-SK" sz="2400" dirty="0"/>
              <a:t>Autor: Rastislav </a:t>
            </a:r>
            <a:r>
              <a:rPr lang="sk-SK" sz="2400" dirty="0" err="1"/>
              <a:t>Kupčík</a:t>
            </a:r>
            <a:endParaRPr lang="sk-SK" sz="24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159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58197" y="2367333"/>
            <a:ext cx="10865748" cy="4471791"/>
          </a:xfrm>
        </p:spPr>
        <p:txBody>
          <a:bodyPr anchor="t">
            <a:noAutofit/>
          </a:bodyPr>
          <a:lstStyle/>
          <a:p>
            <a:pPr algn="just"/>
            <a:r>
              <a:rPr lang="sk-SK" sz="2800" dirty="0"/>
              <a:t>Železničná stanica poskytuje svojim zákazníkom možnosť nákupu cestovných lístkov v troch pokladniach. Zákazníci prichádzajú na stanicu náhodne podľa vlastných potrieb. Po príchode sa zákazník rozhoduje, ku ktorej z troch pokladní sa postaví a bude čakať. Pokladne sú zoradené od dverí vzostupne, od prvej až po tretiu. Predpokladáme, že zákazník si vyberie najbližšiu voľnú pokladňu od dverí. V procese čakania môže zákazník zmeniť svoje rozhodnutie a postaviť sa do iného radu, ktorý sa pohybuje rýchlejšie. Po vybavení žiadosti na pokladni zákazník zaplatí za službu a odchádza. Tým sa končí obsluha konkrétneho zákazníka. </a:t>
            </a:r>
          </a:p>
        </p:txBody>
      </p:sp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1143000" y="496867"/>
            <a:ext cx="9905998" cy="1905000"/>
          </a:xfrm>
        </p:spPr>
        <p:txBody>
          <a:bodyPr/>
          <a:lstStyle/>
          <a:p>
            <a:r>
              <a:rPr lang="sk-SK" dirty="0" smtClean="0"/>
              <a:t>Slovné zadanie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906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3000" y="496867"/>
            <a:ext cx="9905998" cy="1905000"/>
          </a:xfrm>
        </p:spPr>
        <p:txBody>
          <a:bodyPr/>
          <a:lstStyle/>
          <a:p>
            <a:r>
              <a:rPr lang="sk-SK" dirty="0"/>
              <a:t>Model obsluhy</a:t>
            </a:r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17" y="2401867"/>
            <a:ext cx="7398563" cy="3914584"/>
          </a:xfrm>
        </p:spPr>
      </p:pic>
    </p:spTree>
    <p:extLst>
      <p:ext uri="{BB962C8B-B14F-4D97-AF65-F5344CB8AC3E}">
        <p14:creationId xmlns:p14="http://schemas.microsoft.com/office/powerpoint/2010/main" val="153055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1141413" y="534443"/>
            <a:ext cx="9905998" cy="1905000"/>
          </a:xfrm>
        </p:spPr>
        <p:txBody>
          <a:bodyPr>
            <a:normAutofit/>
          </a:bodyPr>
          <a:lstStyle/>
          <a:p>
            <a:r>
              <a:rPr lang="sk-SK" dirty="0"/>
              <a:t>Model obsluhy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41413" y="2345027"/>
            <a:ext cx="9905998" cy="3124201"/>
          </a:xfrm>
        </p:spPr>
        <p:txBody>
          <a:bodyPr anchor="t">
            <a:noAutofit/>
          </a:bodyPr>
          <a:lstStyle/>
          <a:p>
            <a:pPr algn="just"/>
            <a:r>
              <a:rPr lang="sk-SK" sz="2800" dirty="0"/>
              <a:t>Kvôli náročnosti pôvodnej úlohy, som sa rozhodol na lepšie pochopenie problematiky vytvoriť zjednodušený model obsluhy. Zjednodušený model obsahuje stále tri pokladne, ku ktorým chodia zákazníci. Obmedzenie nastáva v procese čakania, kedy pri jednej pokladni môžu byť najviac dvaja zákazníci – jeden obsluhovaný a maximálne jeden čakajúci pri konkrétnej pokladni. V systéme sa tak môže nachádzať najviac 6 ľudí. </a:t>
            </a:r>
          </a:p>
        </p:txBody>
      </p:sp>
    </p:spTree>
    <p:extLst>
      <p:ext uri="{BB962C8B-B14F-4D97-AF65-F5344CB8AC3E}">
        <p14:creationId xmlns:p14="http://schemas.microsoft.com/office/powerpoint/2010/main" val="58376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3000" y="534442"/>
            <a:ext cx="9905998" cy="1905000"/>
          </a:xfrm>
        </p:spPr>
        <p:txBody>
          <a:bodyPr/>
          <a:lstStyle/>
          <a:p>
            <a:r>
              <a:rPr lang="sk-SK" dirty="0"/>
              <a:t>Zjednodušený model obsluhy</a:t>
            </a:r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662" y="2342367"/>
            <a:ext cx="7446674" cy="3940039"/>
          </a:xfrm>
        </p:spPr>
      </p:pic>
    </p:spTree>
    <p:extLst>
      <p:ext uri="{BB962C8B-B14F-4D97-AF65-F5344CB8AC3E}">
        <p14:creationId xmlns:p14="http://schemas.microsoft.com/office/powerpoint/2010/main" val="230892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1412" y="546971"/>
            <a:ext cx="9905998" cy="1905000"/>
          </a:xfrm>
        </p:spPr>
        <p:txBody>
          <a:bodyPr/>
          <a:lstStyle/>
          <a:p>
            <a:r>
              <a:rPr lang="sk-SK" dirty="0"/>
              <a:t>Prechodový graf</a:t>
            </a: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329841"/>
            <a:ext cx="9944950" cy="3507919"/>
          </a:xfrm>
        </p:spPr>
      </p:pic>
    </p:spTree>
    <p:extLst>
      <p:ext uri="{BB962C8B-B14F-4D97-AF65-F5344CB8AC3E}">
        <p14:creationId xmlns:p14="http://schemas.microsoft.com/office/powerpoint/2010/main" val="354004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1412" y="509393"/>
            <a:ext cx="9905998" cy="1905000"/>
          </a:xfrm>
        </p:spPr>
        <p:txBody>
          <a:bodyPr/>
          <a:lstStyle/>
          <a:p>
            <a:r>
              <a:rPr lang="sk-SK" dirty="0" smtClean="0"/>
              <a:t>Optimalizačná úloha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37677" y="2414393"/>
            <a:ext cx="9905998" cy="3124201"/>
          </a:xfrm>
        </p:spPr>
        <p:txBody>
          <a:bodyPr>
            <a:normAutofit/>
          </a:bodyPr>
          <a:lstStyle/>
          <a:p>
            <a:pPr algn="just"/>
            <a:r>
              <a:rPr lang="sk-SK" sz="2800" dirty="0" smtClean="0"/>
              <a:t>Pokladne na železničnej stanici sú otvorené 16 hodín denne v čase od 6:00 do 22:00. Na mzdové náklady </a:t>
            </a:r>
            <a:r>
              <a:rPr lang="sk-SK" sz="2800" dirty="0" smtClean="0"/>
              <a:t>pre zamestnancov bolo </a:t>
            </a:r>
            <a:r>
              <a:rPr lang="sk-SK" sz="2800" dirty="0" smtClean="0"/>
              <a:t>vyčlenených 250€ na jeden </a:t>
            </a:r>
            <a:r>
              <a:rPr lang="sk-SK" sz="2800" dirty="0" smtClean="0"/>
              <a:t>deň. Tieto náklady </a:t>
            </a:r>
            <a:r>
              <a:rPr lang="sk-SK" sz="2800" dirty="0" smtClean="0"/>
              <a:t>sa musia rozdeliť medzi 3 </a:t>
            </a:r>
            <a:r>
              <a:rPr lang="sk-SK" sz="2800" dirty="0" smtClean="0"/>
              <a:t>pokladníčky, ktoré však obsluhujú zákazníkov rôznou intenzitou. </a:t>
            </a:r>
            <a:r>
              <a:rPr lang="sk-SK" sz="2800" dirty="0" smtClean="0"/>
              <a:t>Aká bude optimálna mzda pre jednotlivé pokladníčky na jeden deň?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70724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26701" y="163120"/>
            <a:ext cx="9905998" cy="1905000"/>
          </a:xfrm>
        </p:spPr>
        <p:txBody>
          <a:bodyPr/>
          <a:lstStyle/>
          <a:p>
            <a:r>
              <a:rPr lang="sk-SK" dirty="0" smtClean="0"/>
              <a:t>Optimalizačná úloha + základné výpočty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11252"/>
              </p:ext>
            </p:extLst>
          </p:nvPr>
        </p:nvGraphicFramePr>
        <p:xfrm>
          <a:off x="859891" y="2501496"/>
          <a:ext cx="5481638" cy="36899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927600"/>
                <a:gridCol w="55403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</a:rPr>
                        <a:t>pravdepodobnosť príchodu do 1. pokladne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>
                          <a:effectLst/>
                        </a:rPr>
                        <a:t>0,47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pravdepodobnosť príchodu do 2. pokladne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>
                          <a:effectLst/>
                        </a:rPr>
                        <a:t>0,31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pravdepodobnosť príchodu do 3. pokladne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>
                          <a:effectLst/>
                        </a:rPr>
                        <a:t>0,19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>
                          <a:effectLst/>
                        </a:rPr>
                        <a:t>stredný počet čakajúcich v 1. pokladni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>
                          <a:effectLst/>
                        </a:rPr>
                        <a:t>0,24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>
                          <a:effectLst/>
                        </a:rPr>
                        <a:t>stredný počet čakajúcich v 2. pokladni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>
                          <a:effectLst/>
                        </a:rPr>
                        <a:t>0,09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>
                          <a:effectLst/>
                        </a:rPr>
                        <a:t>stredný počet čakajúcich v 3. pokladni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>
                          <a:effectLst/>
                        </a:rPr>
                        <a:t>0,08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 dirty="0">
                          <a:effectLst/>
                        </a:rPr>
                        <a:t>stredný počet vyťaženia 1. </a:t>
                      </a:r>
                      <a:r>
                        <a:rPr lang="sk-SK" sz="1800" u="none" strike="noStrike" dirty="0" smtClean="0">
                          <a:effectLst/>
                        </a:rPr>
                        <a:t>pokladne (p1)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>
                          <a:effectLst/>
                        </a:rPr>
                        <a:t>0,671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 dirty="0">
                          <a:effectLst/>
                        </a:rPr>
                        <a:t>stredný počet vyťaženia 2. </a:t>
                      </a:r>
                      <a:r>
                        <a:rPr lang="sk-SK" sz="1800" u="none" strike="noStrike" dirty="0" smtClean="0">
                          <a:effectLst/>
                        </a:rPr>
                        <a:t>pokladne (p2)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>
                          <a:effectLst/>
                        </a:rPr>
                        <a:t>0,554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 dirty="0">
                          <a:effectLst/>
                        </a:rPr>
                        <a:t>stredný počet vyťaženia 3. </a:t>
                      </a:r>
                      <a:r>
                        <a:rPr lang="sk-SK" sz="1800" u="none" strike="noStrike" dirty="0" smtClean="0">
                          <a:effectLst/>
                        </a:rPr>
                        <a:t>pokladne (p3)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>
                          <a:effectLst/>
                        </a:rPr>
                        <a:t>0,503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>
                          <a:effectLst/>
                        </a:rPr>
                        <a:t>pravdepodobnosť odmietnutia zákazníka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>
                          <a:effectLst/>
                        </a:rPr>
                        <a:t>0,024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718781"/>
              </p:ext>
            </p:extLst>
          </p:nvPr>
        </p:nvGraphicFramePr>
        <p:xfrm>
          <a:off x="6738807" y="2800474"/>
          <a:ext cx="4114801" cy="28384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217863"/>
                <a:gridCol w="89693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 dirty="0">
                          <a:effectLst/>
                        </a:rPr>
                        <a:t>priemerná cena lístka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6 €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 dirty="0">
                          <a:effectLst/>
                        </a:rPr>
                        <a:t>mzda 1.pokladníčky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97,04</a:t>
                      </a:r>
                      <a:endParaRPr lang="sk-SK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>
                          <a:effectLst/>
                        </a:rPr>
                        <a:t>mzda 2.pokladníčky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80,16</a:t>
                      </a:r>
                      <a:endParaRPr lang="sk-SK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>
                          <a:effectLst/>
                        </a:rPr>
                        <a:t>mzda 3.pokladníčky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72,80</a:t>
                      </a:r>
                      <a:endParaRPr lang="sk-SK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 dirty="0">
                          <a:effectLst/>
                        </a:rPr>
                        <a:t>plat pokladníčok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250 €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>
                          <a:effectLst/>
                        </a:rPr>
                        <a:t>počet hodín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>
                          <a:effectLst/>
                        </a:rPr>
                        <a:t>16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>
                          <a:effectLst/>
                        </a:rPr>
                        <a:t>cena odmietnutia zákazníka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>
                          <a:effectLst/>
                        </a:rPr>
                        <a:t>23,40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>
                          <a:effectLst/>
                        </a:rPr>
                        <a:t>výdavky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>
                          <a:effectLst/>
                        </a:rPr>
                        <a:t>624,36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>
                          <a:effectLst/>
                        </a:rPr>
                        <a:t>príjem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>
                          <a:effectLst/>
                        </a:rPr>
                        <a:t>1580,52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 dirty="0">
                          <a:effectLst/>
                        </a:rPr>
                        <a:t>zisk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956,15</a:t>
                      </a:r>
                      <a:endParaRPr lang="sk-SK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042032"/>
              </p:ext>
            </p:extLst>
          </p:nvPr>
        </p:nvGraphicFramePr>
        <p:xfrm>
          <a:off x="851060" y="1689445"/>
          <a:ext cx="2263776" cy="5676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2438"/>
                <a:gridCol w="452438"/>
                <a:gridCol w="444500"/>
                <a:gridCol w="469900"/>
                <a:gridCol w="4445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u="none" strike="noStrike" dirty="0">
                          <a:effectLst/>
                        </a:rPr>
                        <a:t>λ</a:t>
                      </a:r>
                      <a:endParaRPr lang="el-G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u="none" strike="noStrike">
                          <a:effectLst/>
                        </a:rPr>
                        <a:t>μ1</a:t>
                      </a:r>
                      <a:endParaRPr lang="el-G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u="none" strike="noStrike" dirty="0">
                          <a:effectLst/>
                        </a:rPr>
                        <a:t>μ2</a:t>
                      </a:r>
                      <a:endParaRPr lang="el-G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u="none" strike="noStrike">
                          <a:effectLst/>
                        </a:rPr>
                        <a:t>μ3</a:t>
                      </a:r>
                      <a:endParaRPr lang="el-G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u="none" strike="noStrike" dirty="0">
                          <a:effectLst/>
                        </a:rPr>
                        <a:t>μ4</a:t>
                      </a:r>
                      <a:endParaRPr lang="el-G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effectLst/>
                        </a:rPr>
                        <a:t>160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>
                          <a:effectLst/>
                        </a:rPr>
                        <a:t>120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>
                          <a:effectLst/>
                        </a:rPr>
                        <a:t>90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>
                          <a:effectLst/>
                        </a:rPr>
                        <a:t>60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effectLst/>
                        </a:rPr>
                        <a:t>80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7366746" y="1558369"/>
                <a:ext cx="2858924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>
                              <a:latin typeface="Cambria Math" panose="02040503050406030204" pitchFamily="18" charset="0"/>
                            </a:rPr>
                            <m:t>𝑀𝑧𝑑𝑎</m:t>
                          </m:r>
                          <m:r>
                            <m:rPr>
                              <m:nor/>
                            </m:rPr>
                            <a:rPr lang="sk-SK" sz="2400" dirty="0"/>
                            <m:t> </m:t>
                          </m:r>
                        </m:e>
                        <m:sub>
                          <m:r>
                            <a:rPr lang="sk-SK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k-S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2400" b="0" i="1" smtClean="0">
                                  <a:latin typeface="Cambria Math" panose="02040503050406030204" pitchFamily="18" charset="0"/>
                                </a:rPr>
                                <m:t>250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sk-S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sk-SK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sk-SK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k-S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k-SK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746" y="1558369"/>
                <a:ext cx="2858924" cy="8298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0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ký motív">
  <a:themeElements>
    <a:clrScheme name="Organický motív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ký motív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ký motív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231</TotalTime>
  <Words>275</Words>
  <Application>Microsoft Office PowerPoint</Application>
  <PresentationFormat>Širokouhlá</PresentationFormat>
  <Paragraphs>66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Garamond</vt:lpstr>
      <vt:lpstr>Organický motív</vt:lpstr>
      <vt:lpstr>Obsluha zákazníkov  na železničnej stanici</vt:lpstr>
      <vt:lpstr>Slovné zadanie</vt:lpstr>
      <vt:lpstr>Model obsluhy</vt:lpstr>
      <vt:lpstr>Model obsluhy</vt:lpstr>
      <vt:lpstr>Zjednodušený model obsluhy</vt:lpstr>
      <vt:lpstr>Prechodový graf</vt:lpstr>
      <vt:lpstr>Optimalizačná úloha</vt:lpstr>
      <vt:lpstr>Optimalizačná úloha + základné výpočty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Obsluha zákazníkov  na železničnej stanici</dc:title>
  <dc:creator>windows</dc:creator>
  <cp:lastModifiedBy>Rastislav Kupčík</cp:lastModifiedBy>
  <cp:revision>18</cp:revision>
  <dcterms:created xsi:type="dcterms:W3CDTF">2015-11-14T18:48:49Z</dcterms:created>
  <dcterms:modified xsi:type="dcterms:W3CDTF">2015-11-30T12:39:14Z</dcterms:modified>
</cp:coreProperties>
</file>