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87" r:id="rId32"/>
    <p:sldId id="277" r:id="rId33"/>
    <p:sldId id="288" r:id="rId34"/>
    <p:sldId id="289" r:id="rId35"/>
    <p:sldId id="290" r:id="rId36"/>
    <p:sldId id="291" r:id="rId37"/>
    <p:sldId id="294" r:id="rId38"/>
    <p:sldId id="293" r:id="rId3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24. 9. 2015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arol.Grondzak@fri.uniza.s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Programovacie jazyky pre vstavané systémy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Vstavaný systém,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Hardvér:</a:t>
            </a:r>
          </a:p>
          <a:p>
            <a:pPr lvl="1"/>
            <a:r>
              <a:rPr lang="sk-SK" dirty="0" err="1" smtClean="0"/>
              <a:t>Mikrokontroléry</a:t>
            </a:r>
            <a:endParaRPr lang="sk-SK" dirty="0" smtClean="0"/>
          </a:p>
          <a:p>
            <a:pPr lvl="1"/>
            <a:r>
              <a:rPr lang="sk-SK" dirty="0" smtClean="0"/>
              <a:t>Bežné CPU</a:t>
            </a:r>
          </a:p>
          <a:p>
            <a:r>
              <a:rPr lang="sk-SK" dirty="0" smtClean="0"/>
              <a:t>Použitie:</a:t>
            </a:r>
          </a:p>
          <a:p>
            <a:pPr lvl="1"/>
            <a:r>
              <a:rPr lang="sk-SK" dirty="0" smtClean="0"/>
              <a:t>Inteligentné hodinky, MP3 prehrávače</a:t>
            </a:r>
          </a:p>
          <a:p>
            <a:pPr lvl="1"/>
            <a:r>
              <a:rPr lang="sk-SK" dirty="0" smtClean="0"/>
              <a:t>Riadenie križovatiek, dopravné značky</a:t>
            </a:r>
          </a:p>
          <a:p>
            <a:pPr lvl="1"/>
            <a:r>
              <a:rPr lang="sk-SK" dirty="0" smtClean="0"/>
              <a:t>Hybridné automobily, aviatika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86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Vstavaný systém,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História:</a:t>
            </a:r>
          </a:p>
          <a:p>
            <a:r>
              <a:rPr lang="sk-SK" dirty="0" smtClean="0"/>
              <a:t>60. roky minulého storočia – kozmický program</a:t>
            </a:r>
          </a:p>
          <a:p>
            <a:r>
              <a:rPr lang="sk-SK" dirty="0" smtClean="0"/>
              <a:t>Integrované obvody</a:t>
            </a:r>
          </a:p>
          <a:p>
            <a:r>
              <a:rPr lang="sk-SK" dirty="0" err="1" smtClean="0"/>
              <a:t>Mikrokontroléry</a:t>
            </a:r>
            <a:endParaRPr lang="sk-SK" dirty="0" smtClean="0"/>
          </a:p>
          <a:p>
            <a:r>
              <a:rPr lang="sk-SK" dirty="0" smtClean="0"/>
              <a:t>Súčasnosť  - RISC procesory, ARM,...</a:t>
            </a:r>
          </a:p>
        </p:txBody>
      </p:sp>
    </p:spTree>
    <p:extLst>
      <p:ext uri="{BB962C8B-B14F-4D97-AF65-F5344CB8AC3E}">
        <p14:creationId xmlns:p14="http://schemas.microsoft.com/office/powerpoint/2010/main" val="4447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Vstavaný systém,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Používateľské rozhranie:</a:t>
            </a:r>
          </a:p>
          <a:p>
            <a:pPr lvl="1"/>
            <a:r>
              <a:rPr lang="sk-SK" dirty="0" smtClean="0"/>
              <a:t>Žiadne viditeľné rozhranie</a:t>
            </a:r>
          </a:p>
          <a:p>
            <a:pPr lvl="1"/>
            <a:r>
              <a:rPr lang="sk-SK" dirty="0" smtClean="0"/>
              <a:t>Jednoduché indikátory (LED, tlačidlá,...)</a:t>
            </a:r>
          </a:p>
          <a:p>
            <a:pPr lvl="1"/>
            <a:r>
              <a:rPr lang="sk-SK" dirty="0" smtClean="0"/>
              <a:t>Riadkové displeje</a:t>
            </a:r>
          </a:p>
          <a:p>
            <a:pPr lvl="1"/>
            <a:r>
              <a:rPr lang="sk-SK" dirty="0" smtClean="0"/>
              <a:t>Grafické displeje, dotykové obrazovky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473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Vstavaný systém,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Komunikácia:</a:t>
            </a:r>
          </a:p>
          <a:p>
            <a:pPr lvl="1"/>
            <a:r>
              <a:rPr lang="sk-SK" dirty="0" smtClean="0"/>
              <a:t>RS232</a:t>
            </a:r>
          </a:p>
          <a:p>
            <a:pPr lvl="1"/>
            <a:r>
              <a:rPr lang="sk-SK" dirty="0" smtClean="0"/>
              <a:t>USB</a:t>
            </a:r>
          </a:p>
          <a:p>
            <a:pPr lvl="1"/>
            <a:r>
              <a:rPr lang="sk-SK" dirty="0" smtClean="0"/>
              <a:t>I2C</a:t>
            </a:r>
          </a:p>
          <a:p>
            <a:pPr lvl="1"/>
            <a:r>
              <a:rPr lang="sk-SK" dirty="0" err="1" smtClean="0"/>
              <a:t>Ethernet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473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Vstavaný systém,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Architektúry vstavaných systémov:</a:t>
            </a:r>
          </a:p>
          <a:p>
            <a:pPr lvl="1"/>
            <a:r>
              <a:rPr lang="sk-SK" b="1" dirty="0" smtClean="0"/>
              <a:t>Jednoduchá slučka </a:t>
            </a:r>
            <a:r>
              <a:rPr lang="sk-SK" dirty="0" smtClean="0"/>
              <a:t>– zariadenie kontroluje vstupy a podľa stavu ich obsluhuje</a:t>
            </a:r>
          </a:p>
          <a:p>
            <a:pPr lvl="1"/>
            <a:r>
              <a:rPr lang="sk-SK" b="1" dirty="0" smtClean="0"/>
              <a:t>Prerušením riadený systém</a:t>
            </a:r>
            <a:endParaRPr lang="sk-SK" dirty="0"/>
          </a:p>
          <a:p>
            <a:pPr lvl="1"/>
            <a:r>
              <a:rPr lang="sk-SK" b="1" dirty="0" smtClean="0"/>
              <a:t>Kooperatívny multitasking</a:t>
            </a:r>
            <a:r>
              <a:rPr lang="sk-SK" dirty="0" smtClean="0"/>
              <a:t> – starší spôsob práce OS</a:t>
            </a:r>
          </a:p>
          <a:p>
            <a:pPr lvl="1"/>
            <a:r>
              <a:rPr lang="sk-SK" b="1" dirty="0" err="1" smtClean="0"/>
              <a:t>Preemptívny</a:t>
            </a:r>
            <a:r>
              <a:rPr lang="sk-SK" b="1" dirty="0" smtClean="0"/>
              <a:t> multitasking</a:t>
            </a:r>
            <a:r>
              <a:rPr lang="sk-SK" dirty="0" smtClean="0"/>
              <a:t> – jadro prepína medzi úlohami</a:t>
            </a:r>
          </a:p>
        </p:txBody>
      </p:sp>
    </p:spTree>
    <p:extLst>
      <p:ext uri="{BB962C8B-B14F-4D97-AF65-F5344CB8AC3E}">
        <p14:creationId xmlns:p14="http://schemas.microsoft.com/office/powerpoint/2010/main" val="44473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Vstavaný systém,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Architektúry jadra:</a:t>
            </a:r>
          </a:p>
          <a:p>
            <a:pPr lvl="1"/>
            <a:r>
              <a:rPr lang="sk-SK" b="1" dirty="0" err="1" smtClean="0"/>
              <a:t>Mikrojadro</a:t>
            </a:r>
            <a:r>
              <a:rPr lang="sk-SK" dirty="0" smtClean="0"/>
              <a:t> – úlohy jadra sú realizované ako procesy v režime používateľa</a:t>
            </a:r>
          </a:p>
          <a:p>
            <a:pPr lvl="1"/>
            <a:r>
              <a:rPr lang="sk-SK" b="1" dirty="0" smtClean="0"/>
              <a:t>Monolitické jadro</a:t>
            </a:r>
          </a:p>
          <a:p>
            <a:r>
              <a:rPr lang="sk-SK" dirty="0" smtClean="0"/>
              <a:t>Ďalšie vlastnosti:</a:t>
            </a:r>
          </a:p>
          <a:p>
            <a:pPr lvl="1"/>
            <a:r>
              <a:rPr lang="sk-SK" dirty="0" smtClean="0"/>
              <a:t>Implementácia priemyselných komunikačných protokolov</a:t>
            </a:r>
          </a:p>
          <a:p>
            <a:pPr lvl="1"/>
            <a:r>
              <a:rPr lang="sk-SK" dirty="0" smtClean="0"/>
              <a:t>Podpora súborových systémov</a:t>
            </a:r>
          </a:p>
          <a:p>
            <a:pPr lvl="1"/>
            <a:r>
              <a:rPr lang="sk-SK" dirty="0" smtClean="0"/>
              <a:t>Podpora multimédií</a:t>
            </a:r>
          </a:p>
        </p:txBody>
      </p:sp>
    </p:spTree>
    <p:extLst>
      <p:ext uri="{BB962C8B-B14F-4D97-AF65-F5344CB8AC3E}">
        <p14:creationId xmlns:p14="http://schemas.microsoft.com/office/powerpoint/2010/main" val="327629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Vstavaný systém,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Vývoj aplikácií pre vstavané systémy:</a:t>
            </a:r>
          </a:p>
          <a:p>
            <a:pPr lvl="1"/>
            <a:r>
              <a:rPr lang="sk-SK" dirty="0" smtClean="0"/>
              <a:t>Najčastejšie sa využíva programovací jazyk C</a:t>
            </a:r>
          </a:p>
          <a:p>
            <a:pPr lvl="1"/>
            <a:r>
              <a:rPr lang="sk-SK" dirty="0" smtClean="0"/>
              <a:t>Existujú špecifiká vývoja aplikácií pre vstavané systémy:</a:t>
            </a:r>
          </a:p>
          <a:p>
            <a:pPr lvl="2"/>
            <a:r>
              <a:rPr lang="sk-SK" dirty="0" smtClean="0"/>
              <a:t>Limitované možnosti procesora, </a:t>
            </a:r>
          </a:p>
          <a:p>
            <a:pPr lvl="2"/>
            <a:r>
              <a:rPr lang="sk-SK" dirty="0" smtClean="0"/>
              <a:t>Prenositeľnosť</a:t>
            </a:r>
          </a:p>
          <a:p>
            <a:pPr lvl="2"/>
            <a:r>
              <a:rPr lang="sk-SK" dirty="0" smtClean="0"/>
              <a:t>Komunikácia s používateľom</a:t>
            </a:r>
          </a:p>
          <a:p>
            <a:pPr lvl="2"/>
            <a:endParaRPr lang="sk-SK" dirty="0" smtClean="0"/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559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Jazyk C - 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procedurálny programovací jazyk</a:t>
            </a:r>
          </a:p>
          <a:p>
            <a:r>
              <a:rPr lang="sk-SK" dirty="0" smtClean="0"/>
              <a:t>Používaný pre nízkoúrovňové programovanie</a:t>
            </a:r>
          </a:p>
          <a:p>
            <a:r>
              <a:rPr lang="sk-SK" dirty="0" smtClean="0"/>
              <a:t>Používa konštrukcie, ktoré sa ľahko mapujú na inštrukcie procesora</a:t>
            </a:r>
          </a:p>
          <a:p>
            <a:r>
              <a:rPr lang="sk-SK" dirty="0" smtClean="0"/>
              <a:t>Populárny pre tvorbu operačných systémov, ovládačov zariadení, programovanie </a:t>
            </a:r>
            <a:r>
              <a:rPr lang="sk-SK" dirty="0" err="1" smtClean="0"/>
              <a:t>firmvéru</a:t>
            </a:r>
            <a:r>
              <a:rPr lang="sk-SK" dirty="0" smtClean="0"/>
              <a:t> pre vstavané systémy,...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060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História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Vytvorený v rokoch 1969 – 1973 v AT&amp;T </a:t>
            </a:r>
            <a:r>
              <a:rPr lang="sk-SK" dirty="0" err="1" smtClean="0"/>
              <a:t>Bell</a:t>
            </a:r>
            <a:r>
              <a:rPr lang="sk-SK" dirty="0" smtClean="0"/>
              <a:t> </a:t>
            </a:r>
            <a:r>
              <a:rPr lang="sk-SK" dirty="0" err="1" smtClean="0"/>
              <a:t>Labs</a:t>
            </a:r>
            <a:r>
              <a:rPr lang="sk-SK" dirty="0" smtClean="0"/>
              <a:t>, pôvodne ako nástroj pre napísanie jadra operačného systému Unix a ako jeho programovací nástroj.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Hlavný tvorca – </a:t>
            </a:r>
            <a:r>
              <a:rPr lang="sk-SK" dirty="0" err="1" smtClean="0"/>
              <a:t>Dennis</a:t>
            </a:r>
            <a:r>
              <a:rPr lang="sk-SK" dirty="0" smtClean="0"/>
              <a:t> </a:t>
            </a:r>
            <a:r>
              <a:rPr lang="sk-SK" dirty="0" err="1" smtClean="0"/>
              <a:t>Ritchie</a:t>
            </a:r>
            <a:r>
              <a:rPr lang="sk-SK" dirty="0" smtClean="0"/>
              <a:t> (vpravo) Vľavo </a:t>
            </a:r>
            <a:r>
              <a:rPr lang="sk-SK" dirty="0" err="1" smtClean="0"/>
              <a:t>Ken</a:t>
            </a:r>
            <a:r>
              <a:rPr lang="sk-SK" dirty="0" smtClean="0"/>
              <a:t> </a:t>
            </a:r>
            <a:r>
              <a:rPr lang="sk-SK" dirty="0" err="1" smtClean="0"/>
              <a:t>Thompson</a:t>
            </a:r>
            <a:r>
              <a:rPr lang="sk-SK" dirty="0" smtClean="0"/>
              <a:t> - jeden </a:t>
            </a:r>
            <a:r>
              <a:rPr lang="sk-SK" dirty="0"/>
              <a:t>z tvorcov OS Unix</a:t>
            </a:r>
            <a:r>
              <a:rPr lang="sk-SK" dirty="0" smtClean="0"/>
              <a:t>. Zdroj: </a:t>
            </a:r>
            <a:r>
              <a:rPr lang="sk-SK" dirty="0" err="1" smtClean="0"/>
              <a:t>wikipedia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21910"/>
            <a:ext cx="2448272" cy="159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76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História,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1978 – prvá špecifikácia: </a:t>
            </a:r>
            <a:r>
              <a:rPr lang="en-US" dirty="0"/>
              <a:t> Brian Kernighan and Dennis </a:t>
            </a:r>
            <a:r>
              <a:rPr lang="en-US" dirty="0" smtClean="0"/>
              <a:t>Ritchie</a:t>
            </a:r>
            <a:r>
              <a:rPr lang="sk-SK" dirty="0" smtClean="0"/>
              <a:t>:</a:t>
            </a:r>
            <a:r>
              <a:rPr lang="en-US" dirty="0" smtClean="0"/>
              <a:t> The </a:t>
            </a:r>
            <a:r>
              <a:rPr lang="en-US" dirty="0"/>
              <a:t>C Programming Language</a:t>
            </a:r>
            <a:r>
              <a:rPr lang="en-US" dirty="0" smtClean="0"/>
              <a:t>.</a:t>
            </a:r>
            <a:endParaRPr lang="sk-SK" dirty="0" smtClean="0"/>
          </a:p>
          <a:p>
            <a:r>
              <a:rPr lang="en-US" dirty="0" smtClean="0"/>
              <a:t>1989 </a:t>
            </a:r>
            <a:r>
              <a:rPr lang="en-US" dirty="0"/>
              <a:t>ANSI X3.159-1989 "Programming Language </a:t>
            </a:r>
            <a:r>
              <a:rPr lang="en-US" dirty="0" smtClean="0"/>
              <a:t>C„</a:t>
            </a:r>
            <a:r>
              <a:rPr lang="sk-SK" dirty="0" smtClean="0"/>
              <a:t>, ANSI C, C89</a:t>
            </a:r>
          </a:p>
          <a:p>
            <a:r>
              <a:rPr lang="en-US" dirty="0"/>
              <a:t> </a:t>
            </a:r>
            <a:r>
              <a:rPr lang="sk-SK" dirty="0" smtClean="0"/>
              <a:t>1990 </a:t>
            </a:r>
            <a:r>
              <a:rPr lang="en-US" dirty="0" smtClean="0"/>
              <a:t>ISO/IEC </a:t>
            </a:r>
            <a:r>
              <a:rPr lang="en-US" dirty="0"/>
              <a:t>9899:1990</a:t>
            </a:r>
            <a:r>
              <a:rPr lang="en-US" dirty="0" smtClean="0"/>
              <a:t>,</a:t>
            </a:r>
            <a:r>
              <a:rPr lang="sk-SK" dirty="0" smtClean="0"/>
              <a:t> C90</a:t>
            </a:r>
          </a:p>
          <a:p>
            <a:r>
              <a:rPr lang="sk-SK" dirty="0" smtClean="0"/>
              <a:t>1999 C99</a:t>
            </a:r>
          </a:p>
          <a:p>
            <a:r>
              <a:rPr lang="sk-SK" dirty="0" smtClean="0"/>
              <a:t>2011 C11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94867"/>
            <a:ext cx="1838825" cy="258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0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Úvodné informácie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Zoznámenie</a:t>
            </a:r>
          </a:p>
          <a:p>
            <a:r>
              <a:rPr lang="sk-SK" dirty="0" smtClean="0"/>
              <a:t>Motivácia</a:t>
            </a:r>
          </a:p>
          <a:p>
            <a:r>
              <a:rPr lang="sk-SK" dirty="0" smtClean="0"/>
              <a:t>Obsah predmetu</a:t>
            </a:r>
          </a:p>
          <a:p>
            <a:r>
              <a:rPr lang="sk-SK" dirty="0" smtClean="0"/>
              <a:t>Požiadavky na cvičenia a skúšku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225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Jazyk C je definovaný formálnou gramatikou</a:t>
            </a:r>
          </a:p>
          <a:p>
            <a:r>
              <a:rPr lang="sk-SK" dirty="0" smtClean="0"/>
              <a:t>Umožňuje voľný zápis kódu, programátor nie je nútený dodržiavať formát riadku</a:t>
            </a:r>
          </a:p>
          <a:p>
            <a:r>
              <a:rPr lang="sk-SK" dirty="0" smtClean="0"/>
              <a:t>Projekt sa skladá z deklarácií a definícií premenných a z definícií funkcií</a:t>
            </a:r>
          </a:p>
          <a:p>
            <a:r>
              <a:rPr lang="sk-SK" dirty="0" smtClean="0"/>
              <a:t>Funkcia obsahuje definície premenných a príkazy</a:t>
            </a:r>
          </a:p>
          <a:p>
            <a:r>
              <a:rPr lang="sk-SK" dirty="0" smtClean="0"/>
              <a:t>Je definovaná špeciálna funkcia, od ktorej sa začína vykonávanie programu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006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Umožňuje riadiť tok programu:</a:t>
            </a:r>
          </a:p>
          <a:p>
            <a:pPr lvl="1"/>
            <a:r>
              <a:rPr lang="sk-SK" dirty="0" smtClean="0"/>
              <a:t>Vetvenie</a:t>
            </a:r>
          </a:p>
          <a:p>
            <a:pPr lvl="1"/>
            <a:r>
              <a:rPr lang="sk-SK" dirty="0" smtClean="0"/>
              <a:t>Cykly</a:t>
            </a:r>
          </a:p>
          <a:p>
            <a:pPr lvl="1"/>
            <a:r>
              <a:rPr lang="sk-SK" dirty="0" smtClean="0"/>
              <a:t>Príkaz skoku</a:t>
            </a:r>
          </a:p>
          <a:p>
            <a:pPr lvl="1"/>
            <a:r>
              <a:rPr lang="sk-SK" dirty="0" smtClean="0"/>
              <a:t>Prepínač (</a:t>
            </a:r>
            <a:r>
              <a:rPr lang="sk-SK" dirty="0" err="1" smtClean="0"/>
              <a:t>switch</a:t>
            </a:r>
            <a:r>
              <a:rPr lang="sk-SK" dirty="0" smtClean="0"/>
              <a:t>)</a:t>
            </a:r>
          </a:p>
          <a:p>
            <a:r>
              <a:rPr lang="sk-SK" dirty="0" smtClean="0"/>
              <a:t>Poskytuje sadu operátorov:</a:t>
            </a:r>
          </a:p>
          <a:p>
            <a:pPr lvl="1"/>
            <a:r>
              <a:rPr lang="sk-SK" dirty="0" smtClean="0"/>
              <a:t>Priradenie</a:t>
            </a:r>
          </a:p>
          <a:p>
            <a:pPr lvl="1"/>
            <a:r>
              <a:rPr lang="sk-SK" dirty="0" smtClean="0"/>
              <a:t>Aritmetické</a:t>
            </a:r>
          </a:p>
          <a:p>
            <a:pPr lvl="1"/>
            <a:r>
              <a:rPr lang="sk-SK" dirty="0" smtClean="0"/>
              <a:t>Logické</a:t>
            </a:r>
          </a:p>
          <a:p>
            <a:pPr lvl="1"/>
            <a:r>
              <a:rPr lang="sk-SK" dirty="0" smtClean="0"/>
              <a:t>Relačné</a:t>
            </a:r>
          </a:p>
          <a:p>
            <a:pPr lvl="1"/>
            <a:r>
              <a:rPr lang="sk-SK" dirty="0" smtClean="0"/>
              <a:t>Bitové</a:t>
            </a:r>
          </a:p>
        </p:txBody>
      </p:sp>
    </p:spTree>
    <p:extLst>
      <p:ext uri="{BB962C8B-B14F-4D97-AF65-F5344CB8AC3E}">
        <p14:creationId xmlns:p14="http://schemas.microsoft.com/office/powerpoint/2010/main" val="40240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Používaná množina znakov:</a:t>
            </a:r>
          </a:p>
          <a:p>
            <a:r>
              <a:rPr lang="sk-SK" dirty="0" smtClean="0"/>
              <a:t>Malé a veľké písmená</a:t>
            </a:r>
          </a:p>
          <a:p>
            <a:r>
              <a:rPr lang="sk-SK" dirty="0" smtClean="0"/>
              <a:t>Číslice</a:t>
            </a:r>
          </a:p>
          <a:p>
            <a:r>
              <a:rPr lang="sk-SK" dirty="0"/>
              <a:t>Špeciálna znaky: ! " # % &amp; ' ( ) * + , - . / : ; &lt; = &gt; ? [ \ ] ^ _ { | } </a:t>
            </a:r>
            <a:r>
              <a:rPr lang="sk-SK" dirty="0" smtClean="0"/>
              <a:t>~</a:t>
            </a:r>
          </a:p>
          <a:p>
            <a:r>
              <a:rPr lang="sk-SK" dirty="0" smtClean="0"/>
              <a:t>Biele znaky: medzera, horizontálny tabulátor, vertikálny tabulátor, posun stránky (FF), návrat vozíka (CR)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377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Kľúčové slová (C89):</a:t>
            </a:r>
          </a:p>
          <a:p>
            <a:pPr marL="118872" indent="0">
              <a:buNone/>
            </a:pPr>
            <a:endParaRPr lang="sk-SK" dirty="0" smtClean="0"/>
          </a:p>
          <a:p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38626"/>
              </p:ext>
            </p:extLst>
          </p:nvPr>
        </p:nvGraphicFramePr>
        <p:xfrm>
          <a:off x="1403648" y="299695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auto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double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int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struct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mtClean="0"/>
                        <a:t>break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else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long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switch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case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enum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register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typedef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char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extern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return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union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const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float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short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unsigned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continue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signed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default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goto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sizeof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volatile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if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static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while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7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Kľúčové slová (C99)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Kľúčové slová (C11)</a:t>
            </a:r>
          </a:p>
          <a:p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41573"/>
              </p:ext>
            </p:extLst>
          </p:nvPr>
        </p:nvGraphicFramePr>
        <p:xfrm>
          <a:off x="1187624" y="25649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Bool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Imaginary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restrict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Complex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inline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31664"/>
              </p:ext>
            </p:extLst>
          </p:nvPr>
        </p:nvGraphicFramePr>
        <p:xfrm>
          <a:off x="1115616" y="4653136"/>
          <a:ext cx="6480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  <a:gridCol w="1620180"/>
                <a:gridCol w="162018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Alignas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Atomic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Nonreturn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Thread_local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Alignof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Generic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</a:t>
                      </a:r>
                      <a:r>
                        <a:rPr lang="sk-SK" dirty="0" err="1" smtClean="0"/>
                        <a:t>Static_assert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7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Operátory:</a:t>
            </a:r>
          </a:p>
          <a:p>
            <a:pPr lvl="1"/>
            <a:r>
              <a:rPr lang="sk-SK" dirty="0" smtClean="0"/>
              <a:t>Aritmetické: +,-,*,/,</a:t>
            </a:r>
            <a:r>
              <a:rPr lang="en-US" dirty="0" smtClean="0"/>
              <a:t>%</a:t>
            </a:r>
            <a:endParaRPr lang="sk-SK" dirty="0" smtClean="0"/>
          </a:p>
          <a:p>
            <a:pPr lvl="1"/>
            <a:r>
              <a:rPr lang="sk-SK" dirty="0" smtClean="0"/>
              <a:t>Priraďovacie</a:t>
            </a:r>
            <a:r>
              <a:rPr lang="en-US" dirty="0" smtClean="0"/>
              <a:t>: =,+=,-=,*=,…</a:t>
            </a:r>
            <a:endParaRPr lang="sk-SK" dirty="0" smtClean="0"/>
          </a:p>
          <a:p>
            <a:pPr lvl="1"/>
            <a:r>
              <a:rPr lang="sk-SK" dirty="0" smtClean="0"/>
              <a:t>Bitové logické</a:t>
            </a:r>
            <a:r>
              <a:rPr lang="en-US" dirty="0" smtClean="0"/>
              <a:t>: ~,&amp;,|,^</a:t>
            </a:r>
            <a:endParaRPr lang="sk-SK" dirty="0" smtClean="0"/>
          </a:p>
          <a:p>
            <a:pPr lvl="1"/>
            <a:r>
              <a:rPr lang="sk-SK" dirty="0" smtClean="0"/>
              <a:t>Posuny</a:t>
            </a:r>
            <a:r>
              <a:rPr lang="en-US" dirty="0" smtClean="0"/>
              <a:t>:&lt;&lt;,&gt;&gt;</a:t>
            </a:r>
            <a:endParaRPr lang="sk-SK" dirty="0" smtClean="0"/>
          </a:p>
          <a:p>
            <a:pPr lvl="1"/>
            <a:r>
              <a:rPr lang="sk-SK" dirty="0" smtClean="0"/>
              <a:t>Logické</a:t>
            </a:r>
            <a:r>
              <a:rPr lang="en-US" dirty="0" smtClean="0"/>
              <a:t>:!,&amp;&amp;,||</a:t>
            </a:r>
            <a:endParaRPr lang="sk-SK" dirty="0" smtClean="0"/>
          </a:p>
          <a:p>
            <a:pPr lvl="1"/>
            <a:r>
              <a:rPr lang="sk-SK" dirty="0" err="1" smtClean="0"/>
              <a:t>Ternárny</a:t>
            </a:r>
            <a:r>
              <a:rPr lang="sk-SK" dirty="0" smtClean="0"/>
              <a:t> ?:</a:t>
            </a:r>
          </a:p>
          <a:p>
            <a:pPr lvl="1"/>
            <a:r>
              <a:rPr lang="sk-SK" dirty="0" smtClean="0"/>
              <a:t>Relačné</a:t>
            </a:r>
            <a:r>
              <a:rPr lang="en-US" dirty="0" smtClean="0"/>
              <a:t>:&lt;,&lt;=,&gt;,&gt;=,==,!=</a:t>
            </a:r>
            <a:endParaRPr lang="sk-SK" dirty="0" smtClean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377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Údajové typy</a:t>
            </a:r>
            <a:endParaRPr lang="en-US" dirty="0"/>
          </a:p>
          <a:p>
            <a:pPr lvl="1"/>
            <a:r>
              <a:rPr lang="sk-SK" dirty="0" smtClean="0"/>
              <a:t>Primitívne:</a:t>
            </a:r>
          </a:p>
          <a:p>
            <a:pPr lvl="2"/>
            <a:r>
              <a:rPr lang="sk-SK" dirty="0" smtClean="0"/>
              <a:t>Celočíselné</a:t>
            </a:r>
          </a:p>
          <a:p>
            <a:pPr lvl="2"/>
            <a:r>
              <a:rPr lang="sk-SK" dirty="0" smtClean="0"/>
              <a:t>Reálne</a:t>
            </a:r>
          </a:p>
          <a:p>
            <a:pPr lvl="2"/>
            <a:r>
              <a:rPr lang="sk-SK" dirty="0" smtClean="0"/>
              <a:t>Znaky</a:t>
            </a:r>
          </a:p>
          <a:p>
            <a:pPr lvl="2"/>
            <a:r>
              <a:rPr lang="sk-SK" dirty="0" smtClean="0"/>
              <a:t>Typ daný vymenovaním</a:t>
            </a:r>
          </a:p>
          <a:p>
            <a:pPr lvl="2"/>
            <a:r>
              <a:rPr lang="sk-SK" dirty="0" smtClean="0"/>
              <a:t>Logický (C99)</a:t>
            </a:r>
          </a:p>
          <a:p>
            <a:pPr lvl="2"/>
            <a:r>
              <a:rPr lang="sk-SK" dirty="0" smtClean="0"/>
              <a:t>Ukazovatele</a:t>
            </a:r>
          </a:p>
          <a:p>
            <a:pPr lvl="1"/>
            <a:r>
              <a:rPr lang="sk-SK" dirty="0" smtClean="0"/>
              <a:t>Štruktúrované</a:t>
            </a:r>
          </a:p>
          <a:p>
            <a:pPr lvl="2"/>
            <a:r>
              <a:rPr lang="sk-SK" dirty="0" smtClean="0"/>
              <a:t>Pole</a:t>
            </a:r>
          </a:p>
          <a:p>
            <a:pPr lvl="2"/>
            <a:r>
              <a:rPr lang="sk-SK" dirty="0" smtClean="0"/>
              <a:t>Záznamy</a:t>
            </a:r>
          </a:p>
          <a:p>
            <a:pPr lvl="2"/>
            <a:r>
              <a:rPr lang="sk-SK" dirty="0" err="1" smtClean="0"/>
              <a:t>Unióny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377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Ukazovateľ</a:t>
            </a:r>
          </a:p>
          <a:p>
            <a:pPr lvl="1"/>
            <a:r>
              <a:rPr lang="sk-SK" dirty="0" smtClean="0"/>
              <a:t>Špeciálny údajový typ, umožňuje odkazovať na nejaký objekt (funkcia, premenná) v operačnej pamäti</a:t>
            </a:r>
          </a:p>
          <a:p>
            <a:pPr lvl="1"/>
            <a:r>
              <a:rPr lang="sk-SK" dirty="0" err="1" smtClean="0"/>
              <a:t>Smerníková</a:t>
            </a:r>
            <a:r>
              <a:rPr lang="sk-SK" dirty="0" smtClean="0"/>
              <a:t> aritmetika</a:t>
            </a:r>
          </a:p>
          <a:p>
            <a:pPr lvl="1"/>
            <a:r>
              <a:rPr lang="sk-SK" dirty="0" smtClean="0"/>
              <a:t>NULL hodnota – ukazovateľ nikam</a:t>
            </a:r>
          </a:p>
          <a:p>
            <a:pPr lvl="1"/>
            <a:r>
              <a:rPr lang="sk-SK" dirty="0" smtClean="0"/>
              <a:t>Netypový ukazovateľ (</a:t>
            </a:r>
            <a:r>
              <a:rPr lang="sk-SK" dirty="0" err="1" smtClean="0"/>
              <a:t>void</a:t>
            </a:r>
            <a:r>
              <a:rPr lang="sk-SK" dirty="0" smtClean="0"/>
              <a:t> *)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7703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Štruktúrované údajové typy</a:t>
            </a:r>
          </a:p>
          <a:p>
            <a:pPr lvl="1"/>
            <a:r>
              <a:rPr lang="sk-SK" dirty="0" smtClean="0"/>
              <a:t>Pole</a:t>
            </a:r>
          </a:p>
          <a:p>
            <a:pPr lvl="2"/>
            <a:r>
              <a:rPr lang="sk-SK" dirty="0" smtClean="0"/>
              <a:t>Jedno alebo viacrozmerné</a:t>
            </a:r>
          </a:p>
          <a:p>
            <a:pPr lvl="2"/>
            <a:r>
              <a:rPr lang="sk-SK" dirty="0" smtClean="0"/>
              <a:t>Nekontroluje sa index pri prístupe</a:t>
            </a:r>
          </a:p>
          <a:p>
            <a:pPr lvl="2"/>
            <a:r>
              <a:rPr lang="sk-SK" dirty="0" smtClean="0"/>
              <a:t>Index vždy od nuly</a:t>
            </a:r>
          </a:p>
          <a:p>
            <a:pPr lvl="1"/>
            <a:r>
              <a:rPr lang="sk-SK" dirty="0" smtClean="0"/>
              <a:t>Záznam (</a:t>
            </a:r>
            <a:r>
              <a:rPr lang="sk-SK" dirty="0" err="1" smtClean="0"/>
              <a:t>struct</a:t>
            </a:r>
            <a:r>
              <a:rPr lang="sk-SK" dirty="0" smtClean="0"/>
              <a:t>)</a:t>
            </a:r>
          </a:p>
          <a:p>
            <a:pPr lvl="1"/>
            <a:r>
              <a:rPr lang="sk-SK" dirty="0" err="1" smtClean="0"/>
              <a:t>Union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7703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Správa pamäte</a:t>
            </a:r>
          </a:p>
          <a:p>
            <a:pPr lvl="1"/>
            <a:r>
              <a:rPr lang="sk-SK" dirty="0" smtClean="0"/>
              <a:t>Staticky – definované globálne premenné</a:t>
            </a:r>
          </a:p>
          <a:p>
            <a:pPr lvl="1"/>
            <a:r>
              <a:rPr lang="sk-SK" dirty="0" smtClean="0"/>
              <a:t>Automaticky – dočasné objekty sa alokujú na zásobníku (lokálne premenné,...)</a:t>
            </a:r>
          </a:p>
          <a:p>
            <a:pPr lvl="1"/>
            <a:r>
              <a:rPr lang="sk-SK" dirty="0" smtClean="0"/>
              <a:t>Dynamicky – volaním funkcie </a:t>
            </a:r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sk-SK" dirty="0" smtClean="0"/>
              <a:t>Nemáme </a:t>
            </a:r>
            <a:r>
              <a:rPr lang="en-US" dirty="0" smtClean="0"/>
              <a:t>garbage collector</a:t>
            </a:r>
            <a:r>
              <a:rPr lang="sk-SK" dirty="0" smtClean="0"/>
              <a:t>, treba po sebe upratovať!!!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7703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Prednášajúci:</a:t>
            </a:r>
          </a:p>
          <a:p>
            <a:r>
              <a:rPr lang="sk-SK" dirty="0" smtClean="0"/>
              <a:t>Karol </a:t>
            </a:r>
            <a:r>
              <a:rPr lang="sk-SK" dirty="0" err="1" smtClean="0"/>
              <a:t>Grondžák</a:t>
            </a:r>
            <a:endParaRPr lang="sk-SK" dirty="0" smtClean="0"/>
          </a:p>
          <a:p>
            <a:r>
              <a:rPr lang="sk-SK" dirty="0" smtClean="0"/>
              <a:t>Katedra informatiky</a:t>
            </a:r>
          </a:p>
          <a:p>
            <a:r>
              <a:rPr lang="sk-SK" dirty="0" smtClean="0">
                <a:hlinkClick r:id="rId2"/>
              </a:rPr>
              <a:t>Karol.Grondzak@fri.uniza.sk</a:t>
            </a:r>
            <a:endParaRPr lang="en-US" dirty="0" smtClean="0"/>
          </a:p>
          <a:p>
            <a:r>
              <a:rPr lang="sk-SK" dirty="0" smtClean="0"/>
              <a:t>Cvičiaci:</a:t>
            </a:r>
          </a:p>
          <a:p>
            <a:r>
              <a:rPr lang="sk-SK" dirty="0" smtClean="0"/>
              <a:t>Miroslav </a:t>
            </a:r>
            <a:r>
              <a:rPr lang="sk-SK" dirty="0" err="1" smtClean="0"/>
              <a:t>Kvaššay</a:t>
            </a:r>
            <a:endParaRPr lang="sk-SK" dirty="0" smtClean="0"/>
          </a:p>
          <a:p>
            <a:r>
              <a:rPr lang="sk-SK" dirty="0" smtClean="0"/>
              <a:t>Katedra informatiky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505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Syntax,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Knižničné funkcie</a:t>
            </a:r>
          </a:p>
          <a:p>
            <a:pPr lvl="1"/>
            <a:r>
              <a:rPr lang="sk-SK" dirty="0" smtClean="0"/>
              <a:t>Samotný jazyk neposkytuje nástroje pre vstup/výstup, matematické funkcie, prácu s reťazcami,...</a:t>
            </a:r>
          </a:p>
          <a:p>
            <a:pPr lvl="1"/>
            <a:r>
              <a:rPr lang="sk-SK" dirty="0" smtClean="0"/>
              <a:t>Existuje štandardná C knižnica, </a:t>
            </a:r>
            <a:r>
              <a:rPr lang="sk-SK" dirty="0" err="1" smtClean="0"/>
              <a:t>štadnardizovaná</a:t>
            </a:r>
            <a:r>
              <a:rPr lang="sk-SK" dirty="0" smtClean="0"/>
              <a:t> ISO a ANSI</a:t>
            </a:r>
          </a:p>
          <a:p>
            <a:pPr lvl="1"/>
            <a:r>
              <a:rPr lang="sk-SK" dirty="0" smtClean="0"/>
              <a:t>Pre </a:t>
            </a:r>
            <a:r>
              <a:rPr lang="sk-SK" dirty="0" err="1" smtClean="0"/>
              <a:t>UNIX-like</a:t>
            </a:r>
            <a:r>
              <a:rPr lang="sk-SK" dirty="0" smtClean="0"/>
              <a:t> systémy sú k dispozícii volania jadra, POSIX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77036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Prvý program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sk-SK" dirty="0"/>
              <a:t>/* </a:t>
            </a:r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in C, </a:t>
            </a:r>
            <a:r>
              <a:rPr lang="sk-SK" dirty="0" err="1"/>
              <a:t>Ansi-style</a:t>
            </a:r>
            <a:r>
              <a:rPr lang="sk-SK" dirty="0"/>
              <a:t> */</a:t>
            </a:r>
          </a:p>
          <a:p>
            <a:pPr marL="118872" indent="0">
              <a:buNone/>
            </a:pPr>
            <a:endParaRPr lang="sk-SK" dirty="0"/>
          </a:p>
          <a:p>
            <a:pPr marL="118872" indent="0">
              <a:buNone/>
            </a:pPr>
            <a:r>
              <a:rPr lang="sk-SK" dirty="0"/>
              <a:t>#</a:t>
            </a:r>
            <a:r>
              <a:rPr lang="sk-SK" dirty="0" err="1"/>
              <a:t>include</a:t>
            </a:r>
            <a:r>
              <a:rPr lang="sk-SK" dirty="0"/>
              <a:t> &lt;</a:t>
            </a:r>
            <a:r>
              <a:rPr lang="sk-SK" dirty="0" err="1"/>
              <a:t>stdio.h</a:t>
            </a:r>
            <a:r>
              <a:rPr lang="sk-SK" dirty="0"/>
              <a:t>&gt;</a:t>
            </a:r>
          </a:p>
          <a:p>
            <a:pPr marL="118872" indent="0">
              <a:buNone/>
            </a:pPr>
            <a:r>
              <a:rPr lang="sk-SK" dirty="0"/>
              <a:t>#</a:t>
            </a:r>
            <a:r>
              <a:rPr lang="sk-SK" dirty="0" err="1"/>
              <a:t>include</a:t>
            </a:r>
            <a:r>
              <a:rPr lang="sk-SK" dirty="0"/>
              <a:t> &lt;</a:t>
            </a:r>
            <a:r>
              <a:rPr lang="sk-SK" dirty="0" err="1"/>
              <a:t>stdlib.h</a:t>
            </a:r>
            <a:r>
              <a:rPr lang="sk-SK" dirty="0"/>
              <a:t>&gt;</a:t>
            </a:r>
          </a:p>
          <a:p>
            <a:pPr marL="118872" indent="0">
              <a:buNone/>
            </a:pPr>
            <a:endParaRPr lang="sk-SK" dirty="0"/>
          </a:p>
          <a:p>
            <a:pPr marL="118872" indent="0">
              <a:buNone/>
            </a:pPr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(</a:t>
            </a:r>
            <a:r>
              <a:rPr lang="sk-SK" dirty="0" err="1"/>
              <a:t>void</a:t>
            </a:r>
            <a:r>
              <a:rPr lang="sk-SK" dirty="0"/>
              <a:t>)</a:t>
            </a:r>
          </a:p>
          <a:p>
            <a:pPr marL="118872" indent="0">
              <a:buNone/>
            </a:pPr>
            <a:r>
              <a:rPr lang="sk-SK" dirty="0"/>
              <a:t>{</a:t>
            </a:r>
          </a:p>
          <a:p>
            <a:pPr marL="118872" indent="0">
              <a:buNone/>
            </a:pPr>
            <a:r>
              <a:rPr lang="sk-SK" dirty="0"/>
              <a:t>  </a:t>
            </a:r>
            <a:r>
              <a:rPr lang="sk-SK" dirty="0" err="1"/>
              <a:t>puts</a:t>
            </a:r>
            <a:r>
              <a:rPr lang="sk-SK" dirty="0"/>
              <a:t>("</a:t>
            </a:r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!");</a:t>
            </a:r>
          </a:p>
          <a:p>
            <a:pPr marL="118872" indent="0">
              <a:buNone/>
            </a:pPr>
            <a:r>
              <a:rPr lang="sk-SK" dirty="0"/>
              <a:t>  </a:t>
            </a:r>
            <a:r>
              <a:rPr lang="sk-SK" dirty="0" err="1"/>
              <a:t>return</a:t>
            </a:r>
            <a:r>
              <a:rPr lang="sk-SK" dirty="0"/>
              <a:t> EXIT_SUCCESS;</a:t>
            </a:r>
          </a:p>
          <a:p>
            <a:pPr marL="118872" indent="0">
              <a:buNone/>
            </a:pPr>
            <a:r>
              <a:rPr lang="sk-SK" dirty="0"/>
              <a:t>}</a:t>
            </a:r>
          </a:p>
          <a:p>
            <a:pPr marL="11887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9722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Nástroje pre vývoj aplikácií v jazyku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Existuje pre mnohé platformy:</a:t>
            </a:r>
          </a:p>
          <a:p>
            <a:pPr lvl="1"/>
            <a:r>
              <a:rPr lang="sk-SK" dirty="0" smtClean="0"/>
              <a:t>Linux</a:t>
            </a:r>
          </a:p>
          <a:p>
            <a:pPr lvl="1"/>
            <a:r>
              <a:rPr lang="sk-SK" dirty="0" smtClean="0"/>
              <a:t>Windows</a:t>
            </a:r>
          </a:p>
          <a:p>
            <a:pPr lvl="1"/>
            <a:r>
              <a:rPr lang="sk-SK" dirty="0" smtClean="0"/>
              <a:t>Mac</a:t>
            </a:r>
          </a:p>
          <a:p>
            <a:r>
              <a:rPr lang="sk-SK" dirty="0" smtClean="0"/>
              <a:t>Existujú voľne dostupné aj komerčné nástroje:</a:t>
            </a:r>
          </a:p>
          <a:p>
            <a:pPr lvl="1"/>
            <a:r>
              <a:rPr lang="sk-SK" dirty="0" smtClean="0"/>
              <a:t>GNU C/C++</a:t>
            </a:r>
          </a:p>
          <a:p>
            <a:pPr lvl="1"/>
            <a:r>
              <a:rPr lang="sk-SK" dirty="0" smtClean="0"/>
              <a:t>Microsoft </a:t>
            </a:r>
            <a:r>
              <a:rPr lang="sk-SK" dirty="0" err="1" smtClean="0"/>
              <a:t>Visual</a:t>
            </a:r>
            <a:r>
              <a:rPr lang="sk-SK" dirty="0" smtClean="0"/>
              <a:t> </a:t>
            </a:r>
            <a:r>
              <a:rPr lang="sk-SK" dirty="0" err="1" smtClean="0"/>
              <a:t>Studio</a:t>
            </a:r>
            <a:endParaRPr lang="sk-SK" dirty="0"/>
          </a:p>
          <a:p>
            <a:pPr lvl="1"/>
            <a:r>
              <a:rPr lang="sk-SK" dirty="0" smtClean="0"/>
              <a:t>Mnohé ďalšie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4191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Nástroje pre vývoj aplikácií v jazyku </a:t>
            </a:r>
            <a:r>
              <a:rPr lang="sk-SK" dirty="0" smtClean="0"/>
              <a:t>C,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Riadkovo-orientovaný</a:t>
            </a:r>
            <a:r>
              <a:rPr lang="sk-SK" dirty="0" smtClean="0"/>
              <a:t> kompilátor GNU C/C++:</a:t>
            </a:r>
          </a:p>
          <a:p>
            <a:r>
              <a:rPr lang="sk-SK" dirty="0" smtClean="0"/>
              <a:t>Zdrojový súbor editujeme v ľubovoľnom editore, výhodou je zvýrazňovanie syntaxe</a:t>
            </a:r>
          </a:p>
          <a:p>
            <a:r>
              <a:rPr lang="sk-SK" dirty="0" smtClean="0"/>
              <a:t>Kompilácia pomocou nástrojov </a:t>
            </a:r>
            <a:r>
              <a:rPr lang="sk-SK" dirty="0" err="1" smtClean="0"/>
              <a:t>make</a:t>
            </a:r>
            <a:r>
              <a:rPr lang="sk-SK" dirty="0" smtClean="0"/>
              <a:t> z príkazového riadku, resp. asociácia klávesovej skratky na kompiláciu zdrojového kódu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0697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Nástroje pre vývoj aplikácií v jazyku </a:t>
            </a:r>
            <a:r>
              <a:rPr lang="sk-SK" dirty="0" smtClean="0"/>
              <a:t>C,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Integrované vývojové prostredia:</a:t>
            </a:r>
          </a:p>
          <a:p>
            <a:pPr lvl="1"/>
            <a:r>
              <a:rPr lang="sk-SK" dirty="0" err="1" smtClean="0"/>
              <a:t>Eclipse</a:t>
            </a:r>
            <a:endParaRPr lang="sk-SK" dirty="0" smtClean="0"/>
          </a:p>
          <a:p>
            <a:pPr lvl="1"/>
            <a:r>
              <a:rPr lang="sk-SK" dirty="0" err="1" smtClean="0"/>
              <a:t>Netbeans</a:t>
            </a:r>
            <a:endParaRPr lang="sk-SK" dirty="0" smtClean="0"/>
          </a:p>
          <a:p>
            <a:pPr lvl="1"/>
            <a:r>
              <a:rPr lang="sk-SK" dirty="0" smtClean="0"/>
              <a:t>MS </a:t>
            </a:r>
            <a:r>
              <a:rPr lang="sk-SK" dirty="0" err="1" smtClean="0"/>
              <a:t>Visual</a:t>
            </a:r>
            <a:r>
              <a:rPr lang="sk-SK" dirty="0" smtClean="0"/>
              <a:t> </a:t>
            </a:r>
            <a:r>
              <a:rPr lang="sk-SK" dirty="0" err="1" smtClean="0"/>
              <a:t>Studio</a:t>
            </a:r>
            <a:endParaRPr lang="sk-SK" dirty="0" smtClean="0"/>
          </a:p>
          <a:p>
            <a:pPr lvl="1"/>
            <a:r>
              <a:rPr lang="sk-SK" smtClean="0"/>
              <a:t>A mnohé iné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7326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Nástroje pre vývoj aplikácií v jazyku C, </a:t>
            </a:r>
            <a:r>
              <a:rPr lang="sk-SK" dirty="0" err="1"/>
              <a:t>pokr</a:t>
            </a:r>
            <a:r>
              <a:rPr lang="sk-SK" dirty="0"/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Projekt v jazyku C sa skladá zvyčajne z viacerých súborov.</a:t>
            </a:r>
          </a:p>
          <a:p>
            <a:r>
              <a:rPr lang="sk-SK" dirty="0" smtClean="0"/>
              <a:t>Vytvorenie výsledného spustiteľného kódu zo zdrojových súborov môže byť komplikované, existujú závislosti medzi zdrojovými súbormi</a:t>
            </a:r>
          </a:p>
          <a:p>
            <a:r>
              <a:rPr lang="sk-SK" dirty="0" smtClean="0"/>
              <a:t>Kompilácia projektu – systém </a:t>
            </a:r>
            <a:r>
              <a:rPr lang="sk-SK" dirty="0" err="1" smtClean="0"/>
              <a:t>make</a:t>
            </a:r>
            <a:endParaRPr lang="sk-SK" dirty="0" smtClean="0"/>
          </a:p>
          <a:p>
            <a:r>
              <a:rPr lang="sk-SK" dirty="0" smtClean="0"/>
              <a:t>Umožňuje zapísať pravidlá, ako zo zdrojových súborov vytvoriť cieľový súbor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158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Nástroje pre vývoj aplikácií v jazyku C, </a:t>
            </a:r>
            <a:r>
              <a:rPr lang="sk-SK" dirty="0" err="1"/>
              <a:t>pokr</a:t>
            </a:r>
            <a:r>
              <a:rPr lang="sk-SK" dirty="0"/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V súčasnosti programátori pracujú na rozsiahlych projektoch, je potrebné mať prehľad o zmenách, ktoré jednotliví programátori urobili, udržovať históriu zmien a pod.</a:t>
            </a:r>
          </a:p>
          <a:p>
            <a:r>
              <a:rPr lang="sk-SK" dirty="0" smtClean="0"/>
              <a:t>Na to slúžia systémy na sledovanie zmien:</a:t>
            </a:r>
          </a:p>
          <a:p>
            <a:pPr lvl="1"/>
            <a:r>
              <a:rPr lang="sk-SK" dirty="0" err="1" smtClean="0"/>
              <a:t>Revision</a:t>
            </a:r>
            <a:r>
              <a:rPr lang="sk-SK" dirty="0" smtClean="0"/>
              <a:t> </a:t>
            </a:r>
            <a:r>
              <a:rPr lang="sk-SK" dirty="0" err="1" smtClean="0"/>
              <a:t>Control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endParaRPr lang="sk-SK" dirty="0" smtClean="0"/>
          </a:p>
          <a:p>
            <a:pPr lvl="1"/>
            <a:r>
              <a:rPr lang="sk-SK" dirty="0" err="1" smtClean="0"/>
              <a:t>Concurrent</a:t>
            </a:r>
            <a:r>
              <a:rPr lang="sk-SK" dirty="0" smtClean="0"/>
              <a:t> </a:t>
            </a:r>
            <a:r>
              <a:rPr lang="sk-SK" dirty="0" err="1" smtClean="0"/>
              <a:t>Version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endParaRPr lang="sk-SK" dirty="0" smtClean="0"/>
          </a:p>
          <a:p>
            <a:pPr lvl="1"/>
            <a:r>
              <a:rPr lang="sk-SK" dirty="0" err="1" smtClean="0"/>
              <a:t>Subversion</a:t>
            </a:r>
            <a:endParaRPr lang="sk-SK" dirty="0" smtClean="0"/>
          </a:p>
          <a:p>
            <a:pPr lvl="1"/>
            <a:r>
              <a:rPr lang="sk-SK" dirty="0" smtClean="0"/>
              <a:t>Git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2279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Organizácia projektu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Projekt v jazyku C/C++:</a:t>
            </a:r>
          </a:p>
          <a:p>
            <a:r>
              <a:rPr lang="sk-SK" dirty="0" smtClean="0"/>
              <a:t>Zdrojové kódy - *.c</a:t>
            </a:r>
          </a:p>
          <a:p>
            <a:r>
              <a:rPr lang="sk-SK" dirty="0" smtClean="0"/>
              <a:t>Hlavičkové súbory – *.h, prototypy funkcií, globálne konštanty,...</a:t>
            </a:r>
            <a:endParaRPr lang="en-US" dirty="0" smtClean="0"/>
          </a:p>
          <a:p>
            <a:r>
              <a:rPr lang="sk-SK" dirty="0" smtClean="0"/>
              <a:t>Knižnice</a:t>
            </a:r>
          </a:p>
          <a:p>
            <a:r>
              <a:rPr lang="sk-SK" dirty="0" smtClean="0"/>
              <a:t> Z týchto častí vytvoríme výslednú spustiteľnú aplikáciu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0823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Organizácia </a:t>
            </a:r>
            <a:r>
              <a:rPr lang="sk-SK" dirty="0" smtClean="0"/>
              <a:t>projektu, </a:t>
            </a:r>
            <a:r>
              <a:rPr lang="sk-SK" dirty="0" err="1" smtClean="0"/>
              <a:t>pokr</a:t>
            </a:r>
            <a:r>
              <a:rPr lang="sk-SK" smtClean="0"/>
              <a:t>.</a:t>
            </a:r>
            <a:endParaRPr lang="sk-SK" dirty="0"/>
          </a:p>
        </p:txBody>
      </p:sp>
      <p:grpSp>
        <p:nvGrpSpPr>
          <p:cNvPr id="9" name="Skupina 8"/>
          <p:cNvGrpSpPr/>
          <p:nvPr/>
        </p:nvGrpSpPr>
        <p:grpSpPr>
          <a:xfrm>
            <a:off x="569756" y="2897029"/>
            <a:ext cx="1409041" cy="648072"/>
            <a:chOff x="1187624" y="3284984"/>
            <a:chExt cx="1409041" cy="648072"/>
          </a:xfrm>
        </p:grpSpPr>
        <p:sp>
          <p:nvSpPr>
            <p:cNvPr id="7" name="Zaoblený obdĺžnik 6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418296" y="3419129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subor1.h</a:t>
              </a:r>
              <a:endParaRPr lang="sk-SK" dirty="0"/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569758" y="1992252"/>
            <a:ext cx="1409041" cy="648072"/>
            <a:chOff x="1187624" y="3284984"/>
            <a:chExt cx="1409041" cy="648072"/>
          </a:xfrm>
        </p:grpSpPr>
        <p:sp>
          <p:nvSpPr>
            <p:cNvPr id="11" name="Zaoblený obdĺžnik 10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1418296" y="3419129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subor1.c</a:t>
              </a:r>
              <a:endParaRPr lang="sk-SK" dirty="0"/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576169" y="4224500"/>
            <a:ext cx="1409041" cy="648072"/>
            <a:chOff x="1187624" y="3284984"/>
            <a:chExt cx="1409041" cy="648072"/>
          </a:xfrm>
        </p:grpSpPr>
        <p:sp>
          <p:nvSpPr>
            <p:cNvPr id="14" name="Zaoblený obdĺžnik 13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418296" y="3419129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subor2.c</a:t>
              </a:r>
              <a:endParaRPr lang="sk-SK" dirty="0"/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585982" y="2493074"/>
            <a:ext cx="1409041" cy="648072"/>
            <a:chOff x="1187624" y="3284984"/>
            <a:chExt cx="1409041" cy="648072"/>
          </a:xfrm>
        </p:grpSpPr>
        <p:sp>
          <p:nvSpPr>
            <p:cNvPr id="17" name="Zaoblený obdĺžnik 16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1418296" y="3419129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subor1.o</a:t>
              </a:r>
              <a:endParaRPr lang="sk-SK" dirty="0"/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2599606" y="4219275"/>
            <a:ext cx="1409041" cy="648072"/>
            <a:chOff x="1187624" y="3284984"/>
            <a:chExt cx="1409041" cy="648072"/>
          </a:xfrm>
        </p:grpSpPr>
        <p:sp>
          <p:nvSpPr>
            <p:cNvPr id="20" name="Zaoblený obdĺžnik 19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1418296" y="3419129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subor2.o</a:t>
              </a:r>
              <a:endParaRPr lang="sk-SK" dirty="0"/>
            </a:p>
          </p:txBody>
        </p:sp>
      </p:grpSp>
      <p:cxnSp>
        <p:nvCxnSpPr>
          <p:cNvPr id="23" name="Rovná spojovacia šípka 22"/>
          <p:cNvCxnSpPr>
            <a:endCxn id="17" idx="1"/>
          </p:cNvCxnSpPr>
          <p:nvPr/>
        </p:nvCxnSpPr>
        <p:spPr>
          <a:xfrm>
            <a:off x="1978797" y="2316288"/>
            <a:ext cx="607185" cy="50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7" idx="3"/>
            <a:endCxn id="17" idx="1"/>
          </p:cNvCxnSpPr>
          <p:nvPr/>
        </p:nvCxnSpPr>
        <p:spPr>
          <a:xfrm flipV="1">
            <a:off x="1978797" y="2817110"/>
            <a:ext cx="607185" cy="40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>
            <a:stCxn id="7" idx="3"/>
            <a:endCxn id="20" idx="1"/>
          </p:cNvCxnSpPr>
          <p:nvPr/>
        </p:nvCxnSpPr>
        <p:spPr>
          <a:xfrm>
            <a:off x="1978797" y="3221065"/>
            <a:ext cx="620809" cy="1322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/>
          <p:cNvCxnSpPr>
            <a:stCxn id="14" idx="3"/>
            <a:endCxn id="20" idx="1"/>
          </p:cNvCxnSpPr>
          <p:nvPr/>
        </p:nvCxnSpPr>
        <p:spPr>
          <a:xfrm flipV="1">
            <a:off x="1985210" y="4543311"/>
            <a:ext cx="614396" cy="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kupina 33"/>
          <p:cNvGrpSpPr/>
          <p:nvPr/>
        </p:nvGrpSpPr>
        <p:grpSpPr>
          <a:xfrm>
            <a:off x="4818231" y="3401517"/>
            <a:ext cx="1409041" cy="648072"/>
            <a:chOff x="1187624" y="3284984"/>
            <a:chExt cx="1409041" cy="648072"/>
          </a:xfrm>
        </p:grpSpPr>
        <p:sp>
          <p:nvSpPr>
            <p:cNvPr id="35" name="Zaoblený obdĺžnik 34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6" name="BlokTextu 35"/>
            <p:cNvSpPr txBox="1"/>
            <p:nvPr/>
          </p:nvSpPr>
          <p:spPr>
            <a:xfrm>
              <a:off x="1418296" y="3419129"/>
              <a:ext cx="1016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err="1" smtClean="0"/>
                <a:t>exesubor</a:t>
              </a:r>
              <a:endParaRPr lang="sk-SK" dirty="0"/>
            </a:p>
          </p:txBody>
        </p:sp>
      </p:grpSp>
      <p:grpSp>
        <p:nvGrpSpPr>
          <p:cNvPr id="60" name="Skupina 59"/>
          <p:cNvGrpSpPr/>
          <p:nvPr/>
        </p:nvGrpSpPr>
        <p:grpSpPr>
          <a:xfrm>
            <a:off x="1705067" y="1813719"/>
            <a:ext cx="1174681" cy="4051281"/>
            <a:chOff x="1705067" y="1813719"/>
            <a:chExt cx="1174681" cy="4051281"/>
          </a:xfrm>
        </p:grpSpPr>
        <p:sp>
          <p:nvSpPr>
            <p:cNvPr id="37" name="BlokTextu 36"/>
            <p:cNvSpPr txBox="1"/>
            <p:nvPr/>
          </p:nvSpPr>
          <p:spPr>
            <a:xfrm>
              <a:off x="1705067" y="5495668"/>
              <a:ext cx="117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kompilácia</a:t>
              </a:r>
              <a:endParaRPr lang="sk-SK" dirty="0"/>
            </a:p>
          </p:txBody>
        </p:sp>
        <p:cxnSp>
          <p:nvCxnSpPr>
            <p:cNvPr id="40" name="Rovná spojnica 39"/>
            <p:cNvCxnSpPr/>
            <p:nvPr/>
          </p:nvCxnSpPr>
          <p:spPr>
            <a:xfrm>
              <a:off x="2282389" y="1813719"/>
              <a:ext cx="10019" cy="36724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Skupina 40"/>
          <p:cNvGrpSpPr/>
          <p:nvPr/>
        </p:nvGrpSpPr>
        <p:grpSpPr>
          <a:xfrm>
            <a:off x="4818230" y="2121584"/>
            <a:ext cx="1409041" cy="648072"/>
            <a:chOff x="1187624" y="3284984"/>
            <a:chExt cx="1409041" cy="648072"/>
          </a:xfrm>
        </p:grpSpPr>
        <p:sp>
          <p:nvSpPr>
            <p:cNvPr id="42" name="Zaoblený obdĺžnik 41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3" name="BlokTextu 42"/>
            <p:cNvSpPr txBox="1"/>
            <p:nvPr/>
          </p:nvSpPr>
          <p:spPr>
            <a:xfrm>
              <a:off x="1418296" y="3419129"/>
              <a:ext cx="942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err="1" smtClean="0"/>
                <a:t>libXZY.a</a:t>
              </a:r>
              <a:endParaRPr lang="sk-SK" dirty="0"/>
            </a:p>
          </p:txBody>
        </p:sp>
      </p:grpSp>
      <p:cxnSp>
        <p:nvCxnSpPr>
          <p:cNvPr id="45" name="Rovná spojovacia šípka 44"/>
          <p:cNvCxnSpPr>
            <a:stCxn id="17" idx="3"/>
            <a:endCxn id="35" idx="1"/>
          </p:cNvCxnSpPr>
          <p:nvPr/>
        </p:nvCxnSpPr>
        <p:spPr>
          <a:xfrm>
            <a:off x="3995023" y="2817110"/>
            <a:ext cx="823208" cy="908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ovacia šípka 46"/>
          <p:cNvCxnSpPr>
            <a:stCxn id="20" idx="3"/>
            <a:endCxn id="35" idx="1"/>
          </p:cNvCxnSpPr>
          <p:nvPr/>
        </p:nvCxnSpPr>
        <p:spPr>
          <a:xfrm flipV="1">
            <a:off x="4008647" y="3725553"/>
            <a:ext cx="809584" cy="817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ovná spojovacia šípka 48"/>
          <p:cNvCxnSpPr>
            <a:stCxn id="42" idx="2"/>
            <a:endCxn id="35" idx="0"/>
          </p:cNvCxnSpPr>
          <p:nvPr/>
        </p:nvCxnSpPr>
        <p:spPr>
          <a:xfrm>
            <a:off x="5522751" y="2769656"/>
            <a:ext cx="1" cy="631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Skupina 49"/>
          <p:cNvGrpSpPr/>
          <p:nvPr/>
        </p:nvGrpSpPr>
        <p:grpSpPr>
          <a:xfrm>
            <a:off x="7164288" y="3401517"/>
            <a:ext cx="1409041" cy="648072"/>
            <a:chOff x="1187624" y="3284984"/>
            <a:chExt cx="1409041" cy="648072"/>
          </a:xfrm>
        </p:grpSpPr>
        <p:sp>
          <p:nvSpPr>
            <p:cNvPr id="51" name="Zaoblený obdĺžnik 50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2" name="BlokTextu 51"/>
            <p:cNvSpPr txBox="1"/>
            <p:nvPr/>
          </p:nvSpPr>
          <p:spPr>
            <a:xfrm>
              <a:off x="1418296" y="3419129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proces</a:t>
              </a:r>
              <a:endParaRPr lang="sk-SK" dirty="0"/>
            </a:p>
          </p:txBody>
        </p:sp>
      </p:grpSp>
      <p:grpSp>
        <p:nvGrpSpPr>
          <p:cNvPr id="53" name="Skupina 52"/>
          <p:cNvGrpSpPr/>
          <p:nvPr/>
        </p:nvGrpSpPr>
        <p:grpSpPr>
          <a:xfrm>
            <a:off x="7164288" y="2126397"/>
            <a:ext cx="1409041" cy="648072"/>
            <a:chOff x="1187624" y="3284984"/>
            <a:chExt cx="1409041" cy="648072"/>
          </a:xfrm>
        </p:grpSpPr>
        <p:sp>
          <p:nvSpPr>
            <p:cNvPr id="54" name="Zaoblený obdĺžnik 53"/>
            <p:cNvSpPr/>
            <p:nvPr/>
          </p:nvSpPr>
          <p:spPr>
            <a:xfrm>
              <a:off x="1187624" y="3284984"/>
              <a:ext cx="1409041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5" name="BlokTextu 54"/>
            <p:cNvSpPr txBox="1"/>
            <p:nvPr/>
          </p:nvSpPr>
          <p:spPr>
            <a:xfrm>
              <a:off x="1418296" y="3419129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err="1" smtClean="0"/>
                <a:t>libABC.so</a:t>
              </a:r>
              <a:endParaRPr lang="sk-SK" dirty="0"/>
            </a:p>
          </p:txBody>
        </p:sp>
      </p:grpSp>
      <p:cxnSp>
        <p:nvCxnSpPr>
          <p:cNvPr id="57" name="Rovná spojovacia šípka 56"/>
          <p:cNvCxnSpPr>
            <a:stCxn id="54" idx="2"/>
            <a:endCxn id="51" idx="0"/>
          </p:cNvCxnSpPr>
          <p:nvPr/>
        </p:nvCxnSpPr>
        <p:spPr>
          <a:xfrm>
            <a:off x="7868809" y="2774469"/>
            <a:ext cx="0" cy="627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ovacia šípka 58"/>
          <p:cNvCxnSpPr>
            <a:stCxn id="35" idx="3"/>
            <a:endCxn id="51" idx="1"/>
          </p:cNvCxnSpPr>
          <p:nvPr/>
        </p:nvCxnSpPr>
        <p:spPr>
          <a:xfrm>
            <a:off x="6227272" y="3725553"/>
            <a:ext cx="937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Skupina 61"/>
          <p:cNvGrpSpPr/>
          <p:nvPr/>
        </p:nvGrpSpPr>
        <p:grpSpPr>
          <a:xfrm>
            <a:off x="3828403" y="1856547"/>
            <a:ext cx="960519" cy="4051281"/>
            <a:chOff x="1705067" y="1813719"/>
            <a:chExt cx="960519" cy="4051281"/>
          </a:xfrm>
        </p:grpSpPr>
        <p:sp>
          <p:nvSpPr>
            <p:cNvPr id="63" name="BlokTextu 62"/>
            <p:cNvSpPr txBox="1"/>
            <p:nvPr/>
          </p:nvSpPr>
          <p:spPr>
            <a:xfrm>
              <a:off x="1705067" y="5495668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spájanie</a:t>
              </a:r>
              <a:endParaRPr lang="sk-SK" dirty="0"/>
            </a:p>
          </p:txBody>
        </p:sp>
        <p:cxnSp>
          <p:nvCxnSpPr>
            <p:cNvPr id="64" name="Rovná spojnica 63"/>
            <p:cNvCxnSpPr/>
            <p:nvPr/>
          </p:nvCxnSpPr>
          <p:spPr>
            <a:xfrm>
              <a:off x="2282389" y="1813719"/>
              <a:ext cx="10019" cy="36724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Skupina 64"/>
          <p:cNvGrpSpPr/>
          <p:nvPr/>
        </p:nvGrpSpPr>
        <p:grpSpPr>
          <a:xfrm>
            <a:off x="6108439" y="1813719"/>
            <a:ext cx="1333570" cy="4051281"/>
            <a:chOff x="1705067" y="1813719"/>
            <a:chExt cx="1333570" cy="4051281"/>
          </a:xfrm>
        </p:grpSpPr>
        <p:sp>
          <p:nvSpPr>
            <p:cNvPr id="66" name="BlokTextu 65"/>
            <p:cNvSpPr txBox="1"/>
            <p:nvPr/>
          </p:nvSpPr>
          <p:spPr>
            <a:xfrm>
              <a:off x="1705067" y="5495668"/>
              <a:ext cx="1333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vykonávanie</a:t>
              </a:r>
              <a:endParaRPr lang="sk-SK" dirty="0"/>
            </a:p>
          </p:txBody>
        </p:sp>
        <p:cxnSp>
          <p:nvCxnSpPr>
            <p:cNvPr id="67" name="Rovná spojnica 66"/>
            <p:cNvCxnSpPr/>
            <p:nvPr/>
          </p:nvCxnSpPr>
          <p:spPr>
            <a:xfrm>
              <a:off x="2282389" y="1813719"/>
              <a:ext cx="10019" cy="36724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15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Prečo tento predmet?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016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prednášok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sk-SK" dirty="0" smtClean="0"/>
              <a:t>Úvod </a:t>
            </a:r>
            <a:r>
              <a:rPr lang="sk-SK" dirty="0"/>
              <a:t>do programovania vstavaných systémov, architektúry vstavaných systémov.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Premenné</a:t>
            </a:r>
            <a:r>
              <a:rPr lang="sk-SK" dirty="0"/>
              <a:t>, údajové typy, operátory.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Riadenie </a:t>
            </a:r>
            <a:r>
              <a:rPr lang="sk-SK" dirty="0"/>
              <a:t>toku, funkcie. Rozsah platnosti premenných.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Modulárne </a:t>
            </a:r>
            <a:r>
              <a:rPr lang="sk-SK" dirty="0"/>
              <a:t>programovanie.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Vstup </a:t>
            </a:r>
            <a:r>
              <a:rPr lang="sk-SK" dirty="0"/>
              <a:t>a výstup.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Ukazovatele</a:t>
            </a:r>
            <a:r>
              <a:rPr lang="sk-SK" dirty="0"/>
              <a:t>, aritmetika ukazovateľov. Polia a reťazce.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Používateľom </a:t>
            </a:r>
            <a:r>
              <a:rPr lang="sk-SK" dirty="0"/>
              <a:t>definované údajové typy, správa pamäte.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Štandardná </a:t>
            </a:r>
            <a:r>
              <a:rPr lang="sk-SK" dirty="0"/>
              <a:t>knižnica.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Komunikácia </a:t>
            </a:r>
            <a:r>
              <a:rPr lang="sk-SK" dirty="0"/>
              <a:t>medzi procesmi.</a:t>
            </a:r>
          </a:p>
        </p:txBody>
      </p:sp>
    </p:spTree>
    <p:extLst>
      <p:ext uri="{BB962C8B-B14F-4D97-AF65-F5344CB8AC3E}">
        <p14:creationId xmlns:p14="http://schemas.microsoft.com/office/powerpoint/2010/main" val="138481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cvičení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sk-SK" dirty="0" smtClean="0"/>
              <a:t>Vývojové </a:t>
            </a:r>
            <a:r>
              <a:rPr lang="sk-SK" dirty="0"/>
              <a:t>nástroje pre programovanie.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Úprava </a:t>
            </a:r>
            <a:r>
              <a:rPr lang="sk-SK" dirty="0"/>
              <a:t>zdrojových kódov, kompilácia, spájanie. 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Ladenie </a:t>
            </a:r>
            <a:r>
              <a:rPr lang="sk-SK" dirty="0"/>
              <a:t>kódu.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Premenné</a:t>
            </a:r>
            <a:r>
              <a:rPr lang="sk-SK" dirty="0"/>
              <a:t>, údajové typy, operátory.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Riadenie </a:t>
            </a:r>
            <a:r>
              <a:rPr lang="sk-SK" dirty="0"/>
              <a:t>toku, funkcie. Modulárne programovanie. </a:t>
            </a:r>
            <a:r>
              <a:rPr lang="sk-SK" dirty="0" smtClean="0"/>
              <a:t>Rozsah </a:t>
            </a:r>
            <a:r>
              <a:rPr lang="sk-SK" dirty="0"/>
              <a:t>platnosti premenných.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Vstup </a:t>
            </a:r>
            <a:r>
              <a:rPr lang="sk-SK" dirty="0"/>
              <a:t>a výstup.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Ukazovatele</a:t>
            </a:r>
            <a:r>
              <a:rPr lang="sk-SK" dirty="0"/>
              <a:t>, aritmetika ukazovateľov. Polia a reťazce.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Používateľom </a:t>
            </a:r>
            <a:r>
              <a:rPr lang="sk-SK" dirty="0"/>
              <a:t>definované údajové typy, správa pamäte.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Štandardná </a:t>
            </a:r>
            <a:r>
              <a:rPr lang="sk-SK" dirty="0"/>
              <a:t>knižnica.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 smtClean="0"/>
              <a:t>Komunikácia </a:t>
            </a:r>
            <a:r>
              <a:rPr lang="sk-SK" dirty="0"/>
              <a:t>medzi procesmi.</a:t>
            </a:r>
          </a:p>
        </p:txBody>
      </p:sp>
    </p:spTree>
    <p:extLst>
      <p:ext uri="{BB962C8B-B14F-4D97-AF65-F5344CB8AC3E}">
        <p14:creationId xmlns:p14="http://schemas.microsoft.com/office/powerpoint/2010/main" val="319337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Požiadavky pre absolvovanie predmetu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Viď informačný list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200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Kernighan</a:t>
            </a:r>
            <a:r>
              <a:rPr lang="sk-SK" dirty="0"/>
              <a:t>, </a:t>
            </a:r>
            <a:r>
              <a:rPr lang="sk-SK" dirty="0" err="1"/>
              <a:t>Ritchie</a:t>
            </a:r>
            <a:r>
              <a:rPr lang="sk-SK" dirty="0"/>
              <a:t>: Programovací jazyk C, ALFA+SNTL, </a:t>
            </a:r>
            <a:r>
              <a:rPr lang="sk-SK" dirty="0" smtClean="0"/>
              <a:t>1998</a:t>
            </a:r>
          </a:p>
          <a:p>
            <a:r>
              <a:rPr lang="sk-SK" dirty="0" err="1" smtClean="0"/>
              <a:t>Herout</a:t>
            </a:r>
            <a:r>
              <a:rPr lang="sk-SK" dirty="0" smtClean="0"/>
              <a:t>: Učebnice </a:t>
            </a:r>
            <a:r>
              <a:rPr lang="sk-SK" dirty="0"/>
              <a:t>jazyka C (1. </a:t>
            </a:r>
            <a:r>
              <a:rPr lang="sk-SK" dirty="0" err="1"/>
              <a:t>díl</a:t>
            </a:r>
            <a:r>
              <a:rPr lang="sk-SK" dirty="0"/>
              <a:t>) </a:t>
            </a:r>
            <a:r>
              <a:rPr lang="sk-SK" dirty="0" smtClean="0"/>
              <a:t>, </a:t>
            </a:r>
            <a:r>
              <a:rPr lang="sk-SK" dirty="0" err="1"/>
              <a:t>Kopp</a:t>
            </a:r>
            <a:r>
              <a:rPr lang="sk-SK" dirty="0"/>
              <a:t>, </a:t>
            </a:r>
            <a:r>
              <a:rPr lang="sk-SK" dirty="0" smtClean="0"/>
              <a:t>2009</a:t>
            </a:r>
          </a:p>
          <a:p>
            <a:r>
              <a:rPr lang="sk-SK" dirty="0" smtClean="0"/>
              <a:t>Zdroje na internete</a:t>
            </a:r>
          </a:p>
          <a:p>
            <a:r>
              <a:rPr lang="sk-SK" dirty="0" smtClean="0"/>
              <a:t>Programovanie </a:t>
            </a:r>
            <a:r>
              <a:rPr lang="sk-SK" dirty="0"/>
              <a:t>v jadre operačného systému Linux: Penka </a:t>
            </a:r>
            <a:r>
              <a:rPr lang="sk-SK" dirty="0" err="1"/>
              <a:t>Martincová</a:t>
            </a:r>
            <a:r>
              <a:rPr lang="sk-SK" dirty="0"/>
              <a:t>, Karol </a:t>
            </a:r>
            <a:r>
              <a:rPr lang="sk-SK" dirty="0" err="1"/>
              <a:t>Grondžák,Michal</a:t>
            </a:r>
            <a:r>
              <a:rPr lang="sk-SK" dirty="0"/>
              <a:t> </a:t>
            </a:r>
            <a:r>
              <a:rPr lang="sk-SK" dirty="0" err="1"/>
              <a:t>Zábovský</a:t>
            </a:r>
            <a:r>
              <a:rPr lang="sk-SK" dirty="0"/>
              <a:t>, ISBN </a:t>
            </a:r>
            <a:r>
              <a:rPr lang="sk-SK" dirty="0" smtClean="0"/>
              <a:t>978-80-8070-828-3</a:t>
            </a:r>
          </a:p>
        </p:txBody>
      </p:sp>
    </p:spTree>
    <p:extLst>
      <p:ext uri="{BB962C8B-B14F-4D97-AF65-F5344CB8AC3E}">
        <p14:creationId xmlns:p14="http://schemas.microsoft.com/office/powerpoint/2010/main" val="421173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Vstavaný systém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Počítačový systém, vstavaný do väčšieho elektrického, resp. mechanického systému</a:t>
            </a:r>
          </a:p>
          <a:p>
            <a:r>
              <a:rPr lang="sk-SK" dirty="0" smtClean="0"/>
              <a:t>Často má charakter systému s reálnym časom</a:t>
            </a:r>
          </a:p>
          <a:p>
            <a:r>
              <a:rPr lang="sk-SK" dirty="0" smtClean="0"/>
              <a:t>Požiadavky:</a:t>
            </a:r>
          </a:p>
          <a:p>
            <a:pPr lvl="1"/>
            <a:r>
              <a:rPr lang="sk-SK" dirty="0" smtClean="0"/>
              <a:t>Nízka spotreba</a:t>
            </a:r>
          </a:p>
          <a:p>
            <a:pPr lvl="1"/>
            <a:r>
              <a:rPr lang="sk-SK" dirty="0" smtClean="0"/>
              <a:t>Malé rozmery</a:t>
            </a:r>
          </a:p>
          <a:p>
            <a:pPr lvl="1"/>
            <a:r>
              <a:rPr lang="sk-SK" dirty="0" smtClean="0"/>
              <a:t>Nízka cena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95728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265</TotalTime>
  <Words>1245</Words>
  <Application>Microsoft Office PowerPoint</Application>
  <PresentationFormat>Prezentácia na obrazovke (4:3)</PresentationFormat>
  <Paragraphs>301</Paragraphs>
  <Slides>38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38</vt:i4>
      </vt:variant>
    </vt:vector>
  </HeadingPairs>
  <TitlesOfParts>
    <vt:vector size="39" baseType="lpstr">
      <vt:lpstr>Modul</vt:lpstr>
      <vt:lpstr>Programovacie jazyky pre vstavané systémy</vt:lpstr>
      <vt:lpstr>Úvodné informácie</vt:lpstr>
      <vt:lpstr>Predstavenie</vt:lpstr>
      <vt:lpstr>Motivácia</vt:lpstr>
      <vt:lpstr>Obsah prednášok</vt:lpstr>
      <vt:lpstr>Obsah cvičení</vt:lpstr>
      <vt:lpstr>Požiadavky pre absolvovanie predmetu</vt:lpstr>
      <vt:lpstr>Literatúra</vt:lpstr>
      <vt:lpstr>Vstavaný systém</vt:lpstr>
      <vt:lpstr>Vstavaný systém, pokr.</vt:lpstr>
      <vt:lpstr>Vstavaný systém, pokr.</vt:lpstr>
      <vt:lpstr>Vstavaný systém, pokr.</vt:lpstr>
      <vt:lpstr>Vstavaný systém, pokr.</vt:lpstr>
      <vt:lpstr>Vstavaný systém, pokr.</vt:lpstr>
      <vt:lpstr>Vstavaný systém, pokr.</vt:lpstr>
      <vt:lpstr>Vstavaný systém, pokr.</vt:lpstr>
      <vt:lpstr>Jazyk C - úvod</vt:lpstr>
      <vt:lpstr>História</vt:lpstr>
      <vt:lpstr>História, pokr.</vt:lpstr>
      <vt:lpstr>Syntax</vt:lpstr>
      <vt:lpstr>Syntax, pokr.</vt:lpstr>
      <vt:lpstr>Syntax, pokr.</vt:lpstr>
      <vt:lpstr>Syntax, pokr.</vt:lpstr>
      <vt:lpstr>Syntax, pokr.</vt:lpstr>
      <vt:lpstr>Syntax, pokr.</vt:lpstr>
      <vt:lpstr>Syntax, pokr.</vt:lpstr>
      <vt:lpstr>Syntax, pokr.</vt:lpstr>
      <vt:lpstr>Syntax, pokr.</vt:lpstr>
      <vt:lpstr>Syntax, pokr.</vt:lpstr>
      <vt:lpstr>Syntax, pokr.</vt:lpstr>
      <vt:lpstr>Prvý program</vt:lpstr>
      <vt:lpstr>Nástroje pre vývoj aplikácií v jazyku C</vt:lpstr>
      <vt:lpstr>Nástroje pre vývoj aplikácií v jazyku C, pokr.</vt:lpstr>
      <vt:lpstr>Nástroje pre vývoj aplikácií v jazyku C, pokr.</vt:lpstr>
      <vt:lpstr>Nástroje pre vývoj aplikácií v jazyku C, pokr.</vt:lpstr>
      <vt:lpstr>Nástroje pre vývoj aplikácií v jazyku C, pokr.</vt:lpstr>
      <vt:lpstr>Organizácia projektu</vt:lpstr>
      <vt:lpstr>Organizácia projektu, pokr.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107</cp:revision>
  <dcterms:created xsi:type="dcterms:W3CDTF">2015-08-28T07:37:29Z</dcterms:created>
  <dcterms:modified xsi:type="dcterms:W3CDTF">2015-09-24T04:29:57Z</dcterms:modified>
</cp:coreProperties>
</file>