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90" r:id="rId33"/>
    <p:sldId id="288" r:id="rId34"/>
    <p:sldId id="284" r:id="rId35"/>
    <p:sldId id="291" r:id="rId3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Jazyk</a:t>
            </a:r>
            <a:r>
              <a:rPr lang="en-US" dirty="0" smtClean="0"/>
              <a:t> 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mtClean="0"/>
              <a:t>Definícia jazyka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Identifikátory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Postupnosť písmen, číslic a znaku _, nezačínajúca číslicou</a:t>
            </a:r>
          </a:p>
          <a:p>
            <a:r>
              <a:rPr lang="sk-SK" dirty="0" smtClean="0"/>
              <a:t>Dĺžka nie je obmedzená</a:t>
            </a:r>
          </a:p>
          <a:p>
            <a:r>
              <a:rPr lang="sk-SK" dirty="0" err="1" smtClean="0"/>
              <a:t>Case</a:t>
            </a:r>
            <a:r>
              <a:rPr lang="sk-SK" dirty="0" smtClean="0"/>
              <a:t> </a:t>
            </a:r>
            <a:r>
              <a:rPr lang="sk-SK" dirty="0" err="1" smtClean="0"/>
              <a:t>sensitive</a:t>
            </a:r>
            <a:endParaRPr lang="sk-SK" dirty="0" smtClean="0"/>
          </a:p>
          <a:p>
            <a:r>
              <a:rPr lang="sk-SK" dirty="0" smtClean="0"/>
              <a:t>Označuje entitu v programe (premenná, údajový typ, funkcia,...)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165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Údajové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Znakové</a:t>
            </a:r>
          </a:p>
          <a:p>
            <a:r>
              <a:rPr lang="sk-SK" dirty="0" smtClean="0"/>
              <a:t>Celočíselné</a:t>
            </a:r>
          </a:p>
          <a:p>
            <a:r>
              <a:rPr lang="sk-SK" dirty="0" smtClean="0"/>
              <a:t>Reálne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430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Znakové údajové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char</a:t>
            </a:r>
            <a:r>
              <a:rPr lang="sk-SK" dirty="0" smtClean="0"/>
              <a:t> – údajový typ reprezentujúci jeden znak zo základnej znakovej sady</a:t>
            </a:r>
          </a:p>
          <a:p>
            <a:r>
              <a:rPr lang="sk-SK" dirty="0" smtClean="0"/>
              <a:t>Ak je v objekte typu </a:t>
            </a:r>
            <a:r>
              <a:rPr lang="sk-SK" dirty="0" err="1" smtClean="0"/>
              <a:t>char</a:t>
            </a:r>
            <a:r>
              <a:rPr lang="sk-SK" dirty="0" smtClean="0"/>
              <a:t> uložený znak zo základnej znakovej sady, hodnota je vždy nezáporná</a:t>
            </a:r>
          </a:p>
          <a:p>
            <a:r>
              <a:rPr lang="sk-SK" dirty="0" smtClean="0"/>
              <a:t>Aj je v objekte typu </a:t>
            </a:r>
            <a:r>
              <a:rPr lang="sk-SK" dirty="0" err="1" smtClean="0"/>
              <a:t>char</a:t>
            </a:r>
            <a:r>
              <a:rPr lang="sk-SK" dirty="0" smtClean="0"/>
              <a:t> vložený iný znak, hodnota je implementačne závislá, ale musí byť v rozsahu hodnôt, ktoré je možné týmto typom reprezentovať </a:t>
            </a:r>
          </a:p>
          <a:p>
            <a:r>
              <a:rPr lang="sk-SK" dirty="0" smtClean="0"/>
              <a:t>typ </a:t>
            </a:r>
            <a:r>
              <a:rPr lang="sk-SK" dirty="0" err="1" smtClean="0"/>
              <a:t>char</a:t>
            </a:r>
            <a:r>
              <a:rPr lang="sk-SK" dirty="0" smtClean="0"/>
              <a:t> je buď </a:t>
            </a:r>
            <a:r>
              <a:rPr lang="sk-SK" dirty="0" err="1" smtClean="0"/>
              <a:t>signed</a:t>
            </a:r>
            <a:r>
              <a:rPr lang="sk-SK" dirty="0" smtClean="0"/>
              <a:t> </a:t>
            </a:r>
            <a:r>
              <a:rPr lang="sk-SK" dirty="0" err="1" smtClean="0"/>
              <a:t>char</a:t>
            </a:r>
            <a:r>
              <a:rPr lang="sk-SK" dirty="0" smtClean="0"/>
              <a:t>, alebo </a:t>
            </a:r>
            <a:r>
              <a:rPr lang="sk-SK" dirty="0" err="1" smtClean="0"/>
              <a:t>unsigned</a:t>
            </a:r>
            <a:r>
              <a:rPr lang="sk-SK" dirty="0" smtClean="0"/>
              <a:t> </a:t>
            </a:r>
            <a:r>
              <a:rPr lang="sk-SK" dirty="0" err="1" smtClean="0"/>
              <a:t>char</a:t>
            </a:r>
            <a:r>
              <a:rPr lang="sk-SK" dirty="0" smtClean="0"/>
              <a:t>, je to implementačne závislé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4513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Celočíselné údajové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signed</a:t>
            </a:r>
            <a:r>
              <a:rPr lang="sk-SK" dirty="0" smtClean="0"/>
              <a:t> </a:t>
            </a:r>
            <a:r>
              <a:rPr lang="sk-SK" dirty="0" err="1" smtClean="0"/>
              <a:t>char</a:t>
            </a:r>
            <a:r>
              <a:rPr lang="sk-SK" dirty="0" smtClean="0"/>
              <a:t> – má rovnakú veľkosť ako </a:t>
            </a:r>
            <a:r>
              <a:rPr lang="sk-SK" dirty="0" err="1" smtClean="0"/>
              <a:t>char</a:t>
            </a:r>
            <a:endParaRPr lang="sk-SK" dirty="0" smtClean="0"/>
          </a:p>
          <a:p>
            <a:r>
              <a:rPr lang="sk-SK" dirty="0" err="1" smtClean="0"/>
              <a:t>short</a:t>
            </a:r>
            <a:endParaRPr lang="sk-SK" dirty="0" smtClean="0"/>
          </a:p>
          <a:p>
            <a:r>
              <a:rPr lang="sk-SK" dirty="0" err="1" smtClean="0"/>
              <a:t>int</a:t>
            </a:r>
            <a:r>
              <a:rPr lang="sk-SK" dirty="0" smtClean="0"/>
              <a:t> – má prirodzenú veľkosť pre danú platformu (od </a:t>
            </a:r>
            <a:r>
              <a:rPr lang="en-US" dirty="0" smtClean="0"/>
              <a:t>INT_MIN </a:t>
            </a:r>
            <a:r>
              <a:rPr lang="sk-SK" dirty="0"/>
              <a:t>p</a:t>
            </a:r>
            <a:r>
              <a:rPr lang="en-US" dirty="0" smtClean="0"/>
              <a:t>o </a:t>
            </a:r>
            <a:r>
              <a:rPr lang="en-US" dirty="0"/>
              <a:t>INT_MAX </a:t>
            </a:r>
            <a:r>
              <a:rPr lang="en-US" dirty="0" smtClean="0"/>
              <a:t>&lt;</a:t>
            </a:r>
            <a:r>
              <a:rPr lang="en-US" dirty="0" err="1"/>
              <a:t>limits.h</a:t>
            </a:r>
            <a:r>
              <a:rPr lang="en-US" dirty="0"/>
              <a:t>&gt;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long</a:t>
            </a:r>
            <a:r>
              <a:rPr lang="sk-SK" dirty="0" smtClean="0"/>
              <a:t> </a:t>
            </a:r>
            <a:r>
              <a:rPr lang="sk-SK" dirty="0" err="1" smtClean="0"/>
              <a:t>int</a:t>
            </a:r>
            <a:endParaRPr lang="sk-SK" dirty="0" smtClean="0"/>
          </a:p>
          <a:p>
            <a:r>
              <a:rPr lang="sk-SK" dirty="0" err="1" smtClean="0"/>
              <a:t>long</a:t>
            </a:r>
            <a:r>
              <a:rPr lang="sk-SK" dirty="0" smtClean="0"/>
              <a:t> </a:t>
            </a:r>
            <a:r>
              <a:rPr lang="sk-SK" dirty="0" err="1" smtClean="0"/>
              <a:t>long</a:t>
            </a:r>
            <a:r>
              <a:rPr lang="sk-SK" dirty="0" smtClean="0"/>
              <a:t> </a:t>
            </a:r>
            <a:r>
              <a:rPr lang="sk-SK" dirty="0" err="1" smtClean="0"/>
              <a:t>int</a:t>
            </a:r>
            <a:endParaRPr lang="sk-SK" dirty="0" smtClean="0"/>
          </a:p>
          <a:p>
            <a:r>
              <a:rPr lang="sk-SK" dirty="0" smtClean="0"/>
              <a:t>Pre každý celočíselný údajový typ existuje </a:t>
            </a:r>
            <a:r>
              <a:rPr lang="sk-SK" dirty="0" err="1" smtClean="0"/>
              <a:t>unsigned</a:t>
            </a:r>
            <a:r>
              <a:rPr lang="sk-SK" dirty="0" smtClean="0"/>
              <a:t> variant s rovnakou šírkou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305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Reálne údajové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float</a:t>
            </a:r>
            <a:endParaRPr lang="sk-SK" dirty="0" smtClean="0"/>
          </a:p>
          <a:p>
            <a:r>
              <a:rPr lang="sk-SK" dirty="0" err="1" smtClean="0"/>
              <a:t>double</a:t>
            </a:r>
            <a:endParaRPr lang="sk-SK" dirty="0" smtClean="0"/>
          </a:p>
          <a:p>
            <a:r>
              <a:rPr lang="sk-SK" dirty="0" err="1" smtClean="0"/>
              <a:t>long</a:t>
            </a:r>
            <a:r>
              <a:rPr lang="sk-SK" dirty="0" smtClean="0"/>
              <a:t> </a:t>
            </a:r>
            <a:r>
              <a:rPr lang="sk-SK" dirty="0" err="1" smtClean="0"/>
              <a:t>double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122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Štruktúrované údajové typy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Pole</a:t>
            </a:r>
          </a:p>
          <a:p>
            <a:r>
              <a:rPr lang="sk-SK" dirty="0" smtClean="0"/>
              <a:t>Štruktúra</a:t>
            </a:r>
          </a:p>
          <a:p>
            <a:r>
              <a:rPr lang="sk-SK" dirty="0" err="1" smtClean="0"/>
              <a:t>Union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0297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Premenné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Premenná asociuje miesto v pamäti s identifikátorom.</a:t>
            </a:r>
          </a:p>
          <a:p>
            <a:r>
              <a:rPr lang="sk-SK" dirty="0" smtClean="0"/>
              <a:t>Pomocou premenných sa odvolávame na príslušné miesto v pamäti, kde je uložená hodnota daného typu</a:t>
            </a:r>
          </a:p>
          <a:p>
            <a:r>
              <a:rPr lang="sk-SK" dirty="0" smtClean="0"/>
              <a:t>Môže existovať viacero </a:t>
            </a:r>
            <a:r>
              <a:rPr lang="sk-SK" b="1" dirty="0" smtClean="0"/>
              <a:t>deklarácií</a:t>
            </a:r>
            <a:r>
              <a:rPr lang="sk-SK" dirty="0" smtClean="0"/>
              <a:t> premennej</a:t>
            </a:r>
          </a:p>
          <a:p>
            <a:r>
              <a:rPr lang="sk-SK" dirty="0" smtClean="0"/>
              <a:t>Premenná môže byť </a:t>
            </a:r>
            <a:r>
              <a:rPr lang="sk-SK" b="1" dirty="0" smtClean="0"/>
              <a:t>definovaná</a:t>
            </a:r>
            <a:r>
              <a:rPr lang="sk-SK" dirty="0" smtClean="0"/>
              <a:t> maximálne jeden krát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390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Premenné,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Deklarácia premennej:</a:t>
            </a:r>
          </a:p>
          <a:p>
            <a:pPr lvl="1"/>
            <a:r>
              <a:rPr lang="sk-SK" dirty="0" err="1" smtClean="0"/>
              <a:t>extern</a:t>
            </a:r>
            <a:r>
              <a:rPr lang="sk-SK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typ</a:t>
            </a:r>
            <a:r>
              <a:rPr lang="en-US" dirty="0" smtClean="0"/>
              <a:t>&gt; &lt;</a:t>
            </a:r>
            <a:r>
              <a:rPr lang="en-US" dirty="0" err="1" smtClean="0"/>
              <a:t>zoznam</a:t>
            </a:r>
            <a:r>
              <a:rPr lang="en-US" dirty="0" smtClean="0"/>
              <a:t> </a:t>
            </a:r>
            <a:r>
              <a:rPr lang="sk-SK" dirty="0" err="1" smtClean="0"/>
              <a:t>deklarator</a:t>
            </a:r>
            <a:r>
              <a:rPr lang="en-US" dirty="0" err="1" smtClean="0"/>
              <a:t>ov</a:t>
            </a:r>
            <a:r>
              <a:rPr lang="en-US" dirty="0" smtClean="0"/>
              <a:t>&gt;;</a:t>
            </a:r>
          </a:p>
          <a:p>
            <a:r>
              <a:rPr lang="sk-SK" dirty="0" smtClean="0"/>
              <a:t>Definícia premennej: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&lt;</a:t>
            </a:r>
            <a:r>
              <a:rPr lang="en-US" dirty="0" err="1"/>
              <a:t>typ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sk-SK" dirty="0" smtClean="0"/>
              <a:t>zoznam </a:t>
            </a:r>
            <a:r>
              <a:rPr lang="sk-SK" dirty="0" err="1" smtClean="0"/>
              <a:t>deklaratorov</a:t>
            </a:r>
            <a:r>
              <a:rPr lang="en-US" dirty="0" smtClean="0"/>
              <a:t>&gt;;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float pi=3.141592f, e=2.71828f;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char </a:t>
            </a:r>
            <a:r>
              <a:rPr lang="en-US" dirty="0" err="1" smtClean="0"/>
              <a:t>znak</a:t>
            </a:r>
            <a:r>
              <a:rPr lang="en-US" dirty="0" smtClean="0"/>
              <a:t>;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675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Umožňujú konštruovať výrazy.</a:t>
            </a:r>
          </a:p>
          <a:p>
            <a:r>
              <a:rPr lang="sk-SK" dirty="0" smtClean="0"/>
              <a:t>Delenie operátorov:</a:t>
            </a:r>
          </a:p>
          <a:p>
            <a:pPr lvl="1"/>
            <a:r>
              <a:rPr lang="sk-SK" dirty="0" smtClean="0"/>
              <a:t>podľa počtu </a:t>
            </a:r>
            <a:r>
              <a:rPr lang="sk-SK" dirty="0" err="1" smtClean="0"/>
              <a:t>operandov</a:t>
            </a:r>
            <a:r>
              <a:rPr lang="sk-SK" dirty="0" smtClean="0"/>
              <a:t> – </a:t>
            </a:r>
            <a:r>
              <a:rPr lang="sk-SK" dirty="0" err="1" smtClean="0"/>
              <a:t>unárne</a:t>
            </a:r>
            <a:r>
              <a:rPr lang="sk-SK" dirty="0" smtClean="0"/>
              <a:t>, binárne, </a:t>
            </a:r>
            <a:r>
              <a:rPr lang="sk-SK" dirty="0" err="1" smtClean="0"/>
              <a:t>ternárne</a:t>
            </a:r>
            <a:endParaRPr lang="sk-SK" dirty="0" smtClean="0"/>
          </a:p>
          <a:p>
            <a:pPr lvl="1"/>
            <a:r>
              <a:rPr lang="sk-SK" dirty="0" smtClean="0"/>
              <a:t>podľa typu operácie – aritmetické, logické, relačné</a:t>
            </a:r>
          </a:p>
          <a:p>
            <a:pPr lvl="1"/>
            <a:r>
              <a:rPr lang="sk-SK" dirty="0" smtClean="0"/>
              <a:t>podľa pozície vo výraze – prefixové, </a:t>
            </a:r>
            <a:r>
              <a:rPr lang="sk-SK" dirty="0" err="1" smtClean="0"/>
              <a:t>infixové</a:t>
            </a:r>
            <a:r>
              <a:rPr lang="sk-SK" dirty="0" smtClean="0"/>
              <a:t>, </a:t>
            </a:r>
            <a:r>
              <a:rPr lang="sk-SK" dirty="0" err="1" smtClean="0"/>
              <a:t>postfixové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6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Unárne operátory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09097"/>
              </p:ext>
            </p:extLst>
          </p:nvPr>
        </p:nvGraphicFramePr>
        <p:xfrm>
          <a:off x="1475656" y="2132856"/>
          <a:ext cx="6096000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439816"/>
              </a:tblGrid>
              <a:tr h="442848">
                <a:tc>
                  <a:txBody>
                    <a:bodyPr/>
                    <a:lstStyle/>
                    <a:p>
                      <a:r>
                        <a:rPr lang="sk-SK" dirty="0" smtClean="0"/>
                        <a:t>Operátor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Význam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+,-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Znamienko</a:t>
                      </a:r>
                      <a:r>
                        <a:rPr lang="sk-SK" baseline="0" dirty="0" smtClean="0"/>
                        <a:t> +,-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Získanie adresy</a:t>
                      </a:r>
                      <a:r>
                        <a:rPr lang="sk-SK" baseline="0" dirty="0" smtClean="0"/>
                        <a:t> objektu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Prístup</a:t>
                      </a:r>
                      <a:r>
                        <a:rPr lang="sk-SK" baseline="0" dirty="0" smtClean="0"/>
                        <a:t> k hodnote danej ukazovateľom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Logická negácia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Bitová negácia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++,--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Inkrementácia</a:t>
                      </a:r>
                      <a:r>
                        <a:rPr lang="sk-SK" dirty="0" smtClean="0"/>
                        <a:t>, </a:t>
                      </a:r>
                      <a:r>
                        <a:rPr lang="sk-SK" dirty="0" err="1" smtClean="0"/>
                        <a:t>dekrementácia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typ</a:t>
                      </a:r>
                      <a:r>
                        <a:rPr lang="en-US" dirty="0" smtClean="0"/>
                        <a:t>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Pretypovanie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Sizeof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Získanie veľkosti objektu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8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jazyka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Špecifikácia ANSI C (C89)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148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Binárne operátory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3629"/>
              </p:ext>
            </p:extLst>
          </p:nvPr>
        </p:nvGraphicFramePr>
        <p:xfrm>
          <a:off x="1403648" y="191683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4007768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Operátor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Význam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=,+=,-=,*=,…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Operátor</a:t>
                      </a:r>
                      <a:r>
                        <a:rPr lang="sk-SK" baseline="0" dirty="0" smtClean="0"/>
                        <a:t> priradenia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+,-,*,/,</a:t>
                      </a:r>
                      <a:r>
                        <a:rPr lang="en-US" dirty="0" smtClean="0"/>
                        <a:t>%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Aritmetické operátory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&lt;&lt;,&gt;&gt;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Bitové posuny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&amp;, |, ^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Bitové operátory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&amp;&amp;, ||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Logické operátory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Prístup k členom štruktúry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-&gt;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Nepriamy prístup</a:t>
                      </a:r>
                      <a:r>
                        <a:rPr lang="sk-SK" baseline="0" dirty="0" smtClean="0"/>
                        <a:t> k členom štruktúry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Oddelenie výrazov, zabudnutie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&lt;,</a:t>
                      </a:r>
                      <a:r>
                        <a:rPr lang="en-US" baseline="0" dirty="0" smtClean="0"/>
                        <a:t> &gt;, &lt;=, &gt;=, ==, !=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Relačné operátory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9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Ternárny</a:t>
            </a:r>
            <a:r>
              <a:rPr lang="sk-SK" dirty="0" smtClean="0"/>
              <a:t> operátor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0655"/>
              </p:ext>
            </p:extLst>
          </p:nvPr>
        </p:nvGraphicFramePr>
        <p:xfrm>
          <a:off x="457200" y="1774825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Operátor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Význam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?: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Podmienený operátor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0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Priorita a </a:t>
            </a:r>
            <a:r>
              <a:rPr lang="sk-SK" dirty="0" err="1" smtClean="0"/>
              <a:t>asociativita</a:t>
            </a:r>
            <a:r>
              <a:rPr lang="sk-SK" dirty="0" smtClean="0"/>
              <a:t> operátorov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34483"/>
              </p:ext>
            </p:extLst>
          </p:nvPr>
        </p:nvGraphicFramePr>
        <p:xfrm>
          <a:off x="971600" y="1628800"/>
          <a:ext cx="715245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228"/>
                <a:gridCol w="3576228"/>
              </a:tblGrid>
              <a:tr h="279031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Operátor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err="1" smtClean="0"/>
                        <a:t>asociativita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()</a:t>
                      </a:r>
                      <a:r>
                        <a:rPr lang="en-US" sz="1400" baseline="0" dirty="0" smtClean="0"/>
                        <a:t> [] -&gt; .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! ~ ++ -- + - (</a:t>
                      </a:r>
                      <a:r>
                        <a:rPr lang="en-US" sz="1400" dirty="0" err="1" smtClean="0"/>
                        <a:t>typ</a:t>
                      </a:r>
                      <a:r>
                        <a:rPr lang="en-US" sz="1400" dirty="0" smtClean="0"/>
                        <a:t>) * &amp; </a:t>
                      </a:r>
                      <a:r>
                        <a:rPr lang="en-US" sz="1400" dirty="0" err="1" smtClean="0"/>
                        <a:t>sizeof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Sprava doľava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/ %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-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&lt;&lt; &gt;&gt;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&gt; &lt;= &gt;=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== !=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Sprava doľava</a:t>
                      </a:r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 *= /= %= += -=</a:t>
                      </a:r>
                      <a:r>
                        <a:rPr lang="en-US" sz="1400" baseline="0" dirty="0" smtClean="0"/>
                        <a:t> &lt;&lt;= &gt;&gt;= &amp;= |= ^|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400" dirty="0" smtClean="0"/>
                        <a:t>Sprava doľava</a:t>
                      </a:r>
                    </a:p>
                  </a:txBody>
                  <a:tcPr/>
                </a:tc>
              </a:tr>
              <a:tr h="2790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Zľava</a:t>
                      </a:r>
                      <a:r>
                        <a:rPr lang="sk-SK" sz="1400" baseline="0" dirty="0" smtClean="0"/>
                        <a:t> doprava</a:t>
                      </a:r>
                      <a:endParaRPr lang="sk-SK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35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Aritmetické operátory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Násobenie *</a:t>
            </a:r>
          </a:p>
          <a:p>
            <a:r>
              <a:rPr lang="sk-SK" dirty="0" smtClean="0"/>
              <a:t>Delenie / (pre celočíselné argumenty je delenie celočíselné!!!! </a:t>
            </a:r>
            <a:r>
              <a:rPr lang="sk-SK" dirty="0"/>
              <a:t>5/3=1</a:t>
            </a:r>
            <a:r>
              <a:rPr lang="sk-SK" dirty="0" smtClean="0"/>
              <a:t>)</a:t>
            </a:r>
          </a:p>
          <a:p>
            <a:r>
              <a:rPr lang="sk-SK" dirty="0" smtClean="0"/>
              <a:t>Sčítanie +</a:t>
            </a:r>
          </a:p>
          <a:p>
            <a:r>
              <a:rPr lang="sk-SK" dirty="0" smtClean="0"/>
              <a:t>Odčítanie –</a:t>
            </a:r>
          </a:p>
          <a:p>
            <a:r>
              <a:rPr lang="sk-SK" dirty="0" smtClean="0"/>
              <a:t>Zvyšok po delení (celočíselné operandy) </a:t>
            </a:r>
            <a:r>
              <a:rPr lang="en-US" dirty="0" smtClean="0"/>
              <a:t>%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921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Operátor vracia veľkosť objektu v bajtoch</a:t>
            </a:r>
          </a:p>
          <a:p>
            <a:r>
              <a:rPr lang="sk-SK" dirty="0" err="1" smtClean="0"/>
              <a:t>Sizeof</a:t>
            </a:r>
            <a:r>
              <a:rPr lang="sk-SK" dirty="0" smtClean="0"/>
              <a:t> (char)=1</a:t>
            </a:r>
          </a:p>
          <a:p>
            <a:r>
              <a:rPr lang="sk-SK" dirty="0" smtClean="0"/>
              <a:t>Môže byť použitý na údajový typ, alebo premennú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35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Logické operátory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Pracujú s logickým údajovým typom</a:t>
            </a:r>
          </a:p>
          <a:p>
            <a:r>
              <a:rPr lang="sk-SK" dirty="0" smtClean="0"/>
              <a:t>Hodnota </a:t>
            </a:r>
            <a:r>
              <a:rPr lang="sk-SK" dirty="0" err="1" smtClean="0"/>
              <a:t>false</a:t>
            </a:r>
            <a:r>
              <a:rPr lang="sk-SK" dirty="0" smtClean="0"/>
              <a:t> je reprezentovaná nulou, hodnota </a:t>
            </a:r>
            <a:r>
              <a:rPr lang="sk-SK" dirty="0" err="1" smtClean="0"/>
              <a:t>true</a:t>
            </a:r>
            <a:r>
              <a:rPr lang="sk-SK" dirty="0" smtClean="0"/>
              <a:t> jednotkou (resp. hodnotou rôznou od nuly)</a:t>
            </a:r>
          </a:p>
          <a:p>
            <a:r>
              <a:rPr lang="sk-SK" dirty="0" smtClean="0"/>
              <a:t>Operátor logického súčinu </a:t>
            </a:r>
            <a:r>
              <a:rPr lang="en-US" dirty="0" smtClean="0"/>
              <a:t>&amp;&amp;</a:t>
            </a:r>
          </a:p>
          <a:p>
            <a:r>
              <a:rPr lang="sk-SK" dirty="0" smtClean="0"/>
              <a:t>Operátor logického súčtu </a:t>
            </a:r>
            <a:r>
              <a:rPr lang="en-US" dirty="0" smtClean="0"/>
              <a:t>||</a:t>
            </a:r>
            <a:endParaRPr lang="sk-SK" dirty="0" smtClean="0"/>
          </a:p>
          <a:p>
            <a:r>
              <a:rPr lang="sk-SK" dirty="0" smtClean="0"/>
              <a:t>Operátor logickej negácie !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3272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Relačné operátory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Väčší než </a:t>
            </a:r>
            <a:r>
              <a:rPr lang="en-US" dirty="0" smtClean="0"/>
              <a:t>&gt;</a:t>
            </a:r>
            <a:endParaRPr lang="sk-SK" dirty="0" smtClean="0"/>
          </a:p>
          <a:p>
            <a:r>
              <a:rPr lang="sk-SK" dirty="0" smtClean="0"/>
              <a:t>Menší než</a:t>
            </a:r>
            <a:r>
              <a:rPr lang="en-US" dirty="0" smtClean="0"/>
              <a:t> &lt;</a:t>
            </a:r>
          </a:p>
          <a:p>
            <a:r>
              <a:rPr lang="sk-SK" dirty="0"/>
              <a:t>Väčší než </a:t>
            </a:r>
            <a:r>
              <a:rPr lang="sk-SK" dirty="0" smtClean="0"/>
              <a:t>alebo rovný </a:t>
            </a:r>
            <a:r>
              <a:rPr lang="en-US" dirty="0" smtClean="0"/>
              <a:t>&gt;</a:t>
            </a:r>
            <a:r>
              <a:rPr lang="sk-SK" dirty="0" smtClean="0"/>
              <a:t>=</a:t>
            </a:r>
            <a:endParaRPr lang="sk-SK" dirty="0"/>
          </a:p>
          <a:p>
            <a:r>
              <a:rPr lang="sk-SK" dirty="0"/>
              <a:t>Menší než</a:t>
            </a:r>
            <a:r>
              <a:rPr lang="en-US" dirty="0"/>
              <a:t> </a:t>
            </a:r>
            <a:r>
              <a:rPr lang="sk-SK" dirty="0" smtClean="0"/>
              <a:t>alebo rovný </a:t>
            </a:r>
            <a:r>
              <a:rPr lang="en-US" dirty="0" smtClean="0"/>
              <a:t>&lt;</a:t>
            </a:r>
            <a:r>
              <a:rPr lang="sk-SK" dirty="0" smtClean="0"/>
              <a:t>=</a:t>
            </a:r>
          </a:p>
          <a:p>
            <a:r>
              <a:rPr lang="sk-SK" dirty="0" smtClean="0"/>
              <a:t>Rovný ==</a:t>
            </a:r>
          </a:p>
          <a:p>
            <a:r>
              <a:rPr lang="sk-SK" dirty="0" smtClean="0"/>
              <a:t>Rôzny !=</a:t>
            </a:r>
          </a:p>
          <a:p>
            <a:r>
              <a:rPr lang="sk-SK" dirty="0" smtClean="0"/>
              <a:t>Definované pre všetky základné typy</a:t>
            </a:r>
          </a:p>
          <a:p>
            <a:r>
              <a:rPr lang="sk-SK" dirty="0" smtClean="0"/>
              <a:t>Vracajú hodnotu 1, ak je relácia pravdivá, inak vracajú hodnotu 0. Výsledok je typu </a:t>
            </a:r>
            <a:r>
              <a:rPr lang="sk-SK" dirty="0" err="1" smtClean="0"/>
              <a:t>int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5536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Ternárny</a:t>
            </a:r>
            <a:r>
              <a:rPr lang="sk-SK" dirty="0" smtClean="0"/>
              <a:t> operátor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Syntax:</a:t>
            </a:r>
          </a:p>
          <a:p>
            <a:r>
              <a:rPr lang="sk-SK" dirty="0" smtClean="0"/>
              <a:t>operand1 ? operand2 : operand3</a:t>
            </a:r>
          </a:p>
          <a:p>
            <a:r>
              <a:rPr lang="sk-SK" dirty="0" smtClean="0"/>
              <a:t>Vyhodnotí sa operand1</a:t>
            </a:r>
          </a:p>
          <a:p>
            <a:r>
              <a:rPr lang="sk-SK" dirty="0" smtClean="0"/>
              <a:t>Ak nadobudne hodnotu rôznu od nuly, vyhodnotí sa operand2 a ten je výsledkom vyhodnotenia</a:t>
            </a:r>
          </a:p>
          <a:p>
            <a:r>
              <a:rPr lang="sk-SK" dirty="0" smtClean="0"/>
              <a:t>Inak sa vyhodnotí operand3 a ten je výsledkom vyhodnotenia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703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Operátor zabudnutia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Operátor , sa používa, ak na mieste, kde sa očakáva jeden výraz chceme zapísať a vyhodnotiť viac výrazov, napr.:</a:t>
            </a:r>
          </a:p>
          <a:p>
            <a:r>
              <a:rPr lang="en-US" dirty="0" smtClean="0"/>
              <a:t>f</a:t>
            </a:r>
            <a:r>
              <a:rPr lang="sk-SK" dirty="0" smtClean="0"/>
              <a:t>or(</a:t>
            </a:r>
            <a:r>
              <a:rPr lang="sk-SK" dirty="0" err="1" smtClean="0"/>
              <a:t>int</a:t>
            </a:r>
            <a:r>
              <a:rPr lang="sk-SK" dirty="0" smtClean="0"/>
              <a:t> i=0, j=0</a:t>
            </a:r>
            <a:r>
              <a:rPr lang="en-US" dirty="0"/>
              <a:t>;</a:t>
            </a:r>
            <a:r>
              <a:rPr lang="sk-SK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MAX_VAL;i</a:t>
            </a:r>
            <a:r>
              <a:rPr lang="en-US" dirty="0" smtClean="0"/>
              <a:t>++, j--)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593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Výrazy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Skombinovaním operátorov, </a:t>
            </a:r>
            <a:r>
              <a:rPr lang="sk-SK" dirty="0" err="1" smtClean="0"/>
              <a:t>literálov</a:t>
            </a:r>
            <a:r>
              <a:rPr lang="sk-SK" dirty="0" smtClean="0"/>
              <a:t> a premenných môžeme zapisovať výrazy</a:t>
            </a:r>
          </a:p>
          <a:p>
            <a:r>
              <a:rPr lang="sk-SK" dirty="0" smtClean="0"/>
              <a:t>Podľa typu použitých operátorov rozlišujeme výrazy:</a:t>
            </a:r>
          </a:p>
          <a:p>
            <a:pPr lvl="1"/>
            <a:r>
              <a:rPr lang="sk-SK" dirty="0" smtClean="0"/>
              <a:t>Aritmetické</a:t>
            </a:r>
          </a:p>
          <a:p>
            <a:pPr lvl="1"/>
            <a:r>
              <a:rPr lang="sk-SK" dirty="0" smtClean="0"/>
              <a:t>Logické</a:t>
            </a:r>
          </a:p>
          <a:p>
            <a:r>
              <a:rPr lang="sk-SK" dirty="0" smtClean="0"/>
              <a:t>Výrazy sa vyhodnocujú podľa pravidiel, uvedených v tabuľke priority operátorov</a:t>
            </a:r>
          </a:p>
        </p:txBody>
      </p:sp>
    </p:spTree>
    <p:extLst>
      <p:ext uri="{BB962C8B-B14F-4D97-AF65-F5344CB8AC3E}">
        <p14:creationId xmlns:p14="http://schemas.microsoft.com/office/powerpoint/2010/main" val="12449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Znaková </a:t>
            </a:r>
            <a:r>
              <a:rPr lang="sk-SK" dirty="0" err="1" smtClean="0"/>
              <a:t>sada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Zdrojový kód jazyka môže obsahovať:</a:t>
            </a:r>
          </a:p>
          <a:p>
            <a:r>
              <a:rPr lang="sk-SK" dirty="0" smtClean="0"/>
              <a:t>Písmená </a:t>
            </a:r>
            <a:r>
              <a:rPr lang="sk-SK" dirty="0" err="1" smtClean="0"/>
              <a:t>a-z</a:t>
            </a:r>
            <a:r>
              <a:rPr lang="sk-SK" dirty="0" smtClean="0"/>
              <a:t>, A-Z</a:t>
            </a:r>
          </a:p>
          <a:p>
            <a:r>
              <a:rPr lang="sk-SK" dirty="0" smtClean="0"/>
              <a:t>Číslice 0-9</a:t>
            </a:r>
          </a:p>
          <a:p>
            <a:r>
              <a:rPr lang="sk-SK" dirty="0"/>
              <a:t>Znaky ! " # % &amp; ' ( ) * + , - . / : ; &lt; = &gt; ? [ \ ] ^ _ { | } </a:t>
            </a:r>
            <a:r>
              <a:rPr lang="sk-SK" dirty="0" smtClean="0"/>
              <a:t>~</a:t>
            </a:r>
          </a:p>
          <a:p>
            <a:r>
              <a:rPr lang="sk-SK" dirty="0" smtClean="0"/>
              <a:t>Biele znaky: medzera, CR, LF, tabulátory</a:t>
            </a:r>
          </a:p>
          <a:p>
            <a:r>
              <a:rPr lang="sk-SK" dirty="0" smtClean="0"/>
              <a:t>Podpora UNICODE znakov – zápis </a:t>
            </a:r>
            <a:r>
              <a:rPr lang="en-US" dirty="0" smtClean="0"/>
              <a:t>\</a:t>
            </a:r>
            <a:r>
              <a:rPr lang="en-US" dirty="0" err="1" smtClean="0"/>
              <a:t>uXXXX</a:t>
            </a:r>
            <a:r>
              <a:rPr lang="en-US" dirty="0" smtClean="0"/>
              <a:t>, resp. \UXXXXXXXX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850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Výrazy,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 výrazu:</a:t>
            </a:r>
          </a:p>
          <a:p>
            <a:r>
              <a:rPr lang="en-US" dirty="0" err="1" smtClean="0"/>
              <a:t>i</a:t>
            </a:r>
            <a:r>
              <a:rPr lang="sk-SK" dirty="0" err="1" smtClean="0"/>
              <a:t>nt</a:t>
            </a:r>
            <a:r>
              <a:rPr lang="sk-SK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5</a:t>
            </a:r>
            <a:r>
              <a:rPr lang="sk-SK" dirty="0" smtClean="0"/>
              <a:t>, j</a:t>
            </a:r>
            <a:r>
              <a:rPr lang="en-US" dirty="0" smtClean="0"/>
              <a:t>=7;</a:t>
            </a:r>
          </a:p>
          <a:p>
            <a:r>
              <a:rPr lang="en-US" dirty="0" smtClean="0"/>
              <a:t>float f=3.1415926;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int</a:t>
            </a:r>
            <a:r>
              <a:rPr lang="en-US" dirty="0" smtClean="0"/>
              <a:t> li = 15;</a:t>
            </a:r>
          </a:p>
          <a:p>
            <a:endParaRPr lang="en-US" dirty="0"/>
          </a:p>
          <a:p>
            <a:r>
              <a:rPr lang="en-US" dirty="0" err="1" smtClean="0"/>
              <a:t>i</a:t>
            </a:r>
            <a:r>
              <a:rPr lang="en-US" dirty="0" smtClean="0"/>
              <a:t>*12+li/j-f</a:t>
            </a:r>
          </a:p>
          <a:p>
            <a:r>
              <a:rPr lang="sk-SK" dirty="0" smtClean="0"/>
              <a:t>Akého typu bude daný výraz? – potrebujeme pravidlá</a:t>
            </a:r>
          </a:p>
        </p:txBody>
      </p:sp>
    </p:spTree>
    <p:extLst>
      <p:ext uri="{BB962C8B-B14F-4D97-AF65-F5344CB8AC3E}">
        <p14:creationId xmlns:p14="http://schemas.microsoft.com/office/powerpoint/2010/main" val="81842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Výrazy - pravidlá </a:t>
            </a:r>
            <a:r>
              <a:rPr lang="sk-SK" dirty="0"/>
              <a:t>pre určenie </a:t>
            </a:r>
            <a:r>
              <a:rPr lang="sk-SK" dirty="0" smtClean="0"/>
              <a:t>typu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sk-SK" dirty="0" smtClean="0"/>
              <a:t>Ak jeden z </a:t>
            </a:r>
            <a:r>
              <a:rPr lang="sk-SK" dirty="0" err="1" smtClean="0"/>
              <a:t>operandov</a:t>
            </a:r>
            <a:r>
              <a:rPr lang="sk-SK" dirty="0" smtClean="0"/>
              <a:t> je </a:t>
            </a:r>
            <a:r>
              <a:rPr lang="en-US" b="1" dirty="0" smtClean="0"/>
              <a:t>long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sk-SK" dirty="0" smtClean="0"/>
              <a:t>ostatné sú skonvertované na </a:t>
            </a:r>
            <a:r>
              <a:rPr lang="en-US" b="1" dirty="0" smtClean="0"/>
              <a:t>long double</a:t>
            </a:r>
            <a:r>
              <a:rPr lang="sk-SK" dirty="0"/>
              <a:t> </a:t>
            </a:r>
            <a:r>
              <a:rPr lang="sk-SK" dirty="0" smtClean="0"/>
              <a:t>a to je typ výsledku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sk-SK" dirty="0"/>
              <a:t>Ak jeden z </a:t>
            </a:r>
            <a:r>
              <a:rPr lang="sk-SK" dirty="0" err="1"/>
              <a:t>operandov</a:t>
            </a:r>
            <a:r>
              <a:rPr lang="sk-SK" dirty="0"/>
              <a:t> je </a:t>
            </a:r>
            <a:r>
              <a:rPr lang="en-US" b="1" dirty="0" smtClean="0"/>
              <a:t>double</a:t>
            </a:r>
            <a:r>
              <a:rPr lang="en-US" dirty="0"/>
              <a:t>, </a:t>
            </a:r>
            <a:r>
              <a:rPr lang="sk-SK" dirty="0"/>
              <a:t>ostatné sú skonvertované na </a:t>
            </a:r>
            <a:r>
              <a:rPr lang="en-US" b="1" dirty="0" smtClean="0"/>
              <a:t>double</a:t>
            </a:r>
            <a:r>
              <a:rPr lang="sk-SK" dirty="0" smtClean="0"/>
              <a:t> </a:t>
            </a:r>
            <a:r>
              <a:rPr lang="sk-SK" dirty="0"/>
              <a:t>a to je typ </a:t>
            </a:r>
            <a:r>
              <a:rPr lang="sk-SK" dirty="0" smtClean="0"/>
              <a:t>výsledku</a:t>
            </a:r>
          </a:p>
          <a:p>
            <a:pPr marL="633222" indent="-514350">
              <a:buFont typeface="+mj-lt"/>
              <a:buAutoNum type="arabicPeriod"/>
            </a:pPr>
            <a:r>
              <a:rPr lang="sk-SK" dirty="0"/>
              <a:t>Ak jeden z </a:t>
            </a:r>
            <a:r>
              <a:rPr lang="sk-SK" dirty="0" err="1"/>
              <a:t>operandov</a:t>
            </a:r>
            <a:r>
              <a:rPr lang="sk-SK" dirty="0"/>
              <a:t> je </a:t>
            </a:r>
            <a:r>
              <a:rPr lang="sk-SK" b="1" dirty="0" err="1" smtClean="0"/>
              <a:t>float</a:t>
            </a:r>
            <a:r>
              <a:rPr lang="en-US" dirty="0" smtClean="0"/>
              <a:t>, </a:t>
            </a:r>
            <a:r>
              <a:rPr lang="sk-SK" dirty="0"/>
              <a:t>ostatné sú skonvertované na </a:t>
            </a:r>
            <a:r>
              <a:rPr lang="sk-SK" b="1" dirty="0" err="1" smtClean="0"/>
              <a:t>float</a:t>
            </a:r>
            <a:r>
              <a:rPr lang="sk-SK" dirty="0" smtClean="0"/>
              <a:t> </a:t>
            </a:r>
            <a:r>
              <a:rPr lang="sk-SK" dirty="0"/>
              <a:t>a to je typ výsledku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7298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Výrazy - pravidlá </a:t>
            </a:r>
            <a:r>
              <a:rPr lang="sk-SK" dirty="0"/>
              <a:t>pre určenie </a:t>
            </a:r>
            <a:r>
              <a:rPr lang="sk-SK" dirty="0" smtClean="0"/>
              <a:t>typu,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3222" indent="-514350">
              <a:buFont typeface="+mj-lt"/>
              <a:buAutoNum type="arabicPeriod" startAt="4"/>
            </a:pPr>
            <a:r>
              <a:rPr lang="sk-SK" dirty="0" smtClean="0"/>
              <a:t>Ak </a:t>
            </a:r>
            <a:r>
              <a:rPr lang="sk-SK" dirty="0"/>
              <a:t>jeden z </a:t>
            </a:r>
            <a:r>
              <a:rPr lang="sk-SK" dirty="0" err="1"/>
              <a:t>operandov</a:t>
            </a:r>
            <a:r>
              <a:rPr lang="sk-SK" dirty="0"/>
              <a:t> </a:t>
            </a:r>
            <a:r>
              <a:rPr lang="sk-SK" dirty="0" smtClean="0"/>
              <a:t>je </a:t>
            </a:r>
            <a:r>
              <a:rPr lang="sk-SK" b="1" dirty="0" err="1" smtClean="0"/>
              <a:t>char</a:t>
            </a:r>
            <a:r>
              <a:rPr lang="sk-SK" b="1" dirty="0" smtClean="0"/>
              <a:t>, </a:t>
            </a:r>
            <a:r>
              <a:rPr lang="sk-SK" b="1" dirty="0" err="1" smtClean="0"/>
              <a:t>short</a:t>
            </a:r>
            <a:r>
              <a:rPr lang="sk-SK" b="1" dirty="0" smtClean="0"/>
              <a:t> </a:t>
            </a:r>
            <a:r>
              <a:rPr lang="sk-SK" b="1" dirty="0" err="1" smtClean="0"/>
              <a:t>int</a:t>
            </a:r>
            <a:r>
              <a:rPr lang="sk-SK" dirty="0" smtClean="0"/>
              <a:t>, alebo </a:t>
            </a:r>
            <a:r>
              <a:rPr lang="sk-SK" b="1" dirty="0" smtClean="0"/>
              <a:t>typ daný vymenovaním</a:t>
            </a:r>
            <a:r>
              <a:rPr lang="en-US" dirty="0" smtClean="0"/>
              <a:t>, </a:t>
            </a:r>
            <a:r>
              <a:rPr lang="sk-SK" dirty="0" smtClean="0"/>
              <a:t>je tento </a:t>
            </a:r>
            <a:r>
              <a:rPr lang="sk-SK" dirty="0" err="1" smtClean="0"/>
              <a:t>operand</a:t>
            </a:r>
            <a:r>
              <a:rPr lang="sk-SK" dirty="0" smtClean="0"/>
              <a:t> skonvertovaný na typ </a:t>
            </a:r>
            <a:r>
              <a:rPr lang="sk-SK" b="1" dirty="0" err="1" smtClean="0"/>
              <a:t>int</a:t>
            </a:r>
            <a:endParaRPr lang="en-US" b="1" dirty="0"/>
          </a:p>
          <a:p>
            <a:pPr marL="633222" indent="-514350">
              <a:buFont typeface="+mj-lt"/>
              <a:buAutoNum type="arabicPeriod" startAt="4"/>
            </a:pPr>
            <a:r>
              <a:rPr lang="sk-SK" dirty="0"/>
              <a:t>Ak jeden z </a:t>
            </a:r>
            <a:r>
              <a:rPr lang="sk-SK" dirty="0" err="1"/>
              <a:t>operandov</a:t>
            </a:r>
            <a:r>
              <a:rPr lang="sk-SK" dirty="0"/>
              <a:t> </a:t>
            </a:r>
            <a:r>
              <a:rPr lang="sk-SK" dirty="0" smtClean="0"/>
              <a:t>je </a:t>
            </a:r>
            <a:r>
              <a:rPr lang="sk-SK" b="1" dirty="0" err="1" smtClean="0"/>
              <a:t>long</a:t>
            </a:r>
            <a:r>
              <a:rPr lang="sk-SK" b="1" dirty="0" smtClean="0"/>
              <a:t> </a:t>
            </a:r>
            <a:r>
              <a:rPr lang="sk-SK" b="1" dirty="0" err="1" smtClean="0"/>
              <a:t>long</a:t>
            </a:r>
            <a:r>
              <a:rPr lang="sk-SK" b="1" dirty="0" smtClean="0"/>
              <a:t> </a:t>
            </a:r>
            <a:r>
              <a:rPr lang="sk-SK" b="1" dirty="0" err="1" smtClean="0"/>
              <a:t>int</a:t>
            </a:r>
            <a:r>
              <a:rPr lang="en-US" dirty="0" smtClean="0"/>
              <a:t>, </a:t>
            </a:r>
            <a:r>
              <a:rPr lang="sk-SK" dirty="0"/>
              <a:t>ostatné sú skonvertované na </a:t>
            </a:r>
            <a:r>
              <a:rPr lang="sk-SK" b="1" dirty="0" err="1"/>
              <a:t>long</a:t>
            </a:r>
            <a:r>
              <a:rPr lang="sk-SK" b="1" dirty="0"/>
              <a:t> </a:t>
            </a:r>
            <a:r>
              <a:rPr lang="sk-SK" b="1" dirty="0" err="1"/>
              <a:t>long</a:t>
            </a:r>
            <a:r>
              <a:rPr lang="sk-SK" b="1" dirty="0"/>
              <a:t> </a:t>
            </a:r>
            <a:r>
              <a:rPr lang="sk-SK" b="1" dirty="0" err="1"/>
              <a:t>int</a:t>
            </a:r>
            <a:r>
              <a:rPr lang="sk-SK" dirty="0" smtClean="0"/>
              <a:t> </a:t>
            </a:r>
            <a:r>
              <a:rPr lang="sk-SK" dirty="0"/>
              <a:t>a to je typ výsledku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sk-SK" dirty="0"/>
              <a:t>Ak jeden z </a:t>
            </a:r>
            <a:r>
              <a:rPr lang="sk-SK" dirty="0" err="1"/>
              <a:t>operandov</a:t>
            </a:r>
            <a:r>
              <a:rPr lang="sk-SK" dirty="0"/>
              <a:t> je </a:t>
            </a:r>
            <a:r>
              <a:rPr lang="sk-SK" b="1" dirty="0" err="1" smtClean="0"/>
              <a:t>long</a:t>
            </a:r>
            <a:r>
              <a:rPr lang="sk-SK" b="1" dirty="0" smtClean="0"/>
              <a:t> </a:t>
            </a:r>
            <a:r>
              <a:rPr lang="sk-SK" b="1" dirty="0" err="1"/>
              <a:t>int</a:t>
            </a:r>
            <a:r>
              <a:rPr lang="en-US" dirty="0"/>
              <a:t>, </a:t>
            </a:r>
            <a:r>
              <a:rPr lang="sk-SK" dirty="0"/>
              <a:t>ostatné sú skonvertované na </a:t>
            </a:r>
            <a:r>
              <a:rPr lang="sk-SK" b="1" dirty="0" err="1" smtClean="0"/>
              <a:t>long</a:t>
            </a:r>
            <a:r>
              <a:rPr lang="sk-SK" b="1" dirty="0" smtClean="0"/>
              <a:t> </a:t>
            </a:r>
            <a:r>
              <a:rPr lang="sk-SK" b="1" dirty="0" err="1"/>
              <a:t>int</a:t>
            </a:r>
            <a:r>
              <a:rPr lang="sk-SK" dirty="0"/>
              <a:t> a to je typ </a:t>
            </a:r>
            <a:r>
              <a:rPr lang="sk-SK" dirty="0" smtClean="0"/>
              <a:t>výsledku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sk-SK" dirty="0" smtClean="0"/>
              <a:t>Tento krok znamená, že oba operandy sú typu </a:t>
            </a:r>
            <a:r>
              <a:rPr lang="sk-SK" b="1" dirty="0" err="1" smtClean="0"/>
              <a:t>int</a:t>
            </a:r>
            <a:r>
              <a:rPr lang="sk-SK" dirty="0" smtClean="0"/>
              <a:t> a to je aj typ výsledku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4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Výrazy - pravidlá pre určenie typu, </a:t>
            </a:r>
            <a:r>
              <a:rPr lang="sk-SK" dirty="0" err="1"/>
              <a:t>pokr</a:t>
            </a:r>
            <a:r>
              <a:rPr lang="sk-SK" dirty="0"/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 určenia hodnoty výrazu:</a:t>
            </a:r>
          </a:p>
          <a:p>
            <a:r>
              <a:rPr lang="sk-SK" dirty="0" smtClean="0"/>
              <a:t>Uvažujme výraz:</a:t>
            </a:r>
          </a:p>
          <a:p>
            <a:pPr lvl="1"/>
            <a:r>
              <a:rPr lang="sk-SK" dirty="0" err="1" smtClean="0"/>
              <a:t>f*i+l</a:t>
            </a:r>
            <a:r>
              <a:rPr lang="sk-SK" dirty="0" smtClean="0"/>
              <a:t>/s:</a:t>
            </a:r>
          </a:p>
          <a:p>
            <a:pPr lvl="1"/>
            <a:r>
              <a:rPr lang="sk-SK" dirty="0" err="1" smtClean="0"/>
              <a:t>f*i</a:t>
            </a:r>
            <a:r>
              <a:rPr lang="sk-SK" dirty="0" smtClean="0"/>
              <a:t> je typu f</a:t>
            </a:r>
          </a:p>
          <a:p>
            <a:pPr lvl="1"/>
            <a:r>
              <a:rPr lang="sk-SK" dirty="0" smtClean="0"/>
              <a:t>l/s je typu l</a:t>
            </a:r>
          </a:p>
          <a:p>
            <a:pPr lvl="1"/>
            <a:r>
              <a:rPr lang="sk-SK" dirty="0" err="1" smtClean="0"/>
              <a:t>f+l</a:t>
            </a:r>
            <a:r>
              <a:rPr lang="sk-SK" dirty="0" smtClean="0"/>
              <a:t> je typu f</a:t>
            </a:r>
          </a:p>
        </p:txBody>
      </p:sp>
    </p:spTree>
    <p:extLst>
      <p:ext uri="{BB962C8B-B14F-4D97-AF65-F5344CB8AC3E}">
        <p14:creationId xmlns:p14="http://schemas.microsoft.com/office/powerpoint/2010/main" val="972989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Operátor pretypovania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Explicitné pretypovanie:</a:t>
            </a:r>
          </a:p>
          <a:p>
            <a:endParaRPr lang="sk-SK" dirty="0"/>
          </a:p>
          <a:p>
            <a:pPr lvl="1"/>
            <a:r>
              <a:rPr lang="sk-SK" dirty="0" smtClean="0"/>
              <a:t>(typ) výraz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2811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Výrazy - pravidlá pre určenie typu, </a:t>
            </a:r>
            <a:r>
              <a:rPr lang="sk-SK" dirty="0" err="1"/>
              <a:t>pokr</a:t>
            </a:r>
            <a:r>
              <a:rPr lang="sk-SK" dirty="0"/>
              <a:t>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 určenia hodnoty výrazu:</a:t>
            </a:r>
          </a:p>
          <a:p>
            <a:r>
              <a:rPr lang="sk-SK" dirty="0" smtClean="0"/>
              <a:t>Uvažujme výraz:</a:t>
            </a:r>
          </a:p>
          <a:p>
            <a:pPr lvl="1"/>
            <a:r>
              <a:rPr lang="sk-SK" dirty="0" err="1" smtClean="0"/>
              <a:t>f*i</a:t>
            </a:r>
            <a:r>
              <a:rPr lang="sk-SK" dirty="0" smtClean="0"/>
              <a:t>+(</a:t>
            </a:r>
            <a:r>
              <a:rPr lang="sk-SK" dirty="0" err="1" smtClean="0"/>
              <a:t>float</a:t>
            </a:r>
            <a:r>
              <a:rPr lang="sk-SK" dirty="0" smtClean="0"/>
              <a:t>)l/s:</a:t>
            </a:r>
          </a:p>
          <a:p>
            <a:pPr lvl="1"/>
            <a:r>
              <a:rPr lang="sk-SK" dirty="0" err="1" smtClean="0"/>
              <a:t>f*i</a:t>
            </a:r>
            <a:r>
              <a:rPr lang="sk-SK" dirty="0" smtClean="0"/>
              <a:t> je typu f</a:t>
            </a:r>
          </a:p>
          <a:p>
            <a:pPr lvl="1"/>
            <a:r>
              <a:rPr lang="sk-SK" dirty="0" smtClean="0"/>
              <a:t>(</a:t>
            </a:r>
            <a:r>
              <a:rPr lang="sk-SK" dirty="0" err="1" smtClean="0"/>
              <a:t>float</a:t>
            </a:r>
            <a:r>
              <a:rPr lang="sk-SK" dirty="0" smtClean="0"/>
              <a:t>) l/s je typu f, kvôli vyššej priorite operátor pretypovania</a:t>
            </a:r>
          </a:p>
          <a:p>
            <a:pPr lvl="1"/>
            <a:r>
              <a:rPr lang="sk-SK" dirty="0" err="1" smtClean="0"/>
              <a:t>f+l</a:t>
            </a:r>
            <a:r>
              <a:rPr lang="sk-SK" dirty="0" smtClean="0"/>
              <a:t> je typu f</a:t>
            </a:r>
          </a:p>
        </p:txBody>
      </p:sp>
    </p:spTree>
    <p:extLst>
      <p:ext uri="{BB962C8B-B14F-4D97-AF65-F5344CB8AC3E}">
        <p14:creationId xmlns:p14="http://schemas.microsoft.com/office/powerpoint/2010/main" val="201405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Kľúčové slová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35534"/>
              </p:ext>
            </p:extLst>
          </p:nvPr>
        </p:nvGraphicFramePr>
        <p:xfrm>
          <a:off x="1403648" y="299695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auto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double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int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struct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mtClean="0"/>
                        <a:t>break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else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long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switch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case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enum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register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typedef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char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extern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return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union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const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float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short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unsigned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continue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for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signed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void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default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goto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sizeof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volatile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do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if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static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while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01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Literály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Konštantné hodnoty zapísané v programe</a:t>
            </a:r>
          </a:p>
          <a:p>
            <a:pPr lvl="1"/>
            <a:r>
              <a:rPr lang="sk-SK" dirty="0" smtClean="0"/>
              <a:t>Celočíselné</a:t>
            </a:r>
          </a:p>
          <a:p>
            <a:pPr lvl="1"/>
            <a:r>
              <a:rPr lang="sk-SK" dirty="0" smtClean="0"/>
              <a:t>Reálne</a:t>
            </a:r>
          </a:p>
          <a:p>
            <a:pPr lvl="1"/>
            <a:r>
              <a:rPr lang="sk-SK" dirty="0" smtClean="0"/>
              <a:t>Znakové</a:t>
            </a:r>
          </a:p>
          <a:p>
            <a:pPr lvl="1"/>
            <a:r>
              <a:rPr lang="sk-SK" dirty="0" err="1" smtClean="0"/>
              <a:t>Reťazcové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42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Celočíselné </a:t>
            </a:r>
            <a:r>
              <a:rPr lang="sk-SK" dirty="0" err="1" smtClean="0"/>
              <a:t>literály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Desiatková sústava: 127, 5563987</a:t>
            </a:r>
          </a:p>
          <a:p>
            <a:r>
              <a:rPr lang="sk-SK" dirty="0" err="1" smtClean="0"/>
              <a:t>Osmičková</a:t>
            </a:r>
            <a:r>
              <a:rPr lang="sk-SK" dirty="0" smtClean="0"/>
              <a:t> sústava: 012, 0123456</a:t>
            </a:r>
          </a:p>
          <a:p>
            <a:r>
              <a:rPr lang="sk-SK" dirty="0" err="1" smtClean="0"/>
              <a:t>Šestnástková</a:t>
            </a:r>
            <a:r>
              <a:rPr lang="sk-SK" dirty="0" smtClean="0"/>
              <a:t> sústava: 0xFF, 0XDEADBEEF</a:t>
            </a:r>
          </a:p>
          <a:p>
            <a:r>
              <a:rPr lang="sk-SK" dirty="0" smtClean="0"/>
              <a:t>Prípona:</a:t>
            </a:r>
          </a:p>
          <a:p>
            <a:pPr lvl="1"/>
            <a:r>
              <a:rPr lang="sk-SK" dirty="0" err="1" smtClean="0"/>
              <a:t>u,U</a:t>
            </a:r>
            <a:r>
              <a:rPr lang="sk-SK" dirty="0" smtClean="0"/>
              <a:t> – </a:t>
            </a:r>
            <a:r>
              <a:rPr lang="sk-SK" dirty="0" err="1" smtClean="0"/>
              <a:t>unsigned</a:t>
            </a:r>
            <a:r>
              <a:rPr lang="sk-SK" dirty="0" smtClean="0"/>
              <a:t> 0xFFFFu</a:t>
            </a:r>
          </a:p>
          <a:p>
            <a:pPr lvl="1"/>
            <a:r>
              <a:rPr lang="sk-SK" dirty="0" err="1" smtClean="0"/>
              <a:t>l,L</a:t>
            </a:r>
            <a:r>
              <a:rPr lang="sk-SK" dirty="0" smtClean="0"/>
              <a:t> – </a:t>
            </a:r>
            <a:r>
              <a:rPr lang="sk-SK" dirty="0" err="1" smtClean="0"/>
              <a:t>long</a:t>
            </a:r>
            <a:r>
              <a:rPr lang="sk-SK" dirty="0" smtClean="0"/>
              <a:t> 0x1234L</a:t>
            </a:r>
          </a:p>
          <a:p>
            <a:pPr lvl="1"/>
            <a:r>
              <a:rPr lang="sk-SK" dirty="0" smtClean="0"/>
              <a:t>Kombinácia oboch – </a:t>
            </a:r>
            <a:r>
              <a:rPr lang="sk-SK" dirty="0" err="1" smtClean="0"/>
              <a:t>unsigned</a:t>
            </a:r>
            <a:r>
              <a:rPr lang="sk-SK" dirty="0" smtClean="0"/>
              <a:t> </a:t>
            </a:r>
            <a:r>
              <a:rPr lang="sk-SK" dirty="0" err="1" smtClean="0"/>
              <a:t>long</a:t>
            </a:r>
            <a:r>
              <a:rPr lang="sk-SK" dirty="0" smtClean="0"/>
              <a:t> </a:t>
            </a:r>
          </a:p>
          <a:p>
            <a:r>
              <a:rPr lang="sk-SK" dirty="0" smtClean="0"/>
              <a:t>Údajový typ </a:t>
            </a:r>
            <a:r>
              <a:rPr lang="sk-SK" dirty="0" err="1" smtClean="0"/>
              <a:t>literálu</a:t>
            </a:r>
            <a:r>
              <a:rPr lang="sk-SK" dirty="0" smtClean="0"/>
              <a:t> je najbližší celočíselný typ, do ktorého sa hodnota zmestí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392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Reálne </a:t>
            </a:r>
            <a:r>
              <a:rPr lang="sk-SK" dirty="0" err="1" smtClean="0"/>
              <a:t>literály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Literál</a:t>
            </a:r>
            <a:r>
              <a:rPr lang="sk-SK" dirty="0" smtClean="0"/>
              <a:t> je typu </a:t>
            </a:r>
            <a:r>
              <a:rPr lang="sk-SK" dirty="0" err="1" smtClean="0"/>
              <a:t>double</a:t>
            </a:r>
            <a:r>
              <a:rPr lang="sk-SK" dirty="0" smtClean="0"/>
              <a:t>, ak nie je prípona:</a:t>
            </a:r>
          </a:p>
          <a:p>
            <a:pPr lvl="1"/>
            <a:r>
              <a:rPr lang="sk-SK" dirty="0" smtClean="0"/>
              <a:t>f, F – </a:t>
            </a:r>
            <a:r>
              <a:rPr lang="sk-SK" dirty="0" err="1" smtClean="0"/>
              <a:t>float</a:t>
            </a:r>
            <a:endParaRPr lang="sk-SK" dirty="0" smtClean="0"/>
          </a:p>
          <a:p>
            <a:pPr lvl="1"/>
            <a:r>
              <a:rPr lang="sk-SK" dirty="0" smtClean="0"/>
              <a:t>L, l – </a:t>
            </a:r>
            <a:r>
              <a:rPr lang="sk-SK" dirty="0" err="1" smtClean="0"/>
              <a:t>long</a:t>
            </a:r>
            <a:r>
              <a:rPr lang="sk-SK" dirty="0" smtClean="0"/>
              <a:t> </a:t>
            </a:r>
            <a:r>
              <a:rPr lang="sk-SK" dirty="0" err="1" smtClean="0"/>
              <a:t>double</a:t>
            </a:r>
            <a:endParaRPr lang="sk-SK" dirty="0"/>
          </a:p>
          <a:p>
            <a:r>
              <a:rPr lang="sk-SK" dirty="0" smtClean="0"/>
              <a:t>-124.68</a:t>
            </a:r>
          </a:p>
          <a:p>
            <a:r>
              <a:rPr lang="sk-SK" dirty="0" smtClean="0"/>
              <a:t>6.023e23</a:t>
            </a:r>
          </a:p>
          <a:p>
            <a:r>
              <a:rPr lang="sk-SK" dirty="0" smtClean="0"/>
              <a:t>1.602e-19</a:t>
            </a:r>
          </a:p>
          <a:p>
            <a:r>
              <a:rPr lang="sk-SK" dirty="0" smtClean="0"/>
              <a:t>.125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894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Znakové </a:t>
            </a:r>
            <a:r>
              <a:rPr lang="sk-SK" dirty="0" err="1" smtClean="0"/>
              <a:t>literály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Jeden znak v apostrofoch: </a:t>
            </a:r>
            <a:r>
              <a:rPr lang="en-US" dirty="0" smtClean="0"/>
              <a:t>‘a’, ‘U’</a:t>
            </a:r>
          </a:p>
          <a:p>
            <a:r>
              <a:rPr lang="en-US" dirty="0" smtClean="0"/>
              <a:t>Escape sequence:</a:t>
            </a:r>
          </a:p>
          <a:p>
            <a:pPr lvl="1"/>
            <a:r>
              <a:rPr lang="en-US" dirty="0" smtClean="0"/>
              <a:t>‘\a’, ‘\n’, ‘\r’, ‘\’’, ‘\\’…</a:t>
            </a:r>
          </a:p>
          <a:p>
            <a:pPr lvl="1"/>
            <a:r>
              <a:rPr lang="en-US" dirty="0" smtClean="0"/>
              <a:t>\OOO – </a:t>
            </a:r>
            <a:r>
              <a:rPr lang="sk-SK" dirty="0" err="1" smtClean="0"/>
              <a:t>osmičkový</a:t>
            </a:r>
            <a:r>
              <a:rPr lang="sk-SK" dirty="0" smtClean="0"/>
              <a:t> zápis ASCII hodnoty znaku</a:t>
            </a:r>
          </a:p>
          <a:p>
            <a:pPr lvl="1"/>
            <a:r>
              <a:rPr lang="en-US" dirty="0" smtClean="0"/>
              <a:t>\</a:t>
            </a:r>
            <a:r>
              <a:rPr lang="en-US" dirty="0" err="1" smtClean="0"/>
              <a:t>xHHH</a:t>
            </a:r>
            <a:r>
              <a:rPr lang="en-US" dirty="0" smtClean="0"/>
              <a:t> –</a:t>
            </a:r>
            <a:r>
              <a:rPr lang="sk-SK" dirty="0" err="1" smtClean="0"/>
              <a:t>šestnástkový</a:t>
            </a:r>
            <a:r>
              <a:rPr lang="sk-SK" dirty="0" smtClean="0"/>
              <a:t> zápis ASCII hodnoty znaku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65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Reťazcové</a:t>
            </a:r>
            <a:r>
              <a:rPr lang="sk-SK" dirty="0"/>
              <a:t> </a:t>
            </a:r>
            <a:r>
              <a:rPr lang="sk-SK" dirty="0" err="1" smtClean="0"/>
              <a:t>literály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Postupnosť znakov uzavretých v </a:t>
            </a:r>
            <a:r>
              <a:rPr lang="sk-SK" dirty="0" err="1" smtClean="0"/>
              <a:t>uvodzovkách</a:t>
            </a:r>
            <a:r>
              <a:rPr lang="sk-SK" dirty="0" smtClean="0"/>
              <a:t>:</a:t>
            </a:r>
          </a:p>
          <a:p>
            <a:r>
              <a:rPr lang="sk-SK" dirty="0" smtClean="0"/>
              <a:t>„</a:t>
            </a:r>
            <a:r>
              <a:rPr lang="sk-SK" dirty="0" err="1" smtClean="0"/>
              <a:t>Retazcova</a:t>
            </a:r>
            <a:r>
              <a:rPr lang="sk-SK" dirty="0" smtClean="0"/>
              <a:t> </a:t>
            </a:r>
            <a:r>
              <a:rPr lang="sk-SK" dirty="0" err="1" smtClean="0"/>
              <a:t>konstanta</a:t>
            </a:r>
            <a:r>
              <a:rPr lang="en-US" dirty="0" smtClean="0"/>
              <a:t>\n</a:t>
            </a:r>
            <a:r>
              <a:rPr lang="sk-SK" dirty="0" smtClean="0"/>
              <a:t>“</a:t>
            </a:r>
            <a:endParaRPr lang="en-US" dirty="0" smtClean="0"/>
          </a:p>
          <a:p>
            <a:r>
              <a:rPr lang="sk-SK" dirty="0" smtClean="0"/>
              <a:t>Pozor – je to naozaj konštanta a pokus o zmenu môže viesť k chybe v programe!!!!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165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341</TotalTime>
  <Words>1218</Words>
  <Application>Microsoft Office PowerPoint</Application>
  <PresentationFormat>Prezentácia na obrazovke (4:3)</PresentationFormat>
  <Paragraphs>278</Paragraphs>
  <Slides>35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35</vt:i4>
      </vt:variant>
    </vt:vector>
  </HeadingPairs>
  <TitlesOfParts>
    <vt:vector size="36" baseType="lpstr">
      <vt:lpstr>Modul</vt:lpstr>
      <vt:lpstr>Jazyk C</vt:lpstr>
      <vt:lpstr>Definícia jazyka</vt:lpstr>
      <vt:lpstr>Znaková sada</vt:lpstr>
      <vt:lpstr>Kľúčové slová</vt:lpstr>
      <vt:lpstr>Literály</vt:lpstr>
      <vt:lpstr>Celočíselné literály</vt:lpstr>
      <vt:lpstr>Reálne literály</vt:lpstr>
      <vt:lpstr>Znakové literály</vt:lpstr>
      <vt:lpstr>Reťazcové literály</vt:lpstr>
      <vt:lpstr>Identifikátory</vt:lpstr>
      <vt:lpstr>Údajové typy</vt:lpstr>
      <vt:lpstr>Znakové údajové typy</vt:lpstr>
      <vt:lpstr>Celočíselné údajové typy</vt:lpstr>
      <vt:lpstr>Reálne údajové typy</vt:lpstr>
      <vt:lpstr>Štruktúrované údajové typy</vt:lpstr>
      <vt:lpstr>Premenné</vt:lpstr>
      <vt:lpstr>Premenné, pokr.</vt:lpstr>
      <vt:lpstr>Operátory</vt:lpstr>
      <vt:lpstr>Unárne operátory</vt:lpstr>
      <vt:lpstr>Binárne operátory</vt:lpstr>
      <vt:lpstr>Ternárny operátor</vt:lpstr>
      <vt:lpstr>Priorita a asociativita operátorov</vt:lpstr>
      <vt:lpstr>Aritmetické operátory</vt:lpstr>
      <vt:lpstr>sizeof</vt:lpstr>
      <vt:lpstr>Logické operátory</vt:lpstr>
      <vt:lpstr>Relačné operátory</vt:lpstr>
      <vt:lpstr>Ternárny operátor</vt:lpstr>
      <vt:lpstr>Operátor zabudnutia</vt:lpstr>
      <vt:lpstr>Výrazy</vt:lpstr>
      <vt:lpstr>Výrazy, pokr.</vt:lpstr>
      <vt:lpstr>Výrazy - pravidlá pre určenie typu</vt:lpstr>
      <vt:lpstr>Výrazy - pravidlá pre určenie typu, pokr.</vt:lpstr>
      <vt:lpstr>Výrazy - pravidlá pre určenie typu, pokr.</vt:lpstr>
      <vt:lpstr>Operátor pretypovania</vt:lpstr>
      <vt:lpstr>Výrazy - pravidlá pre určenie typu, pokr.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156</cp:revision>
  <dcterms:created xsi:type="dcterms:W3CDTF">2015-08-28T07:37:29Z</dcterms:created>
  <dcterms:modified xsi:type="dcterms:W3CDTF">2015-09-21T12:11:22Z</dcterms:modified>
</cp:coreProperties>
</file>