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1" r:id="rId3"/>
    <p:sldId id="257" r:id="rId4"/>
    <p:sldId id="262" r:id="rId5"/>
    <p:sldId id="264" r:id="rId6"/>
    <p:sldId id="272" r:id="rId7"/>
    <p:sldId id="271" r:id="rId8"/>
    <p:sldId id="273" r:id="rId9"/>
    <p:sldId id="267" r:id="rId10"/>
    <p:sldId id="268" r:id="rId11"/>
    <p:sldId id="27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RI\4.%20ro&#269;n&#237;k\teoria%20hrom%20obsluhy\_semestralka\nova\graf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RI\4.%20ro&#269;n&#237;k\teoria%20hrom%20obsluhy\_semestralka\nova\graf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sk-SK" sz="3200" dirty="0">
                <a:solidFill>
                  <a:schemeClr val="accent1"/>
                </a:solidFill>
              </a:rPr>
              <a:t>Odmietanie zákazníkov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Bez blokovania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Hárok1!$A$3:$A$12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Hárok1!$B$3:$B$12</c:f>
              <c:numCache>
                <c:formatCode>General</c:formatCode>
                <c:ptCount val="10"/>
                <c:pt idx="0">
                  <c:v>28.039896404153065</c:v>
                </c:pt>
                <c:pt idx="1">
                  <c:v>26.970710692262223</c:v>
                </c:pt>
                <c:pt idx="2">
                  <c:v>26.21482937728678</c:v>
                </c:pt>
                <c:pt idx="3">
                  <c:v>25.764389731588032</c:v>
                </c:pt>
                <c:pt idx="4">
                  <c:v>25.614754098360663</c:v>
                </c:pt>
                <c:pt idx="5">
                  <c:v>25.764389731588032</c:v>
                </c:pt>
                <c:pt idx="6">
                  <c:v>26.214829377286783</c:v>
                </c:pt>
                <c:pt idx="7">
                  <c:v>26.970710692262223</c:v>
                </c:pt>
                <c:pt idx="8">
                  <c:v>28.039896404153065</c:v>
                </c:pt>
                <c:pt idx="9">
                  <c:v>29.433681073025333</c:v>
                </c:pt>
              </c:numCache>
            </c:numRef>
          </c:val>
        </c:ser>
        <c:ser>
          <c:idx val="1"/>
          <c:order val="1"/>
          <c:tx>
            <c:v>S blokovaním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Hárok1!$A$3:$A$12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Hárok1!$C$3:$C$12</c:f>
              <c:numCache>
                <c:formatCode>General</c:formatCode>
                <c:ptCount val="10"/>
                <c:pt idx="0">
                  <c:v>22.807027728524474</c:v>
                </c:pt>
                <c:pt idx="1">
                  <c:v>22.484177542579904</c:v>
                </c:pt>
                <c:pt idx="2">
                  <c:v>22.249288998590828</c:v>
                </c:pt>
                <c:pt idx="3">
                  <c:v>22.106603438276618</c:v>
                </c:pt>
                <c:pt idx="4">
                  <c:v>22.058745420410833</c:v>
                </c:pt>
                <c:pt idx="5">
                  <c:v>22.106603438276615</c:v>
                </c:pt>
                <c:pt idx="6">
                  <c:v>22.249288998590824</c:v>
                </c:pt>
                <c:pt idx="7">
                  <c:v>22.484177542579904</c:v>
                </c:pt>
                <c:pt idx="8">
                  <c:v>22.807027728524474</c:v>
                </c:pt>
                <c:pt idx="9">
                  <c:v>23.212169103121301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32274880"/>
        <c:axId val="-132280864"/>
      </c:barChart>
      <c:catAx>
        <c:axId val="-13227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132280864"/>
        <c:crosses val="autoZero"/>
        <c:auto val="1"/>
        <c:lblAlgn val="ctr"/>
        <c:lblOffset val="100"/>
        <c:noMultiLvlLbl val="0"/>
      </c:catAx>
      <c:valAx>
        <c:axId val="-13228086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132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sk-SK" sz="3200" dirty="0">
                <a:solidFill>
                  <a:schemeClr val="accent1"/>
                </a:solidFill>
              </a:rPr>
              <a:t>Odmietanie zákazníkov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v>S blokovaním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Hárok1!$A$3:$A$12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Hárok1!$C$3:$C$12</c:f>
              <c:numCache>
                <c:formatCode>General</c:formatCode>
                <c:ptCount val="10"/>
                <c:pt idx="0">
                  <c:v>22.807027728524474</c:v>
                </c:pt>
                <c:pt idx="1">
                  <c:v>22.484177542579904</c:v>
                </c:pt>
                <c:pt idx="2">
                  <c:v>22.249288998590828</c:v>
                </c:pt>
                <c:pt idx="3">
                  <c:v>22.106603438276618</c:v>
                </c:pt>
                <c:pt idx="4">
                  <c:v>22.058745420410833</c:v>
                </c:pt>
                <c:pt idx="5">
                  <c:v>22.106603438276615</c:v>
                </c:pt>
                <c:pt idx="6">
                  <c:v>22.249288998590824</c:v>
                </c:pt>
                <c:pt idx="7">
                  <c:v>22.484177542579904</c:v>
                </c:pt>
                <c:pt idx="8">
                  <c:v>22.807027728524474</c:v>
                </c:pt>
                <c:pt idx="9">
                  <c:v>23.212169103121301</c:v>
                </c:pt>
              </c:numCache>
            </c:numRef>
          </c:val>
        </c:ser>
        <c:ser>
          <c:idx val="0"/>
          <c:order val="1"/>
          <c:tx>
            <c:v>Bez blokovania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Hárok1!$A$3:$A$12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Hárok1!$B$3:$B$12</c:f>
              <c:numCache>
                <c:formatCode>General</c:formatCode>
                <c:ptCount val="10"/>
                <c:pt idx="0">
                  <c:v>28.039896404153065</c:v>
                </c:pt>
                <c:pt idx="1">
                  <c:v>26.970710692262223</c:v>
                </c:pt>
                <c:pt idx="2">
                  <c:v>26.21482937728678</c:v>
                </c:pt>
                <c:pt idx="3">
                  <c:v>25.764389731588032</c:v>
                </c:pt>
                <c:pt idx="4">
                  <c:v>25.614754098360663</c:v>
                </c:pt>
                <c:pt idx="5">
                  <c:v>25.764389731588032</c:v>
                </c:pt>
                <c:pt idx="6">
                  <c:v>26.214829377286783</c:v>
                </c:pt>
                <c:pt idx="7">
                  <c:v>26.970710692262223</c:v>
                </c:pt>
                <c:pt idx="8">
                  <c:v>28.039896404153065</c:v>
                </c:pt>
                <c:pt idx="9">
                  <c:v>29.433681073025333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95359680"/>
        <c:axId val="-95360768"/>
      </c:barChart>
      <c:catAx>
        <c:axId val="-95359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95360768"/>
        <c:crosses val="autoZero"/>
        <c:auto val="1"/>
        <c:lblAlgn val="ctr"/>
        <c:lblOffset val="100"/>
        <c:noMultiLvlLbl val="0"/>
      </c:catAx>
      <c:valAx>
        <c:axId val="-95360768"/>
        <c:scaling>
          <c:orientation val="minMax"/>
          <c:max val="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-9535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sk-SK" smtClean="0"/>
              <a:t>14.12.2015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sk-SK" smtClean="0"/>
              <a:t>14.12.2015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>
                <a:solidFill>
                  <a:srgbClr val="2D2E2D"/>
                </a:solidFill>
              </a:rPr>
              <a:pPr/>
              <a:t>5</a:t>
            </a:fld>
            <a:endParaRPr lang="en-US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0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Rovná spojnic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ovná spojnic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ovná spojnic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ovná spojnic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ovná spojnic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ovná spojnic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ovná spojnic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ovná spojnic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ovná spojnic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Skupin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Rovná spojnic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ovná spojnic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ovná spojnic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ovná spojnic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ovná spojnic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Skupin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Rovná spojnic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ovná spojnic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ovná spojnic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ovná spojnic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Rovná spojnic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Rovná spojnic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ovná spojnic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ovná spojnic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ovná spojnic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ovná spojnic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Skupin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Rovná spojnic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ovná spojnic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ovná spojnic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ovná spojnic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ovná spojnic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Skupin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Rovná spojnic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ovná spojnic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ovná spojnic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ovná spojnic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ovná spojnic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Rovná spojnic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ovná spojnic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ovná spojnic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ovná spojnic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ovná spojnic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 dirty="0"/>
          </a:p>
        </p:txBody>
      </p:sp>
      <p:cxnSp>
        <p:nvCxnSpPr>
          <p:cNvPr id="58" name="Rovná spojnic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sk-SK" smtClean="0"/>
              <a:t>14.12.2015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sk-SK" smtClean="0"/>
              <a:t>14.12.2015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sk-SK" smtClean="0"/>
              <a:t>14.12.2015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Rovná spojnic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ovná spojnic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ovná spojnic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ovná spojnic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ovná spojnic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ovná spojnic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ovná spojnic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ovná spojnic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ovná spojnic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Rovná spojnic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ovná spojnic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ovná spojnic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ovná spojnic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ovná spojnic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kupin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Rovná spojnic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ovná spojnic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ovná spojnic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Rovná spojnic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Rovná spojnic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Rovná spojnic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ovná spojnic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ovná spojnic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ovná spojnic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Rovná spojnic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Skupin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Rovná spojnic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ovná spojnic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ovná spojnic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ovná spojnic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ovná spojnic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Skupin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Rovná spojnic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ovná spojnic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ovná spojnic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ovná spojnic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Rovná spojnic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Rovná spojnic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ovná spojnic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ovná spojnic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ovná spojnic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ovná spojnic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58" name="Rovná spojnic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sk-SK" smtClean="0"/>
              <a:t>14.12.2015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sk-SK" smtClean="0"/>
              <a:t>14.12.2015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sk-SK" smtClean="0"/>
              <a:t>14.12.2015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kupin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Rovná spojnic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Rovná spojnic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Rovná spojnic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Rovná spojnic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Rovná spojnic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Rovná spojnic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Rovná spojnic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Rovná spojnic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Rovná spojnic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Rovná spojnic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Rovná spojnic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Rovná spojnic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Rovná spojnic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Rovná spojnic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Rovná spojnic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Rovná spojnic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Skupin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Rovná spojnic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Rovná spojnic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Rovná spojnic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Rovná spojnic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Rovná spojnic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Skupin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Rovná spojnic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Rovná spojnic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Rovná spojnic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Rovná spojnic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Rovná spojnic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Rovná spojnic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Rovná spojnic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Rovná spojnic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Rovná spojnic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Rovná spojnic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Skupin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Rovná spojnic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Rovná spojnic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Rovná spojnic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Rovná spojnic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Rovná spojnic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Skupin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Rovná spojnic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Rovná spojnic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Rovná spojnic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Rovná spojnic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Rovná spojnic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Rovná spojnic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Rovná spojnic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Rovná spojnic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Rovná spojnic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Rovná spojnic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Zástupný symbol dátumu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sk-SK" smtClean="0"/>
              <a:t>14.12.2015</a:t>
            </a:fld>
            <a:endParaRPr lang="sk-SK" dirty="0"/>
          </a:p>
        </p:txBody>
      </p:sp>
      <p:sp>
        <p:nvSpPr>
          <p:cNvPr id="213" name="Zástupný symbol päty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14" name="Zástupný symbol čísla snímky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Rovná spojnic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ovná spojnic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ovná spojnic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ovná spojnic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ovná spojnic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ovná spojnic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ovná spojnic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ovná spojnic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ovná spojnic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Skupin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Rovná spojnic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ovná spojnic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ovná spojnic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ovná spojnic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ovná spojnic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Skupin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Rovná spojnic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Rovná spojnic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Rovná spojnic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Rovná spojnic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Rovná spojnic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Rovná spojnic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ovná spojnic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Rovná spojnic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Rovná spojnic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ovná spojnic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Skupin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Rovná spojnic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ovná spojnic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ovná spojnic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ovná spojnic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ovná spojnic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Skupin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Rovná spojnic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ovná spojnic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Rovná spojnic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Rovná spojnic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Rovná spojnic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Rovná spojnic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ovná spojnic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ovná spojnic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ovná spojnic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ovná spojnic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Obdĺžni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60" name="Rovná spojnic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sk-SK" smtClean="0"/>
              <a:t>14.12.2015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Rovná spojnic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ovná spojnic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ovná spojnic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ovná spojnic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ovná spojnic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ovná spojnic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ovná spojnic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ovná spojnic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ovná spojnic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Skupin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Rovná spojnic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ovná spojnic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ovná spojnic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ovná spojnic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ovná spojnic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Skupin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Rovná spojnic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ovná spojnic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Rovná spojnic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Rovná spojnic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Rovná spojnic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Rovná spojnic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ovná spojnic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ovná spojnic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Rovná spojnic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Rovná spojnic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Skupin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Rovná spojnic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ovná spojnic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ovná spojnic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ovná spojnic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ovná spojnic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Skupin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Rovná spojnic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ovná spojnic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ovná spojnic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Rovná spojnic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Rovná spojnic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Rovná spojnic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ovná spojnic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ovná spojnic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ovná spojnic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ovná spojnic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Obdĺžni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  <p:cxnSp>
        <p:nvCxnSpPr>
          <p:cNvPr id="59" name="Rovná spojnic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kupina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Rovná spojnic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ovná spojnic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ovná spojnic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Rovná spojnic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ovná spojnic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Rovná spojnic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Rovná spojnic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Rovná spojnic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ovná spojnic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ovná spojnic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ovná spojnic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Rovná spojnic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Rovná spojnic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Rovná spojnic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ovná spojnic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nic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Skupin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Rovná spojnic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Rovná spojnic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ovná spojnic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Rovná spojnic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ovná spojnic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Skupin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Rovná spojnic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Rovná spojnic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Rovná spojnic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Rovná spojnic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Rovná spojnic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Rovná spojnic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ovná spojnic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ovná spojnic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ovná spojnic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ovná spojnic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Skupin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Rovná spojnic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ovná spojnic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ovná spojnic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ovná spojnic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ovná spojnic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Skupin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Rovná spojnic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ovná spojnic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ovná spojnic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ovná spojnic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Rovná spojnic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Rovná spojnic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Rovná spojnic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Rovná spojnic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Rovná spojnic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ovná spojnic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sk-SK" smtClean="0"/>
              <a:t>14.12.2015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sk-SK" smtClean="0"/>
              <a:pPr/>
              <a:t>‹#›</a:t>
            </a:fld>
            <a:endParaRPr lang="sk-SK" dirty="0"/>
          </a:p>
        </p:txBody>
      </p:sp>
      <p:cxnSp>
        <p:nvCxnSpPr>
          <p:cNvPr id="148" name="Rovná spojnic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sk-SK" sz="6600" b="1" i="0" baseline="0" dirty="0" smtClean="0">
                <a:solidFill>
                  <a:srgbClr val="2D2E2D"/>
                </a:solidFill>
                <a:latin typeface="Arial"/>
                <a:ea typeface="+mj-ea"/>
                <a:cs typeface="+mj-cs"/>
              </a:rPr>
              <a:t>Optimalizácia systému Úrad práce</a:t>
            </a:r>
            <a:endParaRPr lang="sk-SK" sz="6600" b="1" i="0" baseline="0" dirty="0">
              <a:solidFill>
                <a:srgbClr val="2D2E2D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730470" cy="45720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sk-SK" sz="2000" b="0" i="0" dirty="0" smtClean="0">
                <a:solidFill>
                  <a:srgbClr val="D15A3E"/>
                </a:solidFill>
              </a:rPr>
              <a:t>Teória hromadnej obsluhy					         Andrej Kováč</a:t>
            </a:r>
            <a:endParaRPr lang="sk-SK" sz="2000" b="0" i="0" dirty="0">
              <a:solidFill>
                <a:srgbClr val="D15A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392220"/>
              </p:ext>
            </p:extLst>
          </p:nvPr>
        </p:nvGraphicFramePr>
        <p:xfrm>
          <a:off x="1237785" y="814039"/>
          <a:ext cx="9735016" cy="559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158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</a:t>
            </a:r>
            <a:endParaRPr lang="sk-SK" dirty="0"/>
          </a:p>
        </p:txBody>
      </p:sp>
      <p:sp>
        <p:nvSpPr>
          <p:cNvPr id="3" name="Zástupný symbol obsahu 2"/>
          <p:cNvSpPr txBox="1">
            <a:spLocks/>
          </p:cNvSpPr>
          <p:nvPr/>
        </p:nvSpPr>
        <p:spPr>
          <a:xfrm>
            <a:off x="1295400" y="2360342"/>
            <a:ext cx="8495371" cy="41491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sk-SK" dirty="0" smtClean="0"/>
              <a:t>Pre modelovaný úrad je výhodnejší model s blokovaním obsluhy, pretože počet odmietnutých zákazníkov je nižší.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sk-SK" dirty="0" smtClean="0"/>
          </a:p>
          <a:p>
            <a:pPr algn="just">
              <a:lnSpc>
                <a:spcPct val="120000"/>
              </a:lnSpc>
            </a:pPr>
            <a:r>
              <a:rPr lang="sk-SK" dirty="0" smtClean="0"/>
              <a:t>Najmenej neuspokojených zákazníkov z úradu odchádza v prípade, že pravdepodobnosť príchodu k poradcovi a agentovi je rovnaká → 0,5.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709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k-SK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Slovné zadanie</a:t>
            </a:r>
            <a:endParaRPr lang="sk-SK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4914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sk-SK" dirty="0"/>
              <a:t>Modelujeme systém hromadnej obsluhy „Úrad práce“, pozostávajúci z troch oddelení – </a:t>
            </a:r>
            <a:r>
              <a:rPr lang="sk-SK" dirty="0" smtClean="0"/>
              <a:t>evidencia</a:t>
            </a:r>
            <a:r>
              <a:rPr lang="sk-SK" dirty="0"/>
              <a:t>, poradca, agent. Na úrad prichádzajú uchádzači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o </a:t>
            </a:r>
            <a:r>
              <a:rPr lang="sk-SK" dirty="0"/>
              <a:t>zamestnanie, ktorí sa môžu evidovať na oddelení evidencie. Ak je </a:t>
            </a:r>
            <a:r>
              <a:rPr lang="sk-SK" dirty="0" err="1"/>
              <a:t>prepážka</a:t>
            </a:r>
            <a:r>
              <a:rPr lang="sk-SK" dirty="0"/>
              <a:t> evidencie obsadená, uchádzač čaká vo </a:t>
            </a:r>
            <a:r>
              <a:rPr lang="sk-SK" dirty="0" smtClean="0"/>
              <a:t>fronte (maximálne 1). </a:t>
            </a:r>
            <a:r>
              <a:rPr lang="sk-SK" dirty="0"/>
              <a:t>Po vybavení na evidencii uchádzač pokračuje k poradcovi alebo agentovi.  K poradcovi ide v prípade, že na evidencii nenašli voľné pracovné </a:t>
            </a:r>
            <a:r>
              <a:rPr lang="sk-SK" dirty="0" smtClean="0"/>
              <a:t>miesto v</a:t>
            </a:r>
            <a:r>
              <a:rPr lang="sk-SK" dirty="0"/>
              <a:t> jeho </a:t>
            </a:r>
            <a:r>
              <a:rPr lang="sk-SK" dirty="0" smtClean="0"/>
              <a:t>odbore </a:t>
            </a:r>
            <a:r>
              <a:rPr lang="sk-SK" dirty="0"/>
              <a:t>(s pravdepodobnosťou </a:t>
            </a:r>
            <a:r>
              <a:rPr lang="el-GR" dirty="0"/>
              <a:t>α</a:t>
            </a:r>
            <a:r>
              <a:rPr lang="sk-SK" dirty="0"/>
              <a:t>)</a:t>
            </a:r>
            <a:r>
              <a:rPr lang="sk-SK" dirty="0" smtClean="0"/>
              <a:t> </a:t>
            </a:r>
            <a:r>
              <a:rPr lang="sk-SK" dirty="0"/>
              <a:t>a k agentovi v prípade, že voľné miesto </a:t>
            </a:r>
            <a:r>
              <a:rPr lang="sk-SK" dirty="0" smtClean="0"/>
              <a:t>našli (pravdepodobnosť 1-</a:t>
            </a:r>
            <a:r>
              <a:rPr lang="el-GR" dirty="0" smtClean="0"/>
              <a:t>α</a:t>
            </a:r>
            <a:r>
              <a:rPr lang="sk-SK" dirty="0" smtClean="0"/>
              <a:t>). Ak je práve obsluha u poradcu alebo agenta obsadená, uchádzač zo systému odchádza neuspokojený. </a:t>
            </a:r>
            <a:r>
              <a:rPr lang="sk-SK" dirty="0"/>
              <a:t>Uchádzač, ktorý absolvoval sedenie u </a:t>
            </a:r>
            <a:r>
              <a:rPr lang="sk-SK" dirty="0" smtClean="0"/>
              <a:t>poradcu alebo agenta</a:t>
            </a:r>
            <a:r>
              <a:rPr lang="sk-SK" dirty="0"/>
              <a:t>, odchádza zo systému </a:t>
            </a:r>
            <a:r>
              <a:rPr lang="sk-SK" dirty="0" smtClean="0"/>
              <a:t>uspokojený.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k-SK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Model obsluhujúceho systému</a:t>
            </a:r>
            <a:endParaRPr lang="sk-SK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49" name="Obrázok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3" y="1737775"/>
            <a:ext cx="8396432" cy="4134991"/>
          </a:xfrm>
          <a:prstGeom prst="rect">
            <a:avLst/>
          </a:prstGeom>
        </p:spPr>
      </p:pic>
      <p:sp>
        <p:nvSpPr>
          <p:cNvPr id="50" name="BlokTextu 49"/>
          <p:cNvSpPr txBox="1"/>
          <p:nvPr/>
        </p:nvSpPr>
        <p:spPr>
          <a:xfrm>
            <a:off x="1897783" y="3650722"/>
            <a:ext cx="4693276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l-GR" dirty="0" smtClean="0"/>
              <a:t>λ</a:t>
            </a:r>
            <a:r>
              <a:rPr lang="sk-SK" dirty="0" smtClean="0"/>
              <a:t> = intenzita príchodu zákazníkov</a:t>
            </a:r>
          </a:p>
          <a:p>
            <a:pPr>
              <a:lnSpc>
                <a:spcPct val="110000"/>
              </a:lnSpc>
            </a:pPr>
            <a:r>
              <a:rPr lang="sk-SK" dirty="0" smtClean="0"/>
              <a:t>µ</a:t>
            </a:r>
            <a:r>
              <a:rPr lang="sk-SK" baseline="-25000" dirty="0" smtClean="0"/>
              <a:t>E</a:t>
            </a:r>
            <a:r>
              <a:rPr lang="sk-SK" dirty="0" smtClean="0"/>
              <a:t> = odchod zákazníka z evidencie</a:t>
            </a:r>
          </a:p>
          <a:p>
            <a:pPr>
              <a:lnSpc>
                <a:spcPct val="110000"/>
              </a:lnSpc>
            </a:pPr>
            <a:r>
              <a:rPr lang="sk-SK" dirty="0" smtClean="0"/>
              <a:t>µ</a:t>
            </a:r>
            <a:r>
              <a:rPr lang="sk-SK" baseline="-25000" dirty="0" smtClean="0"/>
              <a:t>P</a:t>
            </a:r>
            <a:r>
              <a:rPr lang="sk-SK" dirty="0" smtClean="0"/>
              <a:t> </a:t>
            </a:r>
            <a:r>
              <a:rPr lang="sk-SK" dirty="0"/>
              <a:t>= odchod zákazníka </a:t>
            </a:r>
            <a:r>
              <a:rPr lang="sk-SK" dirty="0" smtClean="0"/>
              <a:t>od poradcu</a:t>
            </a:r>
            <a:endParaRPr lang="sk-SK" dirty="0"/>
          </a:p>
          <a:p>
            <a:pPr>
              <a:lnSpc>
                <a:spcPct val="110000"/>
              </a:lnSpc>
            </a:pPr>
            <a:r>
              <a:rPr lang="sk-SK" dirty="0" smtClean="0"/>
              <a:t>µ</a:t>
            </a:r>
            <a:r>
              <a:rPr lang="sk-SK" baseline="-25000" dirty="0" smtClean="0"/>
              <a:t>A</a:t>
            </a:r>
            <a:r>
              <a:rPr lang="sk-SK" dirty="0" smtClean="0"/>
              <a:t> </a:t>
            </a:r>
            <a:r>
              <a:rPr lang="sk-SK" dirty="0"/>
              <a:t>= odchod zákazníka </a:t>
            </a:r>
            <a:r>
              <a:rPr lang="sk-SK" dirty="0" smtClean="0"/>
              <a:t>od agenta</a:t>
            </a:r>
          </a:p>
          <a:p>
            <a:pPr>
              <a:lnSpc>
                <a:spcPct val="110000"/>
              </a:lnSpc>
            </a:pPr>
            <a:r>
              <a:rPr lang="sk-SK" dirty="0" smtClean="0"/>
              <a:t>α = pravdepodobnosť, že uchádzač z evidencie smeruje k poradcovi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837790" y="148637"/>
            <a:ext cx="7008650" cy="185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  <a:spcBef>
                <a:spcPts val="1200"/>
              </a:spcBef>
            </a:pPr>
            <a:r>
              <a:rPr lang="sk-SK" dirty="0"/>
              <a:t>Množina stavov: S</a:t>
            </a:r>
            <a:r>
              <a:rPr lang="sk-SK" baseline="-25000" dirty="0"/>
              <a:t>1</a:t>
            </a:r>
            <a:r>
              <a:rPr lang="sk-SK" dirty="0"/>
              <a:t> = { ( i, j, k ): i ϵ { 0, 1, 2 }, j ϵ { 0, 1 }, k ϵ { 0, 1 } }</a:t>
            </a:r>
          </a:p>
          <a:p>
            <a:pPr algn="r">
              <a:lnSpc>
                <a:spcPct val="120000"/>
              </a:lnSpc>
              <a:spcBef>
                <a:spcPts val="1200"/>
              </a:spcBef>
            </a:pPr>
            <a:r>
              <a:rPr lang="sk-SK" dirty="0"/>
              <a:t>i = počet čitateľov v obsluhe a vo fronte evidencie</a:t>
            </a:r>
          </a:p>
          <a:p>
            <a:pPr algn="r">
              <a:lnSpc>
                <a:spcPct val="120000"/>
              </a:lnSpc>
            </a:pPr>
            <a:r>
              <a:rPr lang="sk-SK" dirty="0"/>
              <a:t>j = počet čitateľov v obsluhe u poradcu</a:t>
            </a:r>
          </a:p>
          <a:p>
            <a:pPr algn="r">
              <a:lnSpc>
                <a:spcPct val="120000"/>
              </a:lnSpc>
            </a:pPr>
            <a:r>
              <a:rPr lang="sk-SK" dirty="0"/>
              <a:t>k = počet čitateľov v obsluhe u agenta</a:t>
            </a:r>
          </a:p>
          <a:p>
            <a:pPr algn="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k-SK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Prechodový graf</a:t>
            </a:r>
            <a:endParaRPr lang="sk-SK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4" name="Ovál 3"/>
          <p:cNvSpPr/>
          <p:nvPr/>
        </p:nvSpPr>
        <p:spPr>
          <a:xfrm>
            <a:off x="1295400" y="2526248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001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1295400" y="3764034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100</a:t>
            </a:r>
            <a:endParaRPr lang="sk-SK" dirty="0"/>
          </a:p>
        </p:txBody>
      </p:sp>
      <p:sp>
        <p:nvSpPr>
          <p:cNvPr id="6" name="Ovál 5"/>
          <p:cNvSpPr/>
          <p:nvPr/>
        </p:nvSpPr>
        <p:spPr>
          <a:xfrm>
            <a:off x="1295400" y="5001820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000</a:t>
            </a:r>
            <a:endParaRPr lang="sk-SK" dirty="0"/>
          </a:p>
        </p:txBody>
      </p:sp>
      <p:sp>
        <p:nvSpPr>
          <p:cNvPr id="9" name="Ovál 8"/>
          <p:cNvSpPr/>
          <p:nvPr/>
        </p:nvSpPr>
        <p:spPr>
          <a:xfrm>
            <a:off x="5926872" y="2526248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101</a:t>
            </a:r>
            <a:endParaRPr lang="sk-SK" dirty="0"/>
          </a:p>
        </p:txBody>
      </p:sp>
      <p:sp>
        <p:nvSpPr>
          <p:cNvPr id="10" name="Ovál 9"/>
          <p:cNvSpPr/>
          <p:nvPr/>
        </p:nvSpPr>
        <p:spPr>
          <a:xfrm>
            <a:off x="5926872" y="3764034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110</a:t>
            </a:r>
            <a:endParaRPr lang="sk-SK" dirty="0"/>
          </a:p>
        </p:txBody>
      </p:sp>
      <p:sp>
        <p:nvSpPr>
          <p:cNvPr id="11" name="Ovál 10"/>
          <p:cNvSpPr/>
          <p:nvPr/>
        </p:nvSpPr>
        <p:spPr>
          <a:xfrm>
            <a:off x="5926872" y="5001820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111</a:t>
            </a:r>
            <a:endParaRPr lang="sk-SK" dirty="0"/>
          </a:p>
        </p:txBody>
      </p:sp>
      <p:sp>
        <p:nvSpPr>
          <p:cNvPr id="12" name="Ovál 11"/>
          <p:cNvSpPr/>
          <p:nvPr/>
        </p:nvSpPr>
        <p:spPr>
          <a:xfrm>
            <a:off x="8242608" y="2526248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201</a:t>
            </a:r>
            <a:endParaRPr lang="sk-SK" dirty="0"/>
          </a:p>
        </p:txBody>
      </p:sp>
      <p:sp>
        <p:nvSpPr>
          <p:cNvPr id="13" name="Ovál 12"/>
          <p:cNvSpPr/>
          <p:nvPr/>
        </p:nvSpPr>
        <p:spPr>
          <a:xfrm>
            <a:off x="8242608" y="3764034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210</a:t>
            </a:r>
            <a:endParaRPr lang="sk-SK" dirty="0"/>
          </a:p>
        </p:txBody>
      </p:sp>
      <p:sp>
        <p:nvSpPr>
          <p:cNvPr id="14" name="Ovál 13"/>
          <p:cNvSpPr/>
          <p:nvPr/>
        </p:nvSpPr>
        <p:spPr>
          <a:xfrm>
            <a:off x="8242608" y="5001820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211</a:t>
            </a:r>
            <a:endParaRPr lang="sk-SK" dirty="0"/>
          </a:p>
        </p:txBody>
      </p:sp>
      <p:sp>
        <p:nvSpPr>
          <p:cNvPr id="15" name="Ovál 14"/>
          <p:cNvSpPr/>
          <p:nvPr/>
        </p:nvSpPr>
        <p:spPr>
          <a:xfrm>
            <a:off x="3611136" y="2526248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010</a:t>
            </a:r>
            <a:endParaRPr lang="sk-SK" dirty="0"/>
          </a:p>
        </p:txBody>
      </p:sp>
      <p:sp>
        <p:nvSpPr>
          <p:cNvPr id="16" name="Ovál 15"/>
          <p:cNvSpPr/>
          <p:nvPr/>
        </p:nvSpPr>
        <p:spPr>
          <a:xfrm>
            <a:off x="3611136" y="3764034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200</a:t>
            </a:r>
            <a:endParaRPr lang="sk-SK" dirty="0"/>
          </a:p>
        </p:txBody>
      </p:sp>
      <p:sp>
        <p:nvSpPr>
          <p:cNvPr id="17" name="Ovál 16"/>
          <p:cNvSpPr/>
          <p:nvPr/>
        </p:nvSpPr>
        <p:spPr>
          <a:xfrm>
            <a:off x="3611136" y="5001820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011</a:t>
            </a:r>
            <a:endParaRPr lang="sk-SK" dirty="0"/>
          </a:p>
        </p:txBody>
      </p:sp>
      <p:cxnSp>
        <p:nvCxnSpPr>
          <p:cNvPr id="24" name="Rovná spojovacia šípka 23"/>
          <p:cNvCxnSpPr>
            <a:stCxn id="6" idx="0"/>
            <a:endCxn id="5" idx="4"/>
          </p:cNvCxnSpPr>
          <p:nvPr/>
        </p:nvCxnSpPr>
        <p:spPr>
          <a:xfrm flipV="1">
            <a:off x="1702421" y="4310443"/>
            <a:ext cx="0" cy="69137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Rovná spojovacia šípka 25"/>
          <p:cNvCxnSpPr>
            <a:stCxn id="5" idx="6"/>
            <a:endCxn id="16" idx="2"/>
          </p:cNvCxnSpPr>
          <p:nvPr/>
        </p:nvCxnSpPr>
        <p:spPr>
          <a:xfrm>
            <a:off x="2109442" y="4037239"/>
            <a:ext cx="150169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/>
          <p:cNvCxnSpPr/>
          <p:nvPr/>
        </p:nvCxnSpPr>
        <p:spPr>
          <a:xfrm>
            <a:off x="4425178" y="5275024"/>
            <a:ext cx="150169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ovacia šípka 27"/>
          <p:cNvCxnSpPr/>
          <p:nvPr/>
        </p:nvCxnSpPr>
        <p:spPr>
          <a:xfrm>
            <a:off x="6740914" y="5275024"/>
            <a:ext cx="150169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ovacia šípka 28"/>
          <p:cNvCxnSpPr/>
          <p:nvPr/>
        </p:nvCxnSpPr>
        <p:spPr>
          <a:xfrm>
            <a:off x="6740914" y="4037238"/>
            <a:ext cx="150169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ovacia šípka 29"/>
          <p:cNvCxnSpPr/>
          <p:nvPr/>
        </p:nvCxnSpPr>
        <p:spPr>
          <a:xfrm>
            <a:off x="6740914" y="2799452"/>
            <a:ext cx="150169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Zaoblená spojnica 31"/>
          <p:cNvCxnSpPr>
            <a:stCxn id="4" idx="7"/>
            <a:endCxn id="9" idx="1"/>
          </p:cNvCxnSpPr>
          <p:nvPr/>
        </p:nvCxnSpPr>
        <p:spPr>
          <a:xfrm rot="5400000" flipH="1" flipV="1">
            <a:off x="4018157" y="578339"/>
            <a:ext cx="12700" cy="4055858"/>
          </a:xfrm>
          <a:prstGeom prst="curvedConnector3">
            <a:avLst>
              <a:gd name="adj1" fmla="val 2430079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Zaoblená spojnica 42"/>
          <p:cNvCxnSpPr>
            <a:stCxn id="4" idx="2"/>
            <a:endCxn id="6" idx="2"/>
          </p:cNvCxnSpPr>
          <p:nvPr/>
        </p:nvCxnSpPr>
        <p:spPr>
          <a:xfrm rot="10800000" flipV="1">
            <a:off x="1295400" y="2799453"/>
            <a:ext cx="12700" cy="2475572"/>
          </a:xfrm>
          <a:prstGeom prst="curvedConnector3">
            <a:avLst>
              <a:gd name="adj1" fmla="val 18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ovná spojovacia šípka 51"/>
          <p:cNvCxnSpPr>
            <a:stCxn id="9" idx="2"/>
            <a:endCxn id="5" idx="7"/>
          </p:cNvCxnSpPr>
          <p:nvPr/>
        </p:nvCxnSpPr>
        <p:spPr>
          <a:xfrm flipH="1">
            <a:off x="1990228" y="2799453"/>
            <a:ext cx="3936644" cy="10446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oľný tvar 60"/>
          <p:cNvSpPr/>
          <p:nvPr/>
        </p:nvSpPr>
        <p:spPr>
          <a:xfrm>
            <a:off x="3338822" y="2974182"/>
            <a:ext cx="386759" cy="2086378"/>
          </a:xfrm>
          <a:custGeom>
            <a:avLst/>
            <a:gdLst>
              <a:gd name="connsiteX0" fmla="*/ 386759 w 386759"/>
              <a:gd name="connsiteY0" fmla="*/ 2086378 h 2086378"/>
              <a:gd name="connsiteX1" fmla="*/ 393 w 386759"/>
              <a:gd name="connsiteY1" fmla="*/ 1081826 h 2086378"/>
              <a:gd name="connsiteX2" fmla="*/ 348123 w 386759"/>
              <a:gd name="connsiteY2" fmla="*/ 0 h 208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759" h="2086378">
                <a:moveTo>
                  <a:pt x="386759" y="2086378"/>
                </a:moveTo>
                <a:cubicBezTo>
                  <a:pt x="196795" y="1757967"/>
                  <a:pt x="6832" y="1429556"/>
                  <a:pt x="393" y="1081826"/>
                </a:cubicBezTo>
                <a:cubicBezTo>
                  <a:pt x="-6046" y="734096"/>
                  <a:pt x="64788" y="150254"/>
                  <a:pt x="348123" y="0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3" name="Rovná spojovacia šípka 62"/>
          <p:cNvCxnSpPr>
            <a:stCxn id="12" idx="3"/>
            <a:endCxn id="16" idx="7"/>
          </p:cNvCxnSpPr>
          <p:nvPr/>
        </p:nvCxnSpPr>
        <p:spPr>
          <a:xfrm flipH="1">
            <a:off x="4305964" y="2992637"/>
            <a:ext cx="4055858" cy="85141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ovná spojovacia šípka 64"/>
          <p:cNvCxnSpPr/>
          <p:nvPr/>
        </p:nvCxnSpPr>
        <p:spPr>
          <a:xfrm flipV="1">
            <a:off x="6333893" y="4310442"/>
            <a:ext cx="0" cy="6913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Rovná spojovacia šípka 65"/>
          <p:cNvCxnSpPr/>
          <p:nvPr/>
        </p:nvCxnSpPr>
        <p:spPr>
          <a:xfrm flipV="1">
            <a:off x="8649629" y="4310441"/>
            <a:ext cx="0" cy="6913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ovná spojovacia šípka 66"/>
          <p:cNvCxnSpPr/>
          <p:nvPr/>
        </p:nvCxnSpPr>
        <p:spPr>
          <a:xfrm flipV="1">
            <a:off x="1699097" y="3072657"/>
            <a:ext cx="0" cy="691377"/>
          </a:xfrm>
          <a:prstGeom prst="straightConnector1">
            <a:avLst/>
          </a:prstGeom>
          <a:ln w="38100" cmpd="sng">
            <a:solidFill>
              <a:srgbClr val="00B05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Rovná spojovacia šípka 67"/>
          <p:cNvCxnSpPr/>
          <p:nvPr/>
        </p:nvCxnSpPr>
        <p:spPr>
          <a:xfrm>
            <a:off x="4421461" y="4037238"/>
            <a:ext cx="1501694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Zaoblená spojnica 69"/>
          <p:cNvCxnSpPr>
            <a:stCxn id="13" idx="1"/>
            <a:endCxn id="10" idx="7"/>
          </p:cNvCxnSpPr>
          <p:nvPr/>
        </p:nvCxnSpPr>
        <p:spPr>
          <a:xfrm rot="16200000" flipV="1">
            <a:off x="7491761" y="2973993"/>
            <a:ext cx="12700" cy="1740122"/>
          </a:xfrm>
          <a:prstGeom prst="curvedConnector3">
            <a:avLst>
              <a:gd name="adj1" fmla="val 1213181"/>
            </a:avLst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Zaoblená spojnica 71"/>
          <p:cNvCxnSpPr/>
          <p:nvPr/>
        </p:nvCxnSpPr>
        <p:spPr>
          <a:xfrm rot="16200000" flipV="1">
            <a:off x="7485411" y="1723507"/>
            <a:ext cx="12700" cy="1740122"/>
          </a:xfrm>
          <a:prstGeom prst="curvedConnector3">
            <a:avLst>
              <a:gd name="adj1" fmla="val 1213181"/>
            </a:avLst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Zaoblená spojnica 77"/>
          <p:cNvCxnSpPr>
            <a:stCxn id="9" idx="0"/>
            <a:endCxn id="4" idx="0"/>
          </p:cNvCxnSpPr>
          <p:nvPr/>
        </p:nvCxnSpPr>
        <p:spPr>
          <a:xfrm rot="16200000" flipV="1">
            <a:off x="4018157" y="210512"/>
            <a:ext cx="12700" cy="4631472"/>
          </a:xfrm>
          <a:prstGeom prst="curvedConnector3">
            <a:avLst>
              <a:gd name="adj1" fmla="val 4233803"/>
            </a:avLst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ovná spojovacia šípka 82"/>
          <p:cNvCxnSpPr>
            <a:stCxn id="16" idx="0"/>
            <a:endCxn id="9" idx="3"/>
          </p:cNvCxnSpPr>
          <p:nvPr/>
        </p:nvCxnSpPr>
        <p:spPr>
          <a:xfrm flipV="1">
            <a:off x="4018157" y="2992637"/>
            <a:ext cx="2027929" cy="77139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ovná spojovacia šípka 86"/>
          <p:cNvCxnSpPr>
            <a:stCxn id="9" idx="4"/>
            <a:endCxn id="17" idx="0"/>
          </p:cNvCxnSpPr>
          <p:nvPr/>
        </p:nvCxnSpPr>
        <p:spPr>
          <a:xfrm flipH="1">
            <a:off x="4018157" y="3072657"/>
            <a:ext cx="2315736" cy="192916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ovná spojovacia šípka 88"/>
          <p:cNvCxnSpPr>
            <a:stCxn id="10" idx="3"/>
            <a:endCxn id="17" idx="7"/>
          </p:cNvCxnSpPr>
          <p:nvPr/>
        </p:nvCxnSpPr>
        <p:spPr>
          <a:xfrm flipH="1">
            <a:off x="4305964" y="4230423"/>
            <a:ext cx="1740122" cy="85141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Zaoblená spojnica 90"/>
          <p:cNvCxnSpPr/>
          <p:nvPr/>
        </p:nvCxnSpPr>
        <p:spPr>
          <a:xfrm rot="16200000" flipV="1">
            <a:off x="5176025" y="4598148"/>
            <a:ext cx="12700" cy="1740122"/>
          </a:xfrm>
          <a:prstGeom prst="curvedConnector3">
            <a:avLst>
              <a:gd name="adj1" fmla="val -98342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Zaoblená spojnica 93"/>
          <p:cNvCxnSpPr/>
          <p:nvPr/>
        </p:nvCxnSpPr>
        <p:spPr>
          <a:xfrm rot="16200000" flipV="1">
            <a:off x="7491761" y="4610848"/>
            <a:ext cx="12700" cy="1740122"/>
          </a:xfrm>
          <a:prstGeom prst="curvedConnector3">
            <a:avLst>
              <a:gd name="adj1" fmla="val -98342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ovná spojovacia šípka 95"/>
          <p:cNvCxnSpPr>
            <a:stCxn id="12" idx="4"/>
            <a:endCxn id="11" idx="7"/>
          </p:cNvCxnSpPr>
          <p:nvPr/>
        </p:nvCxnSpPr>
        <p:spPr>
          <a:xfrm flipH="1">
            <a:off x="6621700" y="3072657"/>
            <a:ext cx="2027929" cy="200918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ovná spojovacia šípka 96"/>
          <p:cNvCxnSpPr/>
          <p:nvPr/>
        </p:nvCxnSpPr>
        <p:spPr>
          <a:xfrm flipH="1">
            <a:off x="6705997" y="4304093"/>
            <a:ext cx="1797646" cy="85141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ovná spojovacia šípka 101"/>
          <p:cNvCxnSpPr>
            <a:stCxn id="17" idx="2"/>
            <a:endCxn id="4" idx="5"/>
          </p:cNvCxnSpPr>
          <p:nvPr/>
        </p:nvCxnSpPr>
        <p:spPr>
          <a:xfrm flipH="1" flipV="1">
            <a:off x="1990228" y="2992637"/>
            <a:ext cx="1620908" cy="2282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ovná spojovacia šípka 103"/>
          <p:cNvCxnSpPr>
            <a:stCxn id="15" idx="4"/>
            <a:endCxn id="6" idx="7"/>
          </p:cNvCxnSpPr>
          <p:nvPr/>
        </p:nvCxnSpPr>
        <p:spPr>
          <a:xfrm flipH="1">
            <a:off x="1990228" y="3072657"/>
            <a:ext cx="2027929" cy="2009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Voľný tvar 108"/>
          <p:cNvSpPr/>
          <p:nvPr/>
        </p:nvSpPr>
        <p:spPr>
          <a:xfrm>
            <a:off x="2010981" y="4144055"/>
            <a:ext cx="3944169" cy="425176"/>
          </a:xfrm>
          <a:custGeom>
            <a:avLst/>
            <a:gdLst>
              <a:gd name="connsiteX0" fmla="*/ 3863662 w 3863662"/>
              <a:gd name="connsiteY0" fmla="*/ 0 h 425176"/>
              <a:gd name="connsiteX1" fmla="*/ 1944710 w 3863662"/>
              <a:gd name="connsiteY1" fmla="*/ 425003 h 425176"/>
              <a:gd name="connsiteX2" fmla="*/ 0 w 3863662"/>
              <a:gd name="connsiteY2" fmla="*/ 51515 h 42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3662" h="425176">
                <a:moveTo>
                  <a:pt x="3863662" y="0"/>
                </a:moveTo>
                <a:cubicBezTo>
                  <a:pt x="3226158" y="208208"/>
                  <a:pt x="2588654" y="416417"/>
                  <a:pt x="1944710" y="425003"/>
                </a:cubicBezTo>
                <a:cubicBezTo>
                  <a:pt x="1300766" y="433589"/>
                  <a:pt x="321972" y="120202"/>
                  <a:pt x="0" y="51515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0" name="Voľný tvar 109"/>
          <p:cNvSpPr/>
          <p:nvPr/>
        </p:nvSpPr>
        <p:spPr>
          <a:xfrm>
            <a:off x="4326891" y="4141571"/>
            <a:ext cx="3944169" cy="425176"/>
          </a:xfrm>
          <a:custGeom>
            <a:avLst/>
            <a:gdLst>
              <a:gd name="connsiteX0" fmla="*/ 3863662 w 3863662"/>
              <a:gd name="connsiteY0" fmla="*/ 0 h 425176"/>
              <a:gd name="connsiteX1" fmla="*/ 1944710 w 3863662"/>
              <a:gd name="connsiteY1" fmla="*/ 425003 h 425176"/>
              <a:gd name="connsiteX2" fmla="*/ 0 w 3863662"/>
              <a:gd name="connsiteY2" fmla="*/ 51515 h 42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3662" h="425176">
                <a:moveTo>
                  <a:pt x="3863662" y="0"/>
                </a:moveTo>
                <a:cubicBezTo>
                  <a:pt x="3226158" y="208208"/>
                  <a:pt x="2588654" y="416417"/>
                  <a:pt x="1944710" y="425003"/>
                </a:cubicBezTo>
                <a:cubicBezTo>
                  <a:pt x="1300766" y="433589"/>
                  <a:pt x="321972" y="120202"/>
                  <a:pt x="0" y="51515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2" name="Voľný tvar 111"/>
          <p:cNvSpPr/>
          <p:nvPr/>
        </p:nvSpPr>
        <p:spPr>
          <a:xfrm>
            <a:off x="6494539" y="3051455"/>
            <a:ext cx="425070" cy="1970468"/>
          </a:xfrm>
          <a:custGeom>
            <a:avLst/>
            <a:gdLst>
              <a:gd name="connsiteX0" fmla="*/ 0 w 425070"/>
              <a:gd name="connsiteY0" fmla="*/ 1970468 h 1970468"/>
              <a:gd name="connsiteX1" fmla="*/ 425003 w 425070"/>
              <a:gd name="connsiteY1" fmla="*/ 991674 h 1970468"/>
              <a:gd name="connsiteX2" fmla="*/ 25758 w 425070"/>
              <a:gd name="connsiteY2" fmla="*/ 0 h 197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070" h="1970468">
                <a:moveTo>
                  <a:pt x="0" y="1970468"/>
                </a:moveTo>
                <a:cubicBezTo>
                  <a:pt x="210355" y="1645276"/>
                  <a:pt x="420710" y="1320085"/>
                  <a:pt x="425003" y="991674"/>
                </a:cubicBezTo>
                <a:cubicBezTo>
                  <a:pt x="429296" y="663263"/>
                  <a:pt x="227527" y="331631"/>
                  <a:pt x="25758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3" name="Voľný tvar 112"/>
          <p:cNvSpPr/>
          <p:nvPr/>
        </p:nvSpPr>
        <p:spPr>
          <a:xfrm>
            <a:off x="8825012" y="3051455"/>
            <a:ext cx="425070" cy="1970468"/>
          </a:xfrm>
          <a:custGeom>
            <a:avLst/>
            <a:gdLst>
              <a:gd name="connsiteX0" fmla="*/ 0 w 425070"/>
              <a:gd name="connsiteY0" fmla="*/ 1970468 h 1970468"/>
              <a:gd name="connsiteX1" fmla="*/ 425003 w 425070"/>
              <a:gd name="connsiteY1" fmla="*/ 991674 h 1970468"/>
              <a:gd name="connsiteX2" fmla="*/ 25758 w 425070"/>
              <a:gd name="connsiteY2" fmla="*/ 0 h 197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070" h="1970468">
                <a:moveTo>
                  <a:pt x="0" y="1970468"/>
                </a:moveTo>
                <a:cubicBezTo>
                  <a:pt x="210355" y="1645276"/>
                  <a:pt x="420710" y="1320085"/>
                  <a:pt x="425003" y="991674"/>
                </a:cubicBezTo>
                <a:cubicBezTo>
                  <a:pt x="429296" y="663263"/>
                  <a:pt x="227527" y="331631"/>
                  <a:pt x="25758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0" name="Voľný tvar 119"/>
          <p:cNvSpPr/>
          <p:nvPr/>
        </p:nvSpPr>
        <p:spPr>
          <a:xfrm>
            <a:off x="1871022" y="2793878"/>
            <a:ext cx="1751527" cy="978794"/>
          </a:xfrm>
          <a:custGeom>
            <a:avLst/>
            <a:gdLst>
              <a:gd name="connsiteX0" fmla="*/ 0 w 1725770"/>
              <a:gd name="connsiteY0" fmla="*/ 978794 h 978794"/>
              <a:gd name="connsiteX1" fmla="*/ 734096 w 1725770"/>
              <a:gd name="connsiteY1" fmla="*/ 321972 h 978794"/>
              <a:gd name="connsiteX2" fmla="*/ 1725770 w 1725770"/>
              <a:gd name="connsiteY2" fmla="*/ 0 h 97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770" h="978794">
                <a:moveTo>
                  <a:pt x="0" y="978794"/>
                </a:moveTo>
                <a:cubicBezTo>
                  <a:pt x="223234" y="731949"/>
                  <a:pt x="446468" y="485104"/>
                  <a:pt x="734096" y="321972"/>
                </a:cubicBezTo>
                <a:cubicBezTo>
                  <a:pt x="1021724" y="158840"/>
                  <a:pt x="1373747" y="79420"/>
                  <a:pt x="1725770" y="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" name="Voľný tvar 121"/>
          <p:cNvSpPr/>
          <p:nvPr/>
        </p:nvSpPr>
        <p:spPr>
          <a:xfrm>
            <a:off x="4330888" y="2987061"/>
            <a:ext cx="1674254" cy="875763"/>
          </a:xfrm>
          <a:custGeom>
            <a:avLst/>
            <a:gdLst>
              <a:gd name="connsiteX0" fmla="*/ 0 w 1674254"/>
              <a:gd name="connsiteY0" fmla="*/ 0 h 875763"/>
              <a:gd name="connsiteX1" fmla="*/ 721217 w 1674254"/>
              <a:gd name="connsiteY1" fmla="*/ 553792 h 875763"/>
              <a:gd name="connsiteX2" fmla="*/ 1674254 w 1674254"/>
              <a:gd name="connsiteY2" fmla="*/ 875763 h 87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254" h="875763">
                <a:moveTo>
                  <a:pt x="0" y="0"/>
                </a:moveTo>
                <a:cubicBezTo>
                  <a:pt x="221087" y="203916"/>
                  <a:pt x="442175" y="407832"/>
                  <a:pt x="721217" y="553792"/>
                </a:cubicBezTo>
                <a:cubicBezTo>
                  <a:pt x="1000259" y="699752"/>
                  <a:pt x="1511122" y="822101"/>
                  <a:pt x="1674254" y="875763"/>
                </a:cubicBezTo>
              </a:path>
            </a:pathLst>
          </a:custGeom>
          <a:noFill/>
          <a:ln w="381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6" name="Voľný tvar 125"/>
          <p:cNvSpPr/>
          <p:nvPr/>
        </p:nvSpPr>
        <p:spPr>
          <a:xfrm>
            <a:off x="4433919" y="2806757"/>
            <a:ext cx="1712890" cy="978794"/>
          </a:xfrm>
          <a:custGeom>
            <a:avLst/>
            <a:gdLst>
              <a:gd name="connsiteX0" fmla="*/ 1712890 w 1712890"/>
              <a:gd name="connsiteY0" fmla="*/ 978794 h 978794"/>
              <a:gd name="connsiteX1" fmla="*/ 991674 w 1712890"/>
              <a:gd name="connsiteY1" fmla="*/ 309093 h 978794"/>
              <a:gd name="connsiteX2" fmla="*/ 0 w 1712890"/>
              <a:gd name="connsiteY2" fmla="*/ 0 h 97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890" h="978794">
                <a:moveTo>
                  <a:pt x="1712890" y="978794"/>
                </a:moveTo>
                <a:cubicBezTo>
                  <a:pt x="1495022" y="725509"/>
                  <a:pt x="1277155" y="472225"/>
                  <a:pt x="991674" y="309093"/>
                </a:cubicBezTo>
                <a:cubicBezTo>
                  <a:pt x="706193" y="145961"/>
                  <a:pt x="353096" y="7298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8" name="BlokTextu 127"/>
          <p:cNvSpPr txBox="1"/>
          <p:nvPr/>
        </p:nvSpPr>
        <p:spPr>
          <a:xfrm>
            <a:off x="7263935" y="783973"/>
            <a:ext cx="4237972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l-GR" dirty="0" smtClean="0"/>
              <a:t>λ</a:t>
            </a:r>
            <a:r>
              <a:rPr lang="sk-SK" dirty="0" smtClean="0"/>
              <a:t> = intenzita príchodu zákazníkov</a:t>
            </a:r>
          </a:p>
          <a:p>
            <a:pPr>
              <a:lnSpc>
                <a:spcPct val="110000"/>
              </a:lnSpc>
            </a:pPr>
            <a:r>
              <a:rPr lang="sk-SK" dirty="0" smtClean="0">
                <a:solidFill>
                  <a:srgbClr val="00B050"/>
                </a:solidFill>
              </a:rPr>
              <a:t>µ</a:t>
            </a:r>
            <a:r>
              <a:rPr lang="sk-SK" baseline="-25000" dirty="0" smtClean="0">
                <a:solidFill>
                  <a:srgbClr val="00B050"/>
                </a:solidFill>
              </a:rPr>
              <a:t>E</a:t>
            </a:r>
            <a:r>
              <a:rPr lang="sk-SK" dirty="0" smtClean="0"/>
              <a:t> = odchod zákazníka z evidencie</a:t>
            </a:r>
          </a:p>
          <a:p>
            <a:pPr>
              <a:lnSpc>
                <a:spcPct val="110000"/>
              </a:lnSpc>
            </a:pPr>
            <a:r>
              <a:rPr lang="sk-SK" dirty="0" smtClean="0">
                <a:solidFill>
                  <a:srgbClr val="FF0000"/>
                </a:solidFill>
              </a:rPr>
              <a:t>µ</a:t>
            </a:r>
            <a:r>
              <a:rPr lang="sk-SK" baseline="-25000" dirty="0" smtClean="0">
                <a:solidFill>
                  <a:srgbClr val="FF0000"/>
                </a:solidFill>
              </a:rPr>
              <a:t>P</a:t>
            </a:r>
            <a:r>
              <a:rPr lang="sk-SK" dirty="0" smtClean="0"/>
              <a:t> </a:t>
            </a:r>
            <a:r>
              <a:rPr lang="sk-SK" dirty="0"/>
              <a:t>= odchod zákazníka </a:t>
            </a:r>
            <a:r>
              <a:rPr lang="sk-SK" dirty="0" smtClean="0"/>
              <a:t>od poradcu</a:t>
            </a:r>
            <a:endParaRPr lang="sk-SK" dirty="0"/>
          </a:p>
          <a:p>
            <a:pPr>
              <a:lnSpc>
                <a:spcPct val="110000"/>
              </a:lnSpc>
            </a:pPr>
            <a:r>
              <a:rPr lang="sk-SK" dirty="0" smtClean="0">
                <a:solidFill>
                  <a:srgbClr val="0070C0"/>
                </a:solidFill>
              </a:rPr>
              <a:t>µ</a:t>
            </a:r>
            <a:r>
              <a:rPr lang="sk-SK" baseline="-25000" dirty="0" smtClean="0">
                <a:solidFill>
                  <a:srgbClr val="0070C0"/>
                </a:solidFill>
              </a:rPr>
              <a:t>A</a:t>
            </a:r>
            <a:r>
              <a:rPr lang="sk-SK" dirty="0" smtClean="0"/>
              <a:t> </a:t>
            </a:r>
            <a:r>
              <a:rPr lang="sk-SK" dirty="0"/>
              <a:t>= odchod zákazníka </a:t>
            </a:r>
            <a:r>
              <a:rPr lang="sk-SK" dirty="0" smtClean="0"/>
              <a:t>od agenta</a:t>
            </a:r>
          </a:p>
          <a:p>
            <a:pPr>
              <a:lnSpc>
                <a:spcPct val="110000"/>
              </a:lnSpc>
            </a:pPr>
            <a:endParaRPr lang="sk-SK" dirty="0" smtClean="0"/>
          </a:p>
          <a:p>
            <a:pPr>
              <a:lnSpc>
                <a:spcPct val="110000"/>
              </a:lnSpc>
            </a:pPr>
            <a:r>
              <a:rPr lang="sk-SK" dirty="0"/>
              <a:t>	</a:t>
            </a:r>
            <a:r>
              <a:rPr lang="sk-SK" dirty="0" smtClean="0"/>
              <a:t>		</a:t>
            </a:r>
            <a:r>
              <a:rPr lang="sk-SK" dirty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µ</a:t>
            </a:r>
            <a:r>
              <a:rPr lang="sk-SK" baseline="-25000" dirty="0" smtClean="0">
                <a:solidFill>
                  <a:srgbClr val="00B050"/>
                </a:solidFill>
              </a:rPr>
              <a:t>E</a:t>
            </a:r>
            <a:r>
              <a:rPr lang="sk-SK" dirty="0" smtClean="0">
                <a:solidFill>
                  <a:srgbClr val="00B050"/>
                </a:solidFill>
              </a:rPr>
              <a:t>*</a:t>
            </a:r>
            <a:r>
              <a:rPr lang="el-GR" dirty="0" smtClean="0">
                <a:solidFill>
                  <a:srgbClr val="00B050"/>
                </a:solidFill>
              </a:rPr>
              <a:t>α</a:t>
            </a:r>
            <a:endParaRPr lang="sk-SK" dirty="0"/>
          </a:p>
          <a:p>
            <a:pPr>
              <a:lnSpc>
                <a:spcPct val="110000"/>
              </a:lnSpc>
            </a:pPr>
            <a:r>
              <a:rPr lang="sk-SK" dirty="0" smtClean="0"/>
              <a:t>			</a:t>
            </a:r>
            <a:r>
              <a:rPr lang="sk-SK" dirty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µ</a:t>
            </a:r>
            <a:r>
              <a:rPr lang="sk-SK" baseline="-25000" dirty="0" smtClean="0">
                <a:solidFill>
                  <a:srgbClr val="00B050"/>
                </a:solidFill>
              </a:rPr>
              <a:t>E</a:t>
            </a:r>
            <a:r>
              <a:rPr lang="sk-SK" dirty="0" smtClean="0">
                <a:solidFill>
                  <a:srgbClr val="00B050"/>
                </a:solidFill>
              </a:rPr>
              <a:t>*(1-</a:t>
            </a:r>
            <a:r>
              <a:rPr lang="el-GR" dirty="0" smtClean="0">
                <a:solidFill>
                  <a:srgbClr val="00B050"/>
                </a:solidFill>
              </a:rPr>
              <a:t>α</a:t>
            </a:r>
            <a:r>
              <a:rPr lang="sk-SK" dirty="0" smtClean="0">
                <a:solidFill>
                  <a:srgbClr val="00B050"/>
                </a:solidFill>
              </a:rPr>
              <a:t>)</a:t>
            </a:r>
            <a:endParaRPr lang="sk-SK" dirty="0" smtClean="0"/>
          </a:p>
          <a:p>
            <a:pPr>
              <a:lnSpc>
                <a:spcPct val="110000"/>
              </a:lnSpc>
            </a:pPr>
            <a:endParaRPr lang="sk-SK" dirty="0"/>
          </a:p>
        </p:txBody>
      </p:sp>
      <p:cxnSp>
        <p:nvCxnSpPr>
          <p:cNvPr id="130" name="Rovná spojovacia šípka 129"/>
          <p:cNvCxnSpPr/>
          <p:nvPr/>
        </p:nvCxnSpPr>
        <p:spPr>
          <a:xfrm flipV="1">
            <a:off x="6976377" y="983382"/>
            <a:ext cx="28780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ovná spojovacia šípka 131"/>
          <p:cNvCxnSpPr/>
          <p:nvPr/>
        </p:nvCxnSpPr>
        <p:spPr>
          <a:xfrm flipV="1">
            <a:off x="6976378" y="1257542"/>
            <a:ext cx="287807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ovná spojovacia šípka 132"/>
          <p:cNvCxnSpPr/>
          <p:nvPr/>
        </p:nvCxnSpPr>
        <p:spPr>
          <a:xfrm flipV="1">
            <a:off x="6976376" y="1555060"/>
            <a:ext cx="28780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Rovná spojovacia šípka 133"/>
          <p:cNvCxnSpPr/>
          <p:nvPr/>
        </p:nvCxnSpPr>
        <p:spPr>
          <a:xfrm flipV="1">
            <a:off x="6976128" y="1868361"/>
            <a:ext cx="287807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Rovná spojovacia šípka 134"/>
          <p:cNvCxnSpPr/>
          <p:nvPr/>
        </p:nvCxnSpPr>
        <p:spPr>
          <a:xfrm>
            <a:off x="9633397" y="2485174"/>
            <a:ext cx="423357" cy="5027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ovná spojovacia šípka 137"/>
          <p:cNvCxnSpPr/>
          <p:nvPr/>
        </p:nvCxnSpPr>
        <p:spPr>
          <a:xfrm>
            <a:off x="9631751" y="2806757"/>
            <a:ext cx="423357" cy="502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k-SK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Upravené zadanie</a:t>
            </a:r>
            <a:endParaRPr lang="sk-SK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0" y="1790163"/>
            <a:ext cx="9601200" cy="445609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Aft>
                <a:spcPts val="1200"/>
              </a:spcAft>
              <a:buNone/>
            </a:pPr>
            <a:r>
              <a:rPr lang="sk-SK" dirty="0" smtClean="0"/>
              <a:t>Z dôvodu, že veľké množstvo uchádzačov odchádza zo systému po vybavení na evidencii neuspokojených, upravíme model tak, že na obsluhe evidencie môže dochádzať k blokovaniu. K blokovaniu dôjde v prípade, že obsluha u poradcu/agenta je momentálne obsadená a uchádzač, ktorý už absolvoval evidenciu, chce pokračovať práve k poradcovi/agentovi, ktorý je obsadený. Zostáva teda na obsluhe evidencie dovtedy, kým sa obsluha u poradcu/agenta neuvoľní, čím blokuje evidenciu a uchádzači prichádzajúci do systému buď ostávajú vo fronte alebo sú odmietnutí a odchádzajú neuspokojení.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sk-SK" dirty="0"/>
              <a:t>Množina stavov: </a:t>
            </a:r>
            <a:r>
              <a:rPr lang="sk-SK" dirty="0" smtClean="0"/>
              <a:t>S</a:t>
            </a:r>
            <a:r>
              <a:rPr lang="sk-SK" baseline="-25000" dirty="0" smtClean="0"/>
              <a:t>2</a:t>
            </a:r>
            <a:r>
              <a:rPr lang="sk-SK" dirty="0" smtClean="0"/>
              <a:t> </a:t>
            </a:r>
            <a:r>
              <a:rPr lang="sk-SK" dirty="0"/>
              <a:t>= { ( i, j, k ): i ϵ { 0, 1, </a:t>
            </a:r>
            <a:r>
              <a:rPr lang="sk-SK" dirty="0" smtClean="0"/>
              <a:t>2, 3, 4 </a:t>
            </a:r>
            <a:r>
              <a:rPr lang="sk-SK" dirty="0"/>
              <a:t>}, j ϵ { 0, 1 }, k ϵ { 0, 1 }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k-SK" dirty="0" smtClean="0"/>
              <a:t>i = 3 =&gt; obsluha evidencie je blokovaná, front je prázdny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k-SK" dirty="0" smtClean="0"/>
              <a:t>i = 4 </a:t>
            </a:r>
            <a:r>
              <a:rPr lang="sk-SK" dirty="0"/>
              <a:t>=&gt; obsluha evidencie je blokovaná, front je </a:t>
            </a:r>
            <a:r>
              <a:rPr lang="sk-SK" dirty="0" smtClean="0"/>
              <a:t>zaplnený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265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k-SK" sz="3200" b="1" i="0" dirty="0" smtClean="0">
                <a:solidFill>
                  <a:srgbClr val="D15A3E"/>
                </a:solidFill>
                <a:latin typeface="Arial"/>
                <a:ea typeface="+mj-ea"/>
                <a:cs typeface="+mj-cs"/>
              </a:rPr>
              <a:t>Upravený model systému</a:t>
            </a:r>
            <a:endParaRPr lang="sk-SK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49" name="Obrázok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87" y="1815048"/>
            <a:ext cx="8213372" cy="4044839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995087" y="3573449"/>
            <a:ext cx="4693276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l-GR" dirty="0" smtClean="0"/>
              <a:t>λ</a:t>
            </a:r>
            <a:r>
              <a:rPr lang="sk-SK" dirty="0" smtClean="0"/>
              <a:t> = intenzita príchodu zákazníkov</a:t>
            </a:r>
          </a:p>
          <a:p>
            <a:pPr>
              <a:lnSpc>
                <a:spcPct val="110000"/>
              </a:lnSpc>
            </a:pPr>
            <a:r>
              <a:rPr lang="sk-SK" dirty="0" smtClean="0"/>
              <a:t>µ</a:t>
            </a:r>
            <a:r>
              <a:rPr lang="sk-SK" baseline="-25000" dirty="0" smtClean="0"/>
              <a:t>E</a:t>
            </a:r>
            <a:r>
              <a:rPr lang="sk-SK" dirty="0" smtClean="0"/>
              <a:t> = odchod zákazníka z evidencie</a:t>
            </a:r>
          </a:p>
          <a:p>
            <a:pPr>
              <a:lnSpc>
                <a:spcPct val="110000"/>
              </a:lnSpc>
            </a:pPr>
            <a:r>
              <a:rPr lang="sk-SK" dirty="0" smtClean="0"/>
              <a:t>µ</a:t>
            </a:r>
            <a:r>
              <a:rPr lang="sk-SK" baseline="-25000" dirty="0" smtClean="0"/>
              <a:t>P</a:t>
            </a:r>
            <a:r>
              <a:rPr lang="sk-SK" dirty="0" smtClean="0"/>
              <a:t> </a:t>
            </a:r>
            <a:r>
              <a:rPr lang="sk-SK" dirty="0"/>
              <a:t>= odchod zákazníka </a:t>
            </a:r>
            <a:r>
              <a:rPr lang="sk-SK" dirty="0" smtClean="0"/>
              <a:t>od poradcu</a:t>
            </a:r>
            <a:endParaRPr lang="sk-SK" dirty="0"/>
          </a:p>
          <a:p>
            <a:pPr>
              <a:lnSpc>
                <a:spcPct val="110000"/>
              </a:lnSpc>
            </a:pPr>
            <a:r>
              <a:rPr lang="sk-SK" dirty="0" smtClean="0"/>
              <a:t>µ</a:t>
            </a:r>
            <a:r>
              <a:rPr lang="sk-SK" baseline="-25000" dirty="0" smtClean="0"/>
              <a:t>A</a:t>
            </a:r>
            <a:r>
              <a:rPr lang="sk-SK" dirty="0" smtClean="0"/>
              <a:t> </a:t>
            </a:r>
            <a:r>
              <a:rPr lang="sk-SK" dirty="0"/>
              <a:t>= odchod zákazníka </a:t>
            </a:r>
            <a:r>
              <a:rPr lang="sk-SK" dirty="0" smtClean="0"/>
              <a:t>od agenta</a:t>
            </a:r>
          </a:p>
          <a:p>
            <a:pPr>
              <a:lnSpc>
                <a:spcPct val="110000"/>
              </a:lnSpc>
            </a:pPr>
            <a:r>
              <a:rPr lang="sk-SK" dirty="0" smtClean="0"/>
              <a:t>α = pravdepodobnosť, že uchádzač z evidencie smeruje k poradcovi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178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1100079" y="2414593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prstClr val="white"/>
                </a:solidFill>
              </a:rPr>
              <a:t>001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1100079" y="3746953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prstClr val="white"/>
                </a:solidFill>
              </a:rPr>
              <a:t>100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1100079" y="5200207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prstClr val="white"/>
                </a:solidFill>
              </a:rPr>
              <a:t>000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9" name="Ovál 8"/>
          <p:cNvSpPr/>
          <p:nvPr/>
        </p:nvSpPr>
        <p:spPr>
          <a:xfrm>
            <a:off x="4831750" y="2414593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prstClr val="white"/>
                </a:solidFill>
              </a:rPr>
              <a:t>101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10" name="Ovál 9"/>
          <p:cNvSpPr/>
          <p:nvPr/>
        </p:nvSpPr>
        <p:spPr>
          <a:xfrm>
            <a:off x="4831750" y="3746953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prstClr val="white"/>
                </a:solidFill>
              </a:rPr>
              <a:t>110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11" name="Ovál 10"/>
          <p:cNvSpPr/>
          <p:nvPr/>
        </p:nvSpPr>
        <p:spPr>
          <a:xfrm>
            <a:off x="4831750" y="5200207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prstClr val="white"/>
                </a:solidFill>
              </a:rPr>
              <a:t>111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12" name="Ovál 11"/>
          <p:cNvSpPr/>
          <p:nvPr/>
        </p:nvSpPr>
        <p:spPr>
          <a:xfrm>
            <a:off x="6699127" y="2414593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prstClr val="white"/>
                </a:solidFill>
              </a:rPr>
              <a:t>201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6699127" y="3746953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prstClr val="white"/>
                </a:solidFill>
              </a:rPr>
              <a:t>210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14" name="Ovál 13"/>
          <p:cNvSpPr/>
          <p:nvPr/>
        </p:nvSpPr>
        <p:spPr>
          <a:xfrm>
            <a:off x="6699127" y="5200207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prstClr val="white"/>
                </a:solidFill>
              </a:rPr>
              <a:t>211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15" name="Ovál 14"/>
          <p:cNvSpPr/>
          <p:nvPr/>
        </p:nvSpPr>
        <p:spPr>
          <a:xfrm>
            <a:off x="2964373" y="2414593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prstClr val="white"/>
                </a:solidFill>
              </a:rPr>
              <a:t>010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16" name="Ovál 15"/>
          <p:cNvSpPr/>
          <p:nvPr/>
        </p:nvSpPr>
        <p:spPr>
          <a:xfrm>
            <a:off x="2964373" y="3746953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prstClr val="white"/>
                </a:solidFill>
              </a:rPr>
              <a:t>200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17" name="Ovál 16"/>
          <p:cNvSpPr/>
          <p:nvPr/>
        </p:nvSpPr>
        <p:spPr>
          <a:xfrm>
            <a:off x="2964373" y="5200207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prstClr val="white"/>
                </a:solidFill>
              </a:rPr>
              <a:t>011</a:t>
            </a:r>
            <a:endParaRPr lang="sk-SK" dirty="0">
              <a:solidFill>
                <a:prstClr val="white"/>
              </a:solidFill>
            </a:endParaRPr>
          </a:p>
        </p:txBody>
      </p:sp>
      <p:cxnSp>
        <p:nvCxnSpPr>
          <p:cNvPr id="24" name="Rovná spojovacia šípka 23"/>
          <p:cNvCxnSpPr>
            <a:stCxn id="6" idx="0"/>
            <a:endCxn id="5" idx="4"/>
          </p:cNvCxnSpPr>
          <p:nvPr/>
        </p:nvCxnSpPr>
        <p:spPr>
          <a:xfrm flipV="1">
            <a:off x="1507100" y="4293362"/>
            <a:ext cx="0" cy="90684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Rovná spojovacia šípka 25"/>
          <p:cNvCxnSpPr>
            <a:stCxn id="5" idx="6"/>
            <a:endCxn id="16" idx="2"/>
          </p:cNvCxnSpPr>
          <p:nvPr/>
        </p:nvCxnSpPr>
        <p:spPr>
          <a:xfrm>
            <a:off x="1914121" y="4020158"/>
            <a:ext cx="105025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/>
          <p:cNvCxnSpPr>
            <a:endCxn id="11" idx="2"/>
          </p:cNvCxnSpPr>
          <p:nvPr/>
        </p:nvCxnSpPr>
        <p:spPr>
          <a:xfrm>
            <a:off x="3778415" y="5473411"/>
            <a:ext cx="105333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ovacia šípka 27"/>
          <p:cNvCxnSpPr>
            <a:endCxn id="14" idx="2"/>
          </p:cNvCxnSpPr>
          <p:nvPr/>
        </p:nvCxnSpPr>
        <p:spPr>
          <a:xfrm>
            <a:off x="5645792" y="5473411"/>
            <a:ext cx="105333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ovacia šípka 29"/>
          <p:cNvCxnSpPr>
            <a:endCxn id="12" idx="2"/>
          </p:cNvCxnSpPr>
          <p:nvPr/>
        </p:nvCxnSpPr>
        <p:spPr>
          <a:xfrm>
            <a:off x="5640914" y="2687797"/>
            <a:ext cx="1058213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Zaoblená spojnica 31"/>
          <p:cNvCxnSpPr>
            <a:stCxn id="4" idx="7"/>
            <a:endCxn id="9" idx="1"/>
          </p:cNvCxnSpPr>
          <p:nvPr/>
        </p:nvCxnSpPr>
        <p:spPr>
          <a:xfrm rot="5400000" flipH="1" flipV="1">
            <a:off x="3372935" y="916585"/>
            <a:ext cx="12700" cy="3156057"/>
          </a:xfrm>
          <a:prstGeom prst="curvedConnector3">
            <a:avLst>
              <a:gd name="adj1" fmla="val 2430079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Zaoblená spojnica 42"/>
          <p:cNvCxnSpPr>
            <a:stCxn id="4" idx="2"/>
            <a:endCxn id="6" idx="2"/>
          </p:cNvCxnSpPr>
          <p:nvPr/>
        </p:nvCxnSpPr>
        <p:spPr>
          <a:xfrm rot="10800000" flipV="1">
            <a:off x="1100079" y="2687798"/>
            <a:ext cx="12700" cy="2785614"/>
          </a:xfrm>
          <a:prstGeom prst="curvedConnector3">
            <a:avLst>
              <a:gd name="adj1" fmla="val 18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ovná spojovacia šípka 51"/>
          <p:cNvCxnSpPr>
            <a:stCxn id="9" idx="2"/>
            <a:endCxn id="5" idx="7"/>
          </p:cNvCxnSpPr>
          <p:nvPr/>
        </p:nvCxnSpPr>
        <p:spPr>
          <a:xfrm flipH="1">
            <a:off x="1794907" y="2687798"/>
            <a:ext cx="3036843" cy="113917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oľný tvar 60"/>
          <p:cNvSpPr/>
          <p:nvPr/>
        </p:nvSpPr>
        <p:spPr>
          <a:xfrm>
            <a:off x="2768210" y="2909373"/>
            <a:ext cx="386759" cy="2325394"/>
          </a:xfrm>
          <a:custGeom>
            <a:avLst/>
            <a:gdLst>
              <a:gd name="connsiteX0" fmla="*/ 386759 w 386759"/>
              <a:gd name="connsiteY0" fmla="*/ 2086378 h 2086378"/>
              <a:gd name="connsiteX1" fmla="*/ 393 w 386759"/>
              <a:gd name="connsiteY1" fmla="*/ 1081826 h 2086378"/>
              <a:gd name="connsiteX2" fmla="*/ 348123 w 386759"/>
              <a:gd name="connsiteY2" fmla="*/ 0 h 208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759" h="2086378">
                <a:moveTo>
                  <a:pt x="386759" y="2086378"/>
                </a:moveTo>
                <a:cubicBezTo>
                  <a:pt x="196795" y="1757967"/>
                  <a:pt x="6832" y="1429556"/>
                  <a:pt x="393" y="1081826"/>
                </a:cubicBezTo>
                <a:cubicBezTo>
                  <a:pt x="-6046" y="734096"/>
                  <a:pt x="64788" y="150254"/>
                  <a:pt x="348123" y="0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prstClr val="white"/>
              </a:solidFill>
            </a:endParaRPr>
          </a:p>
        </p:txBody>
      </p:sp>
      <p:cxnSp>
        <p:nvCxnSpPr>
          <p:cNvPr id="63" name="Rovná spojovacia šípka 62"/>
          <p:cNvCxnSpPr/>
          <p:nvPr/>
        </p:nvCxnSpPr>
        <p:spPr>
          <a:xfrm flipH="1">
            <a:off x="3751022" y="2815256"/>
            <a:ext cx="2984629" cy="10913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ovná spojovacia šípka 64"/>
          <p:cNvCxnSpPr>
            <a:endCxn id="10" idx="4"/>
          </p:cNvCxnSpPr>
          <p:nvPr/>
        </p:nvCxnSpPr>
        <p:spPr>
          <a:xfrm flipV="1">
            <a:off x="5238771" y="4293362"/>
            <a:ext cx="0" cy="90684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Rovná spojovacia šípka 65"/>
          <p:cNvCxnSpPr>
            <a:endCxn id="13" idx="4"/>
          </p:cNvCxnSpPr>
          <p:nvPr/>
        </p:nvCxnSpPr>
        <p:spPr>
          <a:xfrm flipV="1">
            <a:off x="7106148" y="4293362"/>
            <a:ext cx="0" cy="90684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ovná spojovacia šípka 66"/>
          <p:cNvCxnSpPr>
            <a:stCxn id="5" idx="0"/>
            <a:endCxn id="4" idx="4"/>
          </p:cNvCxnSpPr>
          <p:nvPr/>
        </p:nvCxnSpPr>
        <p:spPr>
          <a:xfrm flipV="1">
            <a:off x="1507100" y="2961002"/>
            <a:ext cx="0" cy="785951"/>
          </a:xfrm>
          <a:prstGeom prst="straightConnector1">
            <a:avLst/>
          </a:prstGeom>
          <a:ln w="38100" cmpd="sng">
            <a:solidFill>
              <a:srgbClr val="00B05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Rovná spojovacia šípka 67"/>
          <p:cNvCxnSpPr>
            <a:endCxn id="10" idx="2"/>
          </p:cNvCxnSpPr>
          <p:nvPr/>
        </p:nvCxnSpPr>
        <p:spPr>
          <a:xfrm>
            <a:off x="3778415" y="4020157"/>
            <a:ext cx="1053335" cy="1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ovná spojovacia šípka 82"/>
          <p:cNvCxnSpPr>
            <a:stCxn id="16" idx="0"/>
            <a:endCxn id="9" idx="3"/>
          </p:cNvCxnSpPr>
          <p:nvPr/>
        </p:nvCxnSpPr>
        <p:spPr>
          <a:xfrm flipV="1">
            <a:off x="3371394" y="2880982"/>
            <a:ext cx="1579570" cy="86597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ovná spojovacia šípka 86"/>
          <p:cNvCxnSpPr/>
          <p:nvPr/>
        </p:nvCxnSpPr>
        <p:spPr>
          <a:xfrm flipH="1">
            <a:off x="3525541" y="2956699"/>
            <a:ext cx="1544637" cy="2263611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ovná spojovacia šípka 88"/>
          <p:cNvCxnSpPr>
            <a:stCxn id="10" idx="3"/>
            <a:endCxn id="17" idx="7"/>
          </p:cNvCxnSpPr>
          <p:nvPr/>
        </p:nvCxnSpPr>
        <p:spPr>
          <a:xfrm flipH="1">
            <a:off x="3659201" y="4213342"/>
            <a:ext cx="1291763" cy="106688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ovná spojovacia šípka 95"/>
          <p:cNvCxnSpPr>
            <a:endCxn id="11" idx="7"/>
          </p:cNvCxnSpPr>
          <p:nvPr/>
        </p:nvCxnSpPr>
        <p:spPr>
          <a:xfrm flipH="1">
            <a:off x="5526578" y="2952341"/>
            <a:ext cx="1425423" cy="2327886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ovná spojovacia šípka 96"/>
          <p:cNvCxnSpPr/>
          <p:nvPr/>
        </p:nvCxnSpPr>
        <p:spPr>
          <a:xfrm flipH="1">
            <a:off x="5638124" y="4266255"/>
            <a:ext cx="1237647" cy="108461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ovná spojovacia šípka 103"/>
          <p:cNvCxnSpPr>
            <a:stCxn id="15" idx="4"/>
            <a:endCxn id="6" idx="7"/>
          </p:cNvCxnSpPr>
          <p:nvPr/>
        </p:nvCxnSpPr>
        <p:spPr>
          <a:xfrm flipH="1">
            <a:off x="1794907" y="2961002"/>
            <a:ext cx="1576487" cy="2319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Voľný tvar 108"/>
          <p:cNvSpPr/>
          <p:nvPr/>
        </p:nvSpPr>
        <p:spPr>
          <a:xfrm>
            <a:off x="1838697" y="4139041"/>
            <a:ext cx="3036501" cy="425176"/>
          </a:xfrm>
          <a:custGeom>
            <a:avLst/>
            <a:gdLst>
              <a:gd name="connsiteX0" fmla="*/ 3863662 w 3863662"/>
              <a:gd name="connsiteY0" fmla="*/ 0 h 425176"/>
              <a:gd name="connsiteX1" fmla="*/ 1944710 w 3863662"/>
              <a:gd name="connsiteY1" fmla="*/ 425003 h 425176"/>
              <a:gd name="connsiteX2" fmla="*/ 0 w 3863662"/>
              <a:gd name="connsiteY2" fmla="*/ 51515 h 42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3662" h="425176">
                <a:moveTo>
                  <a:pt x="3863662" y="0"/>
                </a:moveTo>
                <a:cubicBezTo>
                  <a:pt x="3226158" y="208208"/>
                  <a:pt x="2588654" y="416417"/>
                  <a:pt x="1944710" y="425003"/>
                </a:cubicBezTo>
                <a:cubicBezTo>
                  <a:pt x="1300766" y="433589"/>
                  <a:pt x="321972" y="120202"/>
                  <a:pt x="0" y="51515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prstClr val="white"/>
              </a:solidFill>
            </a:endParaRPr>
          </a:p>
        </p:txBody>
      </p:sp>
      <p:sp>
        <p:nvSpPr>
          <p:cNvPr id="110" name="Voľný tvar 109"/>
          <p:cNvSpPr/>
          <p:nvPr/>
        </p:nvSpPr>
        <p:spPr>
          <a:xfrm>
            <a:off x="3678675" y="4152633"/>
            <a:ext cx="3056976" cy="406567"/>
          </a:xfrm>
          <a:custGeom>
            <a:avLst/>
            <a:gdLst>
              <a:gd name="connsiteX0" fmla="*/ 3863662 w 3863662"/>
              <a:gd name="connsiteY0" fmla="*/ 0 h 425176"/>
              <a:gd name="connsiteX1" fmla="*/ 1944710 w 3863662"/>
              <a:gd name="connsiteY1" fmla="*/ 425003 h 425176"/>
              <a:gd name="connsiteX2" fmla="*/ 0 w 3863662"/>
              <a:gd name="connsiteY2" fmla="*/ 51515 h 42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3662" h="425176">
                <a:moveTo>
                  <a:pt x="3863662" y="0"/>
                </a:moveTo>
                <a:cubicBezTo>
                  <a:pt x="3226158" y="208208"/>
                  <a:pt x="2588654" y="416417"/>
                  <a:pt x="1944710" y="425003"/>
                </a:cubicBezTo>
                <a:cubicBezTo>
                  <a:pt x="1300766" y="433589"/>
                  <a:pt x="321972" y="120202"/>
                  <a:pt x="0" y="51515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prstClr val="white"/>
              </a:solidFill>
            </a:endParaRPr>
          </a:p>
        </p:txBody>
      </p:sp>
      <p:sp>
        <p:nvSpPr>
          <p:cNvPr id="112" name="Voľný tvar 111"/>
          <p:cNvSpPr/>
          <p:nvPr/>
        </p:nvSpPr>
        <p:spPr>
          <a:xfrm>
            <a:off x="5357985" y="2952340"/>
            <a:ext cx="466502" cy="2267970"/>
          </a:xfrm>
          <a:custGeom>
            <a:avLst/>
            <a:gdLst>
              <a:gd name="connsiteX0" fmla="*/ 0 w 425070"/>
              <a:gd name="connsiteY0" fmla="*/ 1970468 h 1970468"/>
              <a:gd name="connsiteX1" fmla="*/ 425003 w 425070"/>
              <a:gd name="connsiteY1" fmla="*/ 991674 h 1970468"/>
              <a:gd name="connsiteX2" fmla="*/ 25758 w 425070"/>
              <a:gd name="connsiteY2" fmla="*/ 0 h 197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070" h="1970468">
                <a:moveTo>
                  <a:pt x="0" y="1970468"/>
                </a:moveTo>
                <a:cubicBezTo>
                  <a:pt x="210355" y="1645276"/>
                  <a:pt x="420710" y="1320085"/>
                  <a:pt x="425003" y="991674"/>
                </a:cubicBezTo>
                <a:cubicBezTo>
                  <a:pt x="429296" y="663263"/>
                  <a:pt x="227527" y="331631"/>
                  <a:pt x="25758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prstClr val="white"/>
              </a:solidFill>
            </a:endParaRPr>
          </a:p>
        </p:txBody>
      </p:sp>
      <p:sp>
        <p:nvSpPr>
          <p:cNvPr id="113" name="Voľný tvar 112"/>
          <p:cNvSpPr/>
          <p:nvPr/>
        </p:nvSpPr>
        <p:spPr>
          <a:xfrm>
            <a:off x="7210456" y="2952340"/>
            <a:ext cx="496145" cy="2267969"/>
          </a:xfrm>
          <a:custGeom>
            <a:avLst/>
            <a:gdLst>
              <a:gd name="connsiteX0" fmla="*/ 0 w 425070"/>
              <a:gd name="connsiteY0" fmla="*/ 1970468 h 1970468"/>
              <a:gd name="connsiteX1" fmla="*/ 425003 w 425070"/>
              <a:gd name="connsiteY1" fmla="*/ 991674 h 1970468"/>
              <a:gd name="connsiteX2" fmla="*/ 25758 w 425070"/>
              <a:gd name="connsiteY2" fmla="*/ 0 h 197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070" h="1970468">
                <a:moveTo>
                  <a:pt x="0" y="1970468"/>
                </a:moveTo>
                <a:cubicBezTo>
                  <a:pt x="210355" y="1645276"/>
                  <a:pt x="420710" y="1320085"/>
                  <a:pt x="425003" y="991674"/>
                </a:cubicBezTo>
                <a:cubicBezTo>
                  <a:pt x="429296" y="663263"/>
                  <a:pt x="227527" y="331631"/>
                  <a:pt x="25758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prstClr val="white"/>
              </a:solidFill>
            </a:endParaRPr>
          </a:p>
        </p:txBody>
      </p:sp>
      <p:sp>
        <p:nvSpPr>
          <p:cNvPr id="120" name="Voľný tvar 119"/>
          <p:cNvSpPr/>
          <p:nvPr/>
        </p:nvSpPr>
        <p:spPr>
          <a:xfrm>
            <a:off x="1662935" y="2694149"/>
            <a:ext cx="1286992" cy="1069808"/>
          </a:xfrm>
          <a:custGeom>
            <a:avLst/>
            <a:gdLst>
              <a:gd name="connsiteX0" fmla="*/ 0 w 1725770"/>
              <a:gd name="connsiteY0" fmla="*/ 978794 h 978794"/>
              <a:gd name="connsiteX1" fmla="*/ 734096 w 1725770"/>
              <a:gd name="connsiteY1" fmla="*/ 321972 h 978794"/>
              <a:gd name="connsiteX2" fmla="*/ 1725770 w 1725770"/>
              <a:gd name="connsiteY2" fmla="*/ 0 h 97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770" h="978794">
                <a:moveTo>
                  <a:pt x="0" y="978794"/>
                </a:moveTo>
                <a:cubicBezTo>
                  <a:pt x="223234" y="731949"/>
                  <a:pt x="446468" y="485104"/>
                  <a:pt x="734096" y="321972"/>
                </a:cubicBezTo>
                <a:cubicBezTo>
                  <a:pt x="1021724" y="158840"/>
                  <a:pt x="1373747" y="79420"/>
                  <a:pt x="1725770" y="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prstClr val="white"/>
              </a:solidFill>
            </a:endParaRPr>
          </a:p>
        </p:txBody>
      </p:sp>
      <p:sp>
        <p:nvSpPr>
          <p:cNvPr id="122" name="Voľný tvar 121"/>
          <p:cNvSpPr/>
          <p:nvPr/>
        </p:nvSpPr>
        <p:spPr>
          <a:xfrm>
            <a:off x="3632054" y="2905888"/>
            <a:ext cx="1318909" cy="927436"/>
          </a:xfrm>
          <a:custGeom>
            <a:avLst/>
            <a:gdLst>
              <a:gd name="connsiteX0" fmla="*/ 0 w 1674254"/>
              <a:gd name="connsiteY0" fmla="*/ 0 h 875763"/>
              <a:gd name="connsiteX1" fmla="*/ 721217 w 1674254"/>
              <a:gd name="connsiteY1" fmla="*/ 553792 h 875763"/>
              <a:gd name="connsiteX2" fmla="*/ 1674254 w 1674254"/>
              <a:gd name="connsiteY2" fmla="*/ 875763 h 87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254" h="875763">
                <a:moveTo>
                  <a:pt x="0" y="0"/>
                </a:moveTo>
                <a:cubicBezTo>
                  <a:pt x="221087" y="203916"/>
                  <a:pt x="442175" y="407832"/>
                  <a:pt x="721217" y="553792"/>
                </a:cubicBezTo>
                <a:cubicBezTo>
                  <a:pt x="1000259" y="699752"/>
                  <a:pt x="1511122" y="822101"/>
                  <a:pt x="1674254" y="875763"/>
                </a:cubicBezTo>
              </a:path>
            </a:pathLst>
          </a:custGeom>
          <a:noFill/>
          <a:ln w="381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prstClr val="white"/>
              </a:solidFill>
            </a:endParaRPr>
          </a:p>
        </p:txBody>
      </p:sp>
      <p:sp>
        <p:nvSpPr>
          <p:cNvPr id="128" name="BlokTextu 127"/>
          <p:cNvSpPr txBox="1"/>
          <p:nvPr/>
        </p:nvSpPr>
        <p:spPr>
          <a:xfrm>
            <a:off x="1000184" y="202728"/>
            <a:ext cx="423797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l-GR" dirty="0" smtClean="0">
                <a:solidFill>
                  <a:srgbClr val="2D2E2D"/>
                </a:solidFill>
              </a:rPr>
              <a:t>λ</a:t>
            </a:r>
            <a:r>
              <a:rPr lang="sk-SK" dirty="0" smtClean="0">
                <a:solidFill>
                  <a:srgbClr val="2D2E2D"/>
                </a:solidFill>
              </a:rPr>
              <a:t> = intenzita príchodu zákazníkov</a:t>
            </a:r>
          </a:p>
          <a:p>
            <a:pPr>
              <a:lnSpc>
                <a:spcPct val="110000"/>
              </a:lnSpc>
            </a:pPr>
            <a:r>
              <a:rPr lang="sk-SK" dirty="0" smtClean="0">
                <a:solidFill>
                  <a:srgbClr val="00B050"/>
                </a:solidFill>
              </a:rPr>
              <a:t>µ</a:t>
            </a:r>
            <a:r>
              <a:rPr lang="sk-SK" baseline="-25000" dirty="0" smtClean="0">
                <a:solidFill>
                  <a:srgbClr val="00B050"/>
                </a:solidFill>
              </a:rPr>
              <a:t>E</a:t>
            </a:r>
            <a:r>
              <a:rPr lang="sk-SK" dirty="0" smtClean="0">
                <a:solidFill>
                  <a:srgbClr val="2D2E2D"/>
                </a:solidFill>
              </a:rPr>
              <a:t> = odchod zákazníka z evidencie</a:t>
            </a:r>
          </a:p>
          <a:p>
            <a:pPr>
              <a:lnSpc>
                <a:spcPct val="110000"/>
              </a:lnSpc>
            </a:pPr>
            <a:r>
              <a:rPr lang="sk-SK" dirty="0" smtClean="0">
                <a:solidFill>
                  <a:srgbClr val="FF0000"/>
                </a:solidFill>
              </a:rPr>
              <a:t>µ</a:t>
            </a:r>
            <a:r>
              <a:rPr lang="sk-SK" baseline="-25000" dirty="0" smtClean="0">
                <a:solidFill>
                  <a:srgbClr val="FF0000"/>
                </a:solidFill>
              </a:rPr>
              <a:t>P</a:t>
            </a:r>
            <a:r>
              <a:rPr lang="sk-SK" dirty="0" smtClean="0">
                <a:solidFill>
                  <a:srgbClr val="2D2E2D"/>
                </a:solidFill>
              </a:rPr>
              <a:t> </a:t>
            </a:r>
            <a:r>
              <a:rPr lang="sk-SK" dirty="0">
                <a:solidFill>
                  <a:srgbClr val="2D2E2D"/>
                </a:solidFill>
              </a:rPr>
              <a:t>= odchod zákazníka </a:t>
            </a:r>
            <a:r>
              <a:rPr lang="sk-SK" dirty="0" smtClean="0">
                <a:solidFill>
                  <a:srgbClr val="2D2E2D"/>
                </a:solidFill>
              </a:rPr>
              <a:t>od poradcu</a:t>
            </a:r>
            <a:endParaRPr lang="sk-SK" dirty="0">
              <a:solidFill>
                <a:srgbClr val="2D2E2D"/>
              </a:solidFill>
            </a:endParaRPr>
          </a:p>
          <a:p>
            <a:pPr>
              <a:lnSpc>
                <a:spcPct val="110000"/>
              </a:lnSpc>
            </a:pPr>
            <a:r>
              <a:rPr lang="sk-SK" dirty="0" smtClean="0">
                <a:solidFill>
                  <a:srgbClr val="0070C0"/>
                </a:solidFill>
              </a:rPr>
              <a:t>µ</a:t>
            </a:r>
            <a:r>
              <a:rPr lang="sk-SK" baseline="-25000" dirty="0" smtClean="0">
                <a:solidFill>
                  <a:srgbClr val="0070C0"/>
                </a:solidFill>
              </a:rPr>
              <a:t>A</a:t>
            </a:r>
            <a:r>
              <a:rPr lang="sk-SK" dirty="0" smtClean="0">
                <a:solidFill>
                  <a:srgbClr val="2D2E2D"/>
                </a:solidFill>
              </a:rPr>
              <a:t> </a:t>
            </a:r>
            <a:r>
              <a:rPr lang="sk-SK" dirty="0">
                <a:solidFill>
                  <a:srgbClr val="2D2E2D"/>
                </a:solidFill>
              </a:rPr>
              <a:t>= odchod zákazníka </a:t>
            </a:r>
            <a:r>
              <a:rPr lang="sk-SK" dirty="0" smtClean="0">
                <a:solidFill>
                  <a:srgbClr val="2D2E2D"/>
                </a:solidFill>
              </a:rPr>
              <a:t>od agenta</a:t>
            </a:r>
          </a:p>
        </p:txBody>
      </p:sp>
      <p:cxnSp>
        <p:nvCxnSpPr>
          <p:cNvPr id="130" name="Rovná spojovacia šípka 129"/>
          <p:cNvCxnSpPr/>
          <p:nvPr/>
        </p:nvCxnSpPr>
        <p:spPr>
          <a:xfrm flipV="1">
            <a:off x="712626" y="393877"/>
            <a:ext cx="28780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ovná spojovacia šípka 131"/>
          <p:cNvCxnSpPr/>
          <p:nvPr/>
        </p:nvCxnSpPr>
        <p:spPr>
          <a:xfrm flipV="1">
            <a:off x="712627" y="668037"/>
            <a:ext cx="287807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ovná spojovacia šípka 132"/>
          <p:cNvCxnSpPr/>
          <p:nvPr/>
        </p:nvCxnSpPr>
        <p:spPr>
          <a:xfrm flipV="1">
            <a:off x="712625" y="965555"/>
            <a:ext cx="28780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Rovná spojovacia šípka 133"/>
          <p:cNvCxnSpPr/>
          <p:nvPr/>
        </p:nvCxnSpPr>
        <p:spPr>
          <a:xfrm flipV="1">
            <a:off x="712377" y="1278856"/>
            <a:ext cx="287807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Rovná spojovacia šípka 134"/>
          <p:cNvCxnSpPr/>
          <p:nvPr/>
        </p:nvCxnSpPr>
        <p:spPr>
          <a:xfrm>
            <a:off x="5723452" y="411733"/>
            <a:ext cx="423357" cy="5027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ovná spojovacia šípka 137"/>
          <p:cNvCxnSpPr/>
          <p:nvPr/>
        </p:nvCxnSpPr>
        <p:spPr>
          <a:xfrm>
            <a:off x="5723451" y="714277"/>
            <a:ext cx="423357" cy="502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ĺžnik 6"/>
          <p:cNvSpPr/>
          <p:nvPr/>
        </p:nvSpPr>
        <p:spPr>
          <a:xfrm>
            <a:off x="6146809" y="202728"/>
            <a:ext cx="5633067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sk-SK" dirty="0">
                <a:solidFill>
                  <a:srgbClr val="00B050"/>
                </a:solidFill>
              </a:rPr>
              <a:t>µ</a:t>
            </a:r>
            <a:r>
              <a:rPr lang="sk-SK" baseline="-25000" dirty="0">
                <a:solidFill>
                  <a:srgbClr val="00B050"/>
                </a:solidFill>
              </a:rPr>
              <a:t>E</a:t>
            </a:r>
            <a:r>
              <a:rPr lang="sk-SK" dirty="0">
                <a:solidFill>
                  <a:srgbClr val="00B050"/>
                </a:solidFill>
              </a:rPr>
              <a:t>*</a:t>
            </a:r>
            <a:r>
              <a:rPr lang="el-GR" dirty="0">
                <a:solidFill>
                  <a:srgbClr val="00B050"/>
                </a:solidFill>
              </a:rPr>
              <a:t>α</a:t>
            </a:r>
            <a:endParaRPr lang="sk-SK" dirty="0">
              <a:solidFill>
                <a:srgbClr val="2D2E2D"/>
              </a:solidFill>
            </a:endParaRPr>
          </a:p>
          <a:p>
            <a:pPr>
              <a:lnSpc>
                <a:spcPct val="110000"/>
              </a:lnSpc>
            </a:pPr>
            <a:r>
              <a:rPr lang="sk-SK" dirty="0" smtClean="0">
                <a:solidFill>
                  <a:srgbClr val="00B050"/>
                </a:solidFill>
              </a:rPr>
              <a:t>µ</a:t>
            </a:r>
            <a:r>
              <a:rPr lang="sk-SK" baseline="-25000" dirty="0" smtClean="0">
                <a:solidFill>
                  <a:srgbClr val="00B050"/>
                </a:solidFill>
              </a:rPr>
              <a:t>E</a:t>
            </a:r>
            <a:r>
              <a:rPr lang="sk-SK" dirty="0">
                <a:solidFill>
                  <a:srgbClr val="00B050"/>
                </a:solidFill>
              </a:rPr>
              <a:t>*(1-</a:t>
            </a:r>
            <a:r>
              <a:rPr lang="el-GR" dirty="0">
                <a:solidFill>
                  <a:srgbClr val="00B050"/>
                </a:solidFill>
              </a:rPr>
              <a:t>α</a:t>
            </a:r>
            <a:r>
              <a:rPr lang="sk-SK" dirty="0" smtClean="0">
                <a:solidFill>
                  <a:srgbClr val="00B050"/>
                </a:solidFill>
              </a:rPr>
              <a:t>)			</a:t>
            </a:r>
            <a:r>
              <a:rPr lang="sk-SK" dirty="0" smtClean="0">
                <a:solidFill>
                  <a:srgbClr val="0070C0"/>
                </a:solidFill>
              </a:rPr>
              <a:t>µ</a:t>
            </a:r>
            <a:r>
              <a:rPr lang="sk-SK" baseline="-25000" dirty="0" smtClean="0">
                <a:solidFill>
                  <a:srgbClr val="0070C0"/>
                </a:solidFill>
              </a:rPr>
              <a:t>A</a:t>
            </a:r>
            <a:r>
              <a:rPr lang="sk-SK" dirty="0" smtClean="0">
                <a:solidFill>
                  <a:srgbClr val="0070C0"/>
                </a:solidFill>
              </a:rPr>
              <a:t>*</a:t>
            </a:r>
            <a:r>
              <a:rPr lang="el-GR" dirty="0" smtClean="0">
                <a:solidFill>
                  <a:srgbClr val="0070C0"/>
                </a:solidFill>
              </a:rPr>
              <a:t>α</a:t>
            </a:r>
            <a:endParaRPr lang="sk-SK" dirty="0" smtClean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sk-SK" dirty="0" smtClean="0">
                <a:solidFill>
                  <a:srgbClr val="FF0000"/>
                </a:solidFill>
              </a:rPr>
              <a:t>µ</a:t>
            </a:r>
            <a:r>
              <a:rPr lang="sk-SK" baseline="-25000" dirty="0" smtClean="0">
                <a:solidFill>
                  <a:srgbClr val="FF0000"/>
                </a:solidFill>
              </a:rPr>
              <a:t>P</a:t>
            </a:r>
            <a:r>
              <a:rPr lang="sk-SK" dirty="0" smtClean="0">
                <a:solidFill>
                  <a:srgbClr val="FF0000"/>
                </a:solidFill>
              </a:rPr>
              <a:t>*</a:t>
            </a:r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sk-SK" dirty="0" smtClean="0">
                <a:solidFill>
                  <a:srgbClr val="FF0000"/>
                </a:solidFill>
              </a:rPr>
              <a:t>			</a:t>
            </a:r>
            <a:r>
              <a:rPr lang="sk-SK" dirty="0" smtClean="0">
                <a:solidFill>
                  <a:srgbClr val="0070C0"/>
                </a:solidFill>
              </a:rPr>
              <a:t>µ</a:t>
            </a:r>
            <a:r>
              <a:rPr lang="sk-SK" baseline="-25000" dirty="0" smtClean="0">
                <a:solidFill>
                  <a:srgbClr val="0070C0"/>
                </a:solidFill>
              </a:rPr>
              <a:t>A</a:t>
            </a:r>
            <a:r>
              <a:rPr lang="sk-SK" dirty="0" smtClean="0">
                <a:solidFill>
                  <a:srgbClr val="0070C0"/>
                </a:solidFill>
              </a:rPr>
              <a:t>*(</a:t>
            </a:r>
            <a:r>
              <a:rPr lang="sk-SK" dirty="0">
                <a:solidFill>
                  <a:srgbClr val="0070C0"/>
                </a:solidFill>
              </a:rPr>
              <a:t>1-</a:t>
            </a:r>
            <a:r>
              <a:rPr lang="el-GR" dirty="0">
                <a:solidFill>
                  <a:srgbClr val="0070C0"/>
                </a:solidFill>
              </a:rPr>
              <a:t>α</a:t>
            </a:r>
            <a:r>
              <a:rPr lang="sk-SK" dirty="0" smtClean="0">
                <a:solidFill>
                  <a:srgbClr val="0070C0"/>
                </a:solidFill>
              </a:rPr>
              <a:t>)</a:t>
            </a:r>
            <a:endParaRPr lang="sk-SK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sk-SK" dirty="0" smtClean="0">
                <a:solidFill>
                  <a:srgbClr val="FF0000"/>
                </a:solidFill>
              </a:rPr>
              <a:t>µ</a:t>
            </a:r>
            <a:r>
              <a:rPr lang="sk-SK" baseline="-25000" dirty="0" smtClean="0">
                <a:solidFill>
                  <a:srgbClr val="FF0000"/>
                </a:solidFill>
              </a:rPr>
              <a:t>P</a:t>
            </a:r>
            <a:r>
              <a:rPr lang="sk-SK" dirty="0" smtClean="0">
                <a:solidFill>
                  <a:srgbClr val="FF0000"/>
                </a:solidFill>
              </a:rPr>
              <a:t>*(</a:t>
            </a:r>
            <a:r>
              <a:rPr lang="sk-SK" dirty="0">
                <a:solidFill>
                  <a:srgbClr val="FF0000"/>
                </a:solidFill>
              </a:rPr>
              <a:t>1-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58" name="Rovná spojovacia šípka 57"/>
          <p:cNvCxnSpPr/>
          <p:nvPr/>
        </p:nvCxnSpPr>
        <p:spPr>
          <a:xfrm>
            <a:off x="5713261" y="1002165"/>
            <a:ext cx="423357" cy="50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ovná spojovacia šípka 58"/>
          <p:cNvCxnSpPr/>
          <p:nvPr/>
        </p:nvCxnSpPr>
        <p:spPr>
          <a:xfrm>
            <a:off x="5723451" y="1291685"/>
            <a:ext cx="423357" cy="502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ovná spojovacia šípka 59"/>
          <p:cNvCxnSpPr/>
          <p:nvPr/>
        </p:nvCxnSpPr>
        <p:spPr>
          <a:xfrm>
            <a:off x="8460017" y="699621"/>
            <a:ext cx="423357" cy="502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ovná spojovacia šípka 61"/>
          <p:cNvCxnSpPr/>
          <p:nvPr/>
        </p:nvCxnSpPr>
        <p:spPr>
          <a:xfrm>
            <a:off x="8460016" y="1002165"/>
            <a:ext cx="423357" cy="5027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ál 75"/>
          <p:cNvSpPr/>
          <p:nvPr/>
        </p:nvSpPr>
        <p:spPr>
          <a:xfrm>
            <a:off x="8566504" y="2414593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prstClr val="white"/>
                </a:solidFill>
              </a:rPr>
              <a:t>301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77" name="Ovál 76"/>
          <p:cNvSpPr/>
          <p:nvPr/>
        </p:nvSpPr>
        <p:spPr>
          <a:xfrm>
            <a:off x="8566504" y="3746953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prstClr val="white"/>
                </a:solidFill>
              </a:rPr>
              <a:t>3</a:t>
            </a:r>
            <a:r>
              <a:rPr lang="sk-SK" dirty="0" smtClean="0">
                <a:solidFill>
                  <a:prstClr val="white"/>
                </a:solidFill>
              </a:rPr>
              <a:t>10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79" name="Ovál 78"/>
          <p:cNvSpPr/>
          <p:nvPr/>
        </p:nvSpPr>
        <p:spPr>
          <a:xfrm>
            <a:off x="8566504" y="5200207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prstClr val="white"/>
                </a:solidFill>
              </a:rPr>
              <a:t>3</a:t>
            </a:r>
            <a:r>
              <a:rPr lang="sk-SK" dirty="0" smtClean="0">
                <a:solidFill>
                  <a:prstClr val="white"/>
                </a:solidFill>
              </a:rPr>
              <a:t>11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80" name="Ovál 79"/>
          <p:cNvSpPr/>
          <p:nvPr/>
        </p:nvSpPr>
        <p:spPr>
          <a:xfrm>
            <a:off x="10433881" y="2414593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prstClr val="white"/>
                </a:solidFill>
              </a:rPr>
              <a:t>4</a:t>
            </a:r>
            <a:r>
              <a:rPr lang="sk-SK" dirty="0" smtClean="0">
                <a:solidFill>
                  <a:prstClr val="white"/>
                </a:solidFill>
              </a:rPr>
              <a:t>01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81" name="Ovál 80"/>
          <p:cNvSpPr/>
          <p:nvPr/>
        </p:nvSpPr>
        <p:spPr>
          <a:xfrm>
            <a:off x="10433881" y="3746953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prstClr val="white"/>
                </a:solidFill>
              </a:rPr>
              <a:t>4</a:t>
            </a:r>
            <a:r>
              <a:rPr lang="sk-SK" dirty="0" smtClean="0">
                <a:solidFill>
                  <a:prstClr val="white"/>
                </a:solidFill>
              </a:rPr>
              <a:t>10</a:t>
            </a:r>
            <a:endParaRPr lang="sk-SK" dirty="0">
              <a:solidFill>
                <a:prstClr val="white"/>
              </a:solidFill>
            </a:endParaRPr>
          </a:p>
        </p:txBody>
      </p:sp>
      <p:sp>
        <p:nvSpPr>
          <p:cNvPr id="82" name="Ovál 81"/>
          <p:cNvSpPr/>
          <p:nvPr/>
        </p:nvSpPr>
        <p:spPr>
          <a:xfrm>
            <a:off x="10433881" y="5200207"/>
            <a:ext cx="814042" cy="546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prstClr val="white"/>
                </a:solidFill>
              </a:rPr>
              <a:t>4</a:t>
            </a:r>
            <a:r>
              <a:rPr lang="sk-SK" dirty="0" smtClean="0">
                <a:solidFill>
                  <a:prstClr val="white"/>
                </a:solidFill>
              </a:rPr>
              <a:t>11</a:t>
            </a:r>
            <a:endParaRPr lang="sk-SK" dirty="0">
              <a:solidFill>
                <a:prstClr val="white"/>
              </a:solidFill>
            </a:endParaRPr>
          </a:p>
        </p:txBody>
      </p:sp>
      <p:cxnSp>
        <p:nvCxnSpPr>
          <p:cNvPr id="118" name="Rovná spojovacia šípka 117"/>
          <p:cNvCxnSpPr/>
          <p:nvPr/>
        </p:nvCxnSpPr>
        <p:spPr>
          <a:xfrm>
            <a:off x="9380546" y="5475805"/>
            <a:ext cx="1053335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ovná spojovacia šípka 126"/>
          <p:cNvCxnSpPr/>
          <p:nvPr/>
        </p:nvCxnSpPr>
        <p:spPr>
          <a:xfrm>
            <a:off x="9375668" y="4026507"/>
            <a:ext cx="1058213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Rovná spojovacia šípka 128"/>
          <p:cNvCxnSpPr/>
          <p:nvPr/>
        </p:nvCxnSpPr>
        <p:spPr>
          <a:xfrm>
            <a:off x="5638124" y="4026170"/>
            <a:ext cx="1058213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Rovná spojovacia šípka 135"/>
          <p:cNvCxnSpPr/>
          <p:nvPr/>
        </p:nvCxnSpPr>
        <p:spPr>
          <a:xfrm flipV="1">
            <a:off x="8973525" y="4293362"/>
            <a:ext cx="0" cy="90684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Rovná spojovacia šípka 136"/>
          <p:cNvCxnSpPr/>
          <p:nvPr/>
        </p:nvCxnSpPr>
        <p:spPr>
          <a:xfrm flipV="1">
            <a:off x="10825996" y="4293362"/>
            <a:ext cx="0" cy="90684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Voľný tvar 124"/>
          <p:cNvSpPr/>
          <p:nvPr/>
        </p:nvSpPr>
        <p:spPr>
          <a:xfrm>
            <a:off x="454021" y="2371538"/>
            <a:ext cx="2570717" cy="3727637"/>
          </a:xfrm>
          <a:custGeom>
            <a:avLst/>
            <a:gdLst>
              <a:gd name="connsiteX0" fmla="*/ 2570717 w 2570717"/>
              <a:gd name="connsiteY0" fmla="*/ 3269504 h 3727637"/>
              <a:gd name="connsiteX1" fmla="*/ 1082159 w 2570717"/>
              <a:gd name="connsiteY1" fmla="*/ 3726704 h 3727637"/>
              <a:gd name="connsiteX2" fmla="*/ 178391 w 2570717"/>
              <a:gd name="connsiteY2" fmla="*/ 3163178 h 3727637"/>
              <a:gd name="connsiteX3" fmla="*/ 50801 w 2570717"/>
              <a:gd name="connsiteY3" fmla="*/ 377448 h 3727637"/>
              <a:gd name="connsiteX4" fmla="*/ 795080 w 2570717"/>
              <a:gd name="connsiteY4" fmla="*/ 101002 h 372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717" h="3727637">
                <a:moveTo>
                  <a:pt x="2570717" y="3269504"/>
                </a:moveTo>
                <a:cubicBezTo>
                  <a:pt x="2025798" y="3506964"/>
                  <a:pt x="1480880" y="3744425"/>
                  <a:pt x="1082159" y="3726704"/>
                </a:cubicBezTo>
                <a:cubicBezTo>
                  <a:pt x="683438" y="3708983"/>
                  <a:pt x="350284" y="3721387"/>
                  <a:pt x="178391" y="3163178"/>
                </a:cubicBezTo>
                <a:cubicBezTo>
                  <a:pt x="6498" y="2604969"/>
                  <a:pt x="-51980" y="887811"/>
                  <a:pt x="50801" y="377448"/>
                </a:cubicBezTo>
                <a:cubicBezTo>
                  <a:pt x="153582" y="-132915"/>
                  <a:pt x="474331" y="-15957"/>
                  <a:pt x="795080" y="101002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1" name="Voľný tvar 130"/>
          <p:cNvSpPr/>
          <p:nvPr/>
        </p:nvSpPr>
        <p:spPr>
          <a:xfrm>
            <a:off x="1684781" y="1764993"/>
            <a:ext cx="6951728" cy="782980"/>
          </a:xfrm>
          <a:custGeom>
            <a:avLst/>
            <a:gdLst>
              <a:gd name="connsiteX0" fmla="*/ 7166344 w 7166344"/>
              <a:gd name="connsiteY0" fmla="*/ 685012 h 685012"/>
              <a:gd name="connsiteX1" fmla="*/ 3753293 w 7166344"/>
              <a:gd name="connsiteY1" fmla="*/ 57691 h 685012"/>
              <a:gd name="connsiteX2" fmla="*/ 988828 w 7166344"/>
              <a:gd name="connsiteY2" fmla="*/ 89589 h 685012"/>
              <a:gd name="connsiteX3" fmla="*/ 0 w 7166344"/>
              <a:gd name="connsiteY3" fmla="*/ 599951 h 68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6344" h="685012">
                <a:moveTo>
                  <a:pt x="7166344" y="685012"/>
                </a:moveTo>
                <a:cubicBezTo>
                  <a:pt x="5974611" y="420970"/>
                  <a:pt x="4782879" y="156928"/>
                  <a:pt x="3753293" y="57691"/>
                </a:cubicBezTo>
                <a:cubicBezTo>
                  <a:pt x="2723707" y="-41546"/>
                  <a:pt x="1614377" y="-788"/>
                  <a:pt x="988828" y="89589"/>
                </a:cubicBezTo>
                <a:cubicBezTo>
                  <a:pt x="363279" y="179966"/>
                  <a:pt x="0" y="599951"/>
                  <a:pt x="0" y="599951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9" name="Voľný tvar 138"/>
          <p:cNvSpPr/>
          <p:nvPr/>
        </p:nvSpPr>
        <p:spPr>
          <a:xfrm>
            <a:off x="3718050" y="2820273"/>
            <a:ext cx="5069535" cy="948534"/>
          </a:xfrm>
          <a:custGeom>
            <a:avLst/>
            <a:gdLst>
              <a:gd name="connsiteX0" fmla="*/ 4890977 w 4890977"/>
              <a:gd name="connsiteY0" fmla="*/ 1031358 h 1031358"/>
              <a:gd name="connsiteX1" fmla="*/ 3327991 w 4890977"/>
              <a:gd name="connsiteY1" fmla="*/ 574158 h 1031358"/>
              <a:gd name="connsiteX2" fmla="*/ 797442 w 4890977"/>
              <a:gd name="connsiteY2" fmla="*/ 499730 h 1031358"/>
              <a:gd name="connsiteX3" fmla="*/ 0 w 4890977"/>
              <a:gd name="connsiteY3" fmla="*/ 0 h 103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0977" h="1031358">
                <a:moveTo>
                  <a:pt x="4890977" y="1031358"/>
                </a:moveTo>
                <a:cubicBezTo>
                  <a:pt x="4450612" y="847060"/>
                  <a:pt x="4010247" y="662763"/>
                  <a:pt x="3327991" y="574158"/>
                </a:cubicBezTo>
                <a:cubicBezTo>
                  <a:pt x="2645735" y="485553"/>
                  <a:pt x="1352107" y="595423"/>
                  <a:pt x="797442" y="499730"/>
                </a:cubicBezTo>
                <a:cubicBezTo>
                  <a:pt x="242777" y="404037"/>
                  <a:pt x="121388" y="202018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2" name="Voľný tvar 141"/>
          <p:cNvSpPr/>
          <p:nvPr/>
        </p:nvSpPr>
        <p:spPr>
          <a:xfrm>
            <a:off x="3683957" y="5665272"/>
            <a:ext cx="5050465" cy="688151"/>
          </a:xfrm>
          <a:custGeom>
            <a:avLst/>
            <a:gdLst>
              <a:gd name="connsiteX0" fmla="*/ 5050465 w 5050465"/>
              <a:gd name="connsiteY0" fmla="*/ 42530 h 691228"/>
              <a:gd name="connsiteX1" fmla="*/ 2509283 w 5050465"/>
              <a:gd name="connsiteY1" fmla="*/ 691116 h 691228"/>
              <a:gd name="connsiteX2" fmla="*/ 0 w 5050465"/>
              <a:gd name="connsiteY2" fmla="*/ 0 h 69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0465" h="691228">
                <a:moveTo>
                  <a:pt x="5050465" y="42530"/>
                </a:moveTo>
                <a:cubicBezTo>
                  <a:pt x="4200746" y="370367"/>
                  <a:pt x="3351027" y="698204"/>
                  <a:pt x="2509283" y="691116"/>
                </a:cubicBezTo>
                <a:cubicBezTo>
                  <a:pt x="1667539" y="684028"/>
                  <a:pt x="833769" y="34201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1" name="Voľný tvar 140"/>
          <p:cNvSpPr/>
          <p:nvPr/>
        </p:nvSpPr>
        <p:spPr>
          <a:xfrm>
            <a:off x="3683957" y="5662306"/>
            <a:ext cx="5050465" cy="719669"/>
          </a:xfrm>
          <a:custGeom>
            <a:avLst/>
            <a:gdLst>
              <a:gd name="connsiteX0" fmla="*/ 5050465 w 5050465"/>
              <a:gd name="connsiteY0" fmla="*/ 42530 h 691228"/>
              <a:gd name="connsiteX1" fmla="*/ 2509283 w 5050465"/>
              <a:gd name="connsiteY1" fmla="*/ 691116 h 691228"/>
              <a:gd name="connsiteX2" fmla="*/ 0 w 5050465"/>
              <a:gd name="connsiteY2" fmla="*/ 0 h 69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0465" h="691228">
                <a:moveTo>
                  <a:pt x="5050465" y="42530"/>
                </a:moveTo>
                <a:cubicBezTo>
                  <a:pt x="4200746" y="370367"/>
                  <a:pt x="3351027" y="698204"/>
                  <a:pt x="2509283" y="691116"/>
                </a:cubicBezTo>
                <a:cubicBezTo>
                  <a:pt x="1667539" y="684028"/>
                  <a:pt x="833769" y="342014"/>
                  <a:pt x="0" y="0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3" name="Voľný tvar 142"/>
          <p:cNvSpPr/>
          <p:nvPr/>
        </p:nvSpPr>
        <p:spPr>
          <a:xfrm>
            <a:off x="5526578" y="5657581"/>
            <a:ext cx="5050465" cy="688151"/>
          </a:xfrm>
          <a:custGeom>
            <a:avLst/>
            <a:gdLst>
              <a:gd name="connsiteX0" fmla="*/ 5050465 w 5050465"/>
              <a:gd name="connsiteY0" fmla="*/ 42530 h 691228"/>
              <a:gd name="connsiteX1" fmla="*/ 2509283 w 5050465"/>
              <a:gd name="connsiteY1" fmla="*/ 691116 h 691228"/>
              <a:gd name="connsiteX2" fmla="*/ 0 w 5050465"/>
              <a:gd name="connsiteY2" fmla="*/ 0 h 69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0465" h="691228">
                <a:moveTo>
                  <a:pt x="5050465" y="42530"/>
                </a:moveTo>
                <a:cubicBezTo>
                  <a:pt x="4200746" y="370367"/>
                  <a:pt x="3351027" y="698204"/>
                  <a:pt x="2509283" y="691116"/>
                </a:cubicBezTo>
                <a:cubicBezTo>
                  <a:pt x="1667539" y="684028"/>
                  <a:pt x="833769" y="34201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4" name="Voľný tvar 143"/>
          <p:cNvSpPr/>
          <p:nvPr/>
        </p:nvSpPr>
        <p:spPr>
          <a:xfrm>
            <a:off x="5526578" y="5666609"/>
            <a:ext cx="5050465" cy="719669"/>
          </a:xfrm>
          <a:custGeom>
            <a:avLst/>
            <a:gdLst>
              <a:gd name="connsiteX0" fmla="*/ 5050465 w 5050465"/>
              <a:gd name="connsiteY0" fmla="*/ 42530 h 691228"/>
              <a:gd name="connsiteX1" fmla="*/ 2509283 w 5050465"/>
              <a:gd name="connsiteY1" fmla="*/ 691116 h 691228"/>
              <a:gd name="connsiteX2" fmla="*/ 0 w 5050465"/>
              <a:gd name="connsiteY2" fmla="*/ 0 h 69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0465" h="691228">
                <a:moveTo>
                  <a:pt x="5050465" y="42530"/>
                </a:moveTo>
                <a:cubicBezTo>
                  <a:pt x="4200746" y="370367"/>
                  <a:pt x="3351027" y="698204"/>
                  <a:pt x="2509283" y="691116"/>
                </a:cubicBezTo>
                <a:cubicBezTo>
                  <a:pt x="1667539" y="684028"/>
                  <a:pt x="833769" y="342014"/>
                  <a:pt x="0" y="0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5" name="Voľný tvar 144"/>
          <p:cNvSpPr/>
          <p:nvPr/>
        </p:nvSpPr>
        <p:spPr>
          <a:xfrm>
            <a:off x="5565919" y="2070906"/>
            <a:ext cx="3221666" cy="444164"/>
          </a:xfrm>
          <a:custGeom>
            <a:avLst/>
            <a:gdLst>
              <a:gd name="connsiteX0" fmla="*/ 0 w 3221666"/>
              <a:gd name="connsiteY0" fmla="*/ 351412 h 351412"/>
              <a:gd name="connsiteX1" fmla="*/ 2073349 w 3221666"/>
              <a:gd name="connsiteY1" fmla="*/ 537 h 351412"/>
              <a:gd name="connsiteX2" fmla="*/ 3221666 w 3221666"/>
              <a:gd name="connsiteY2" fmla="*/ 287617 h 35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1666" h="351412">
                <a:moveTo>
                  <a:pt x="0" y="351412"/>
                </a:moveTo>
                <a:cubicBezTo>
                  <a:pt x="768202" y="181290"/>
                  <a:pt x="1536405" y="11169"/>
                  <a:pt x="2073349" y="537"/>
                </a:cubicBezTo>
                <a:cubicBezTo>
                  <a:pt x="2610293" y="-10095"/>
                  <a:pt x="2915979" y="138761"/>
                  <a:pt x="3221666" y="28761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6" name="Voľný tvar 145"/>
          <p:cNvSpPr/>
          <p:nvPr/>
        </p:nvSpPr>
        <p:spPr>
          <a:xfrm>
            <a:off x="5278993" y="1780951"/>
            <a:ext cx="5280942" cy="737349"/>
          </a:xfrm>
          <a:custGeom>
            <a:avLst/>
            <a:gdLst>
              <a:gd name="connsiteX0" fmla="*/ 7166344 w 7166344"/>
              <a:gd name="connsiteY0" fmla="*/ 685012 h 685012"/>
              <a:gd name="connsiteX1" fmla="*/ 3753293 w 7166344"/>
              <a:gd name="connsiteY1" fmla="*/ 57691 h 685012"/>
              <a:gd name="connsiteX2" fmla="*/ 988828 w 7166344"/>
              <a:gd name="connsiteY2" fmla="*/ 89589 h 685012"/>
              <a:gd name="connsiteX3" fmla="*/ 0 w 7166344"/>
              <a:gd name="connsiteY3" fmla="*/ 599951 h 68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6344" h="685012">
                <a:moveTo>
                  <a:pt x="7166344" y="685012"/>
                </a:moveTo>
                <a:cubicBezTo>
                  <a:pt x="5974611" y="420970"/>
                  <a:pt x="4782879" y="156928"/>
                  <a:pt x="3753293" y="57691"/>
                </a:cubicBezTo>
                <a:cubicBezTo>
                  <a:pt x="2723707" y="-41546"/>
                  <a:pt x="1614377" y="-788"/>
                  <a:pt x="988828" y="89589"/>
                </a:cubicBezTo>
                <a:cubicBezTo>
                  <a:pt x="363279" y="179966"/>
                  <a:pt x="0" y="599951"/>
                  <a:pt x="0" y="599951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7" name="Voľný tvar 146"/>
          <p:cNvSpPr/>
          <p:nvPr/>
        </p:nvSpPr>
        <p:spPr>
          <a:xfrm>
            <a:off x="7477303" y="1953086"/>
            <a:ext cx="3179348" cy="591242"/>
          </a:xfrm>
          <a:custGeom>
            <a:avLst/>
            <a:gdLst>
              <a:gd name="connsiteX0" fmla="*/ 0 w 3221666"/>
              <a:gd name="connsiteY0" fmla="*/ 351412 h 351412"/>
              <a:gd name="connsiteX1" fmla="*/ 2073349 w 3221666"/>
              <a:gd name="connsiteY1" fmla="*/ 537 h 351412"/>
              <a:gd name="connsiteX2" fmla="*/ 3221666 w 3221666"/>
              <a:gd name="connsiteY2" fmla="*/ 287617 h 35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1666" h="351412">
                <a:moveTo>
                  <a:pt x="0" y="351412"/>
                </a:moveTo>
                <a:cubicBezTo>
                  <a:pt x="768202" y="181290"/>
                  <a:pt x="1536405" y="11169"/>
                  <a:pt x="2073349" y="537"/>
                </a:cubicBezTo>
                <a:cubicBezTo>
                  <a:pt x="2610293" y="-10095"/>
                  <a:pt x="2915979" y="138761"/>
                  <a:pt x="3221666" y="28761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8" name="Rovná spojovacia šípka 147"/>
          <p:cNvCxnSpPr/>
          <p:nvPr/>
        </p:nvCxnSpPr>
        <p:spPr>
          <a:xfrm>
            <a:off x="9375668" y="2692530"/>
            <a:ext cx="1058213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Voľný tvar 150"/>
          <p:cNvSpPr/>
          <p:nvPr/>
        </p:nvSpPr>
        <p:spPr>
          <a:xfrm>
            <a:off x="5526577" y="4148717"/>
            <a:ext cx="5007702" cy="599378"/>
          </a:xfrm>
          <a:custGeom>
            <a:avLst/>
            <a:gdLst>
              <a:gd name="connsiteX0" fmla="*/ 3863662 w 3863662"/>
              <a:gd name="connsiteY0" fmla="*/ 0 h 425176"/>
              <a:gd name="connsiteX1" fmla="*/ 1944710 w 3863662"/>
              <a:gd name="connsiteY1" fmla="*/ 425003 h 425176"/>
              <a:gd name="connsiteX2" fmla="*/ 0 w 3863662"/>
              <a:gd name="connsiteY2" fmla="*/ 51515 h 42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3662" h="425176">
                <a:moveTo>
                  <a:pt x="3863662" y="0"/>
                </a:moveTo>
                <a:cubicBezTo>
                  <a:pt x="3226158" y="208208"/>
                  <a:pt x="2588654" y="416417"/>
                  <a:pt x="1944710" y="425003"/>
                </a:cubicBezTo>
                <a:cubicBezTo>
                  <a:pt x="1300766" y="433589"/>
                  <a:pt x="321972" y="120202"/>
                  <a:pt x="0" y="51515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prstClr val="white"/>
              </a:solidFill>
            </a:endParaRPr>
          </a:p>
        </p:txBody>
      </p:sp>
      <p:sp>
        <p:nvSpPr>
          <p:cNvPr id="152" name="Voľný tvar 151"/>
          <p:cNvSpPr/>
          <p:nvPr/>
        </p:nvSpPr>
        <p:spPr>
          <a:xfrm>
            <a:off x="5556892" y="3562784"/>
            <a:ext cx="3094074" cy="313253"/>
          </a:xfrm>
          <a:custGeom>
            <a:avLst/>
            <a:gdLst>
              <a:gd name="connsiteX0" fmla="*/ 0 w 3094074"/>
              <a:gd name="connsiteY0" fmla="*/ 361705 h 404235"/>
              <a:gd name="connsiteX1" fmla="*/ 1562986 w 3094074"/>
              <a:gd name="connsiteY1" fmla="*/ 198 h 404235"/>
              <a:gd name="connsiteX2" fmla="*/ 3094074 w 3094074"/>
              <a:gd name="connsiteY2" fmla="*/ 404235 h 40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074" h="404235">
                <a:moveTo>
                  <a:pt x="0" y="361705"/>
                </a:moveTo>
                <a:cubicBezTo>
                  <a:pt x="523653" y="177407"/>
                  <a:pt x="1047307" y="-6890"/>
                  <a:pt x="1562986" y="198"/>
                </a:cubicBezTo>
                <a:cubicBezTo>
                  <a:pt x="2078665" y="7286"/>
                  <a:pt x="2586369" y="205760"/>
                  <a:pt x="3094074" y="404235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7" name="Voľný tvar 156"/>
          <p:cNvSpPr/>
          <p:nvPr/>
        </p:nvSpPr>
        <p:spPr>
          <a:xfrm>
            <a:off x="7408401" y="3362766"/>
            <a:ext cx="3094074" cy="506459"/>
          </a:xfrm>
          <a:custGeom>
            <a:avLst/>
            <a:gdLst>
              <a:gd name="connsiteX0" fmla="*/ 0 w 3094074"/>
              <a:gd name="connsiteY0" fmla="*/ 361705 h 404235"/>
              <a:gd name="connsiteX1" fmla="*/ 1562986 w 3094074"/>
              <a:gd name="connsiteY1" fmla="*/ 198 h 404235"/>
              <a:gd name="connsiteX2" fmla="*/ 3094074 w 3094074"/>
              <a:gd name="connsiteY2" fmla="*/ 404235 h 40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074" h="404235">
                <a:moveTo>
                  <a:pt x="0" y="361705"/>
                </a:moveTo>
                <a:cubicBezTo>
                  <a:pt x="523653" y="177407"/>
                  <a:pt x="1047307" y="-6890"/>
                  <a:pt x="1562986" y="198"/>
                </a:cubicBezTo>
                <a:cubicBezTo>
                  <a:pt x="2078665" y="7286"/>
                  <a:pt x="2586369" y="205760"/>
                  <a:pt x="3094074" y="404235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9" name="Voľný tvar 158"/>
          <p:cNvSpPr/>
          <p:nvPr/>
        </p:nvSpPr>
        <p:spPr>
          <a:xfrm>
            <a:off x="5629715" y="5566614"/>
            <a:ext cx="3285460" cy="566866"/>
          </a:xfrm>
          <a:custGeom>
            <a:avLst/>
            <a:gdLst>
              <a:gd name="connsiteX0" fmla="*/ 0 w 3285460"/>
              <a:gd name="connsiteY0" fmla="*/ 0 h 566866"/>
              <a:gd name="connsiteX1" fmla="*/ 2413590 w 3285460"/>
              <a:gd name="connsiteY1" fmla="*/ 563526 h 566866"/>
              <a:gd name="connsiteX2" fmla="*/ 3285460 w 3285460"/>
              <a:gd name="connsiteY2" fmla="*/ 191386 h 56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5460" h="566866">
                <a:moveTo>
                  <a:pt x="0" y="0"/>
                </a:moveTo>
                <a:cubicBezTo>
                  <a:pt x="933006" y="265814"/>
                  <a:pt x="1866013" y="531628"/>
                  <a:pt x="2413590" y="563526"/>
                </a:cubicBezTo>
                <a:cubicBezTo>
                  <a:pt x="2961167" y="595424"/>
                  <a:pt x="3123313" y="393405"/>
                  <a:pt x="3285460" y="191386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0" name="Voľný tvar 159"/>
          <p:cNvSpPr/>
          <p:nvPr/>
        </p:nvSpPr>
        <p:spPr>
          <a:xfrm>
            <a:off x="7505131" y="5570811"/>
            <a:ext cx="3285460" cy="566866"/>
          </a:xfrm>
          <a:custGeom>
            <a:avLst/>
            <a:gdLst>
              <a:gd name="connsiteX0" fmla="*/ 0 w 3285460"/>
              <a:gd name="connsiteY0" fmla="*/ 0 h 566866"/>
              <a:gd name="connsiteX1" fmla="*/ 2413590 w 3285460"/>
              <a:gd name="connsiteY1" fmla="*/ 563526 h 566866"/>
              <a:gd name="connsiteX2" fmla="*/ 3285460 w 3285460"/>
              <a:gd name="connsiteY2" fmla="*/ 191386 h 56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5460" h="566866">
                <a:moveTo>
                  <a:pt x="0" y="0"/>
                </a:moveTo>
                <a:cubicBezTo>
                  <a:pt x="933006" y="265814"/>
                  <a:pt x="1866013" y="531628"/>
                  <a:pt x="2413590" y="563526"/>
                </a:cubicBezTo>
                <a:cubicBezTo>
                  <a:pt x="2961167" y="595424"/>
                  <a:pt x="3123313" y="393405"/>
                  <a:pt x="3285460" y="191386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1" name="Voľný tvar 160"/>
          <p:cNvSpPr/>
          <p:nvPr/>
        </p:nvSpPr>
        <p:spPr>
          <a:xfrm>
            <a:off x="9223520" y="2887209"/>
            <a:ext cx="496718" cy="2371061"/>
          </a:xfrm>
          <a:custGeom>
            <a:avLst/>
            <a:gdLst>
              <a:gd name="connsiteX0" fmla="*/ 0 w 574295"/>
              <a:gd name="connsiteY0" fmla="*/ 2371061 h 2371061"/>
              <a:gd name="connsiteX1" fmla="*/ 574159 w 574295"/>
              <a:gd name="connsiteY1" fmla="*/ 1137684 h 2371061"/>
              <a:gd name="connsiteX2" fmla="*/ 42531 w 574295"/>
              <a:gd name="connsiteY2" fmla="*/ 0 h 237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295" h="2371061">
                <a:moveTo>
                  <a:pt x="0" y="2371061"/>
                </a:moveTo>
                <a:cubicBezTo>
                  <a:pt x="283535" y="1951961"/>
                  <a:pt x="567071" y="1532861"/>
                  <a:pt x="574159" y="1137684"/>
                </a:cubicBezTo>
                <a:cubicBezTo>
                  <a:pt x="581247" y="742507"/>
                  <a:pt x="311889" y="371253"/>
                  <a:pt x="42531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2" name="Voľný tvar 161"/>
          <p:cNvSpPr/>
          <p:nvPr/>
        </p:nvSpPr>
        <p:spPr>
          <a:xfrm>
            <a:off x="11087145" y="2887209"/>
            <a:ext cx="496718" cy="2371061"/>
          </a:xfrm>
          <a:custGeom>
            <a:avLst/>
            <a:gdLst>
              <a:gd name="connsiteX0" fmla="*/ 0 w 574295"/>
              <a:gd name="connsiteY0" fmla="*/ 2371061 h 2371061"/>
              <a:gd name="connsiteX1" fmla="*/ 574159 w 574295"/>
              <a:gd name="connsiteY1" fmla="*/ 1137684 h 2371061"/>
              <a:gd name="connsiteX2" fmla="*/ 42531 w 574295"/>
              <a:gd name="connsiteY2" fmla="*/ 0 h 237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295" h="2371061">
                <a:moveTo>
                  <a:pt x="0" y="2371061"/>
                </a:moveTo>
                <a:cubicBezTo>
                  <a:pt x="283535" y="1951961"/>
                  <a:pt x="567071" y="1532861"/>
                  <a:pt x="574159" y="1137684"/>
                </a:cubicBezTo>
                <a:cubicBezTo>
                  <a:pt x="581247" y="742507"/>
                  <a:pt x="311889" y="371253"/>
                  <a:pt x="42531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8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Optimalizačná úloha – porovnanie modelov</a:t>
            </a:r>
            <a:endParaRPr lang="sk-SK" dirty="0"/>
          </a:p>
        </p:txBody>
      </p:sp>
      <p:sp>
        <p:nvSpPr>
          <p:cNvPr id="3" name="Zástupný symbol obsahu 2"/>
          <p:cNvSpPr txBox="1">
            <a:spLocks/>
          </p:cNvSpPr>
          <p:nvPr/>
        </p:nvSpPr>
        <p:spPr>
          <a:xfrm>
            <a:off x="1295400" y="2360342"/>
            <a:ext cx="8495371" cy="41491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sk-SK" dirty="0" smtClean="0"/>
              <a:t>Ktorý z týchto dvoch modelov je pre úrad výhodnejší z pohľadu počtu uspokojených zákazníkov?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sk-SK" dirty="0" smtClean="0"/>
          </a:p>
          <a:p>
            <a:pPr algn="just">
              <a:lnSpc>
                <a:spcPct val="120000"/>
              </a:lnSpc>
            </a:pPr>
            <a:r>
              <a:rPr lang="sk-SK" dirty="0" smtClean="0"/>
              <a:t>S akou pravdepodobnosťou by mali zákazníci smerovať k poradcovi, resp. agentovi, aby ich odchádzalo so systému neuspokojených čo najmenej?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277525"/>
              </p:ext>
            </p:extLst>
          </p:nvPr>
        </p:nvGraphicFramePr>
        <p:xfrm>
          <a:off x="758284" y="892098"/>
          <a:ext cx="10627112" cy="5386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Prezentácia s diamantovou mriežkou (širokouhlá)</Template>
  <TotalTime>0</TotalTime>
  <Words>489</Words>
  <Application>Microsoft Office PowerPoint</Application>
  <PresentationFormat>Širokouhlá</PresentationFormat>
  <Paragraphs>83</Paragraphs>
  <Slides>11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Optimalizácia systému Úrad práce</vt:lpstr>
      <vt:lpstr>Slovné zadanie</vt:lpstr>
      <vt:lpstr>Model obsluhujúceho systému</vt:lpstr>
      <vt:lpstr>Prechodový graf</vt:lpstr>
      <vt:lpstr>Upravené zadanie</vt:lpstr>
      <vt:lpstr>Upravený model systému</vt:lpstr>
      <vt:lpstr>Prezentácia programu PowerPoint</vt:lpstr>
      <vt:lpstr>Optimalizačná úloha – porovnanie modelov</vt:lpstr>
      <vt:lpstr>Prezentácia programu PowerPoint</vt:lpstr>
      <vt:lpstr>Prezentácia programu PowerPoint</vt:lpstr>
      <vt:lpstr>Vyhodnotenie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2015-12-06T10:49:57Z</dcterms:created>
  <dcterms:modified xsi:type="dcterms:W3CDTF">2015-12-14T14:29:40Z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