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7" r:id="rId4"/>
    <p:sldId id="274" r:id="rId5"/>
    <p:sldId id="263" r:id="rId6"/>
    <p:sldId id="262" r:id="rId7"/>
    <p:sldId id="272" r:id="rId8"/>
    <p:sldId id="273" r:id="rId9"/>
    <p:sldId id="264" r:id="rId10"/>
    <p:sldId id="258" r:id="rId11"/>
    <p:sldId id="270" r:id="rId12"/>
    <p:sldId id="265" r:id="rId13"/>
    <p:sldId id="259" r:id="rId14"/>
    <p:sldId id="275" r:id="rId15"/>
    <p:sldId id="269" r:id="rId16"/>
    <p:sldId id="266" r:id="rId17"/>
    <p:sldId id="260" r:id="rId18"/>
    <p:sldId id="271" r:id="rId19"/>
    <p:sldId id="268" r:id="rId20"/>
    <p:sldId id="261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27E58-79B7-49BD-8EF8-17C50C1B818E}" type="datetimeFigureOut">
              <a:rPr lang="sk-SK" smtClean="0"/>
              <a:t>8. 12. 2013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32E7-E589-41DF-A575-927F22EA51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596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16B8-269C-421D-AFBA-BB5DB0A43632}" type="datetime1">
              <a:rPr lang="sk-SK" smtClean="0"/>
              <a:t>8. 12. 2013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CBA3-948C-442E-AAA9-A1D5CE2D3AB0}" type="datetime1">
              <a:rPr lang="sk-SK" smtClean="0"/>
              <a:t>8. 12. 2013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49E0-BD9A-44E0-867E-90875213E99A}" type="datetime1">
              <a:rPr lang="sk-SK" smtClean="0"/>
              <a:t>8. 12. 2013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D253-135B-48BC-9FD8-421368CEA20E}" type="datetime1">
              <a:rPr lang="sk-SK" smtClean="0"/>
              <a:t>8. 12. 2013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A7D-0969-488E-BC1D-DBD9DDA57912}" type="datetime1">
              <a:rPr lang="sk-SK" smtClean="0"/>
              <a:t>8. 12. 2013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96C-58E2-4C40-B5B5-68CF39B5892B}" type="datetime1">
              <a:rPr lang="sk-SK" smtClean="0"/>
              <a:t>8. 12. 2013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EAA4-7145-4CB8-B27B-5310384FC7C4}" type="datetime1">
              <a:rPr lang="sk-SK" smtClean="0"/>
              <a:t>8. 12. 2013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2E6-2EDE-482D-9E4C-CFD208E09356}" type="datetime1">
              <a:rPr lang="sk-SK" smtClean="0"/>
              <a:t>8. 12. 2013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B9-C310-4D9B-B323-D0E761872C47}" type="datetime1">
              <a:rPr lang="sk-SK" smtClean="0"/>
              <a:t>8. 12. 2013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3A25-D576-4DFA-8F1E-073ACF23F820}" type="datetime1">
              <a:rPr lang="sk-SK" smtClean="0"/>
              <a:t>8. 12. 2013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409A-4009-4E99-A082-D8E063CB163C}" type="datetime1">
              <a:rPr lang="sk-SK" smtClean="0"/>
              <a:t>8. 12. 2013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 l="3000" t="3000" r="84000" b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145F5CC-C078-4214-B1A7-4A861E715152}" type="datetime1">
              <a:rPr lang="sk-SK" smtClean="0"/>
              <a:t>8. 12. 2013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A5DB5AC-2E24-4322-A718-CBB2EDDE6150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</a14:imgLayer>
                </a14:imgProps>
              </a:ext>
            </a:extLst>
          </a:blip>
          <a:srcRect/>
          <a:stretch>
            <a:fillRect l="3000" t="3000" r="84000" b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496944" cy="3123779"/>
          </a:xfrm>
        </p:spPr>
        <p:txBody>
          <a:bodyPr>
            <a:normAutofit/>
          </a:bodyPr>
          <a:lstStyle/>
          <a:p>
            <a:r>
              <a:rPr lang="sk-SK" sz="4800" dirty="0" smtClean="0">
                <a:latin typeface="Comic Sans MS" panose="030F0702030302020204" pitchFamily="66" charset="0"/>
              </a:rPr>
              <a:t>Programové prostriedky pre tvorbu aplikácií pre </a:t>
            </a:r>
            <a:r>
              <a:rPr lang="sk-SK" sz="4800" dirty="0" err="1" smtClean="0">
                <a:latin typeface="Comic Sans MS" panose="030F0702030302020204" pitchFamily="66" charset="0"/>
              </a:rPr>
              <a:t>smartfóny</a:t>
            </a:r>
            <a:endParaRPr lang="sk-SK" sz="4800" dirty="0">
              <a:latin typeface="Comic Sans MS" panose="030F0702030302020204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932040" y="4941168"/>
            <a:ext cx="3992488" cy="175260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Andrej </a:t>
            </a:r>
            <a:r>
              <a:rPr lang="sk-SK" dirty="0" err="1" smtClean="0">
                <a:solidFill>
                  <a:schemeClr val="tx1"/>
                </a:solidFill>
                <a:latin typeface="Bradley Hand ITC" panose="03070402050302030203" pitchFamily="66" charset="0"/>
              </a:rPr>
              <a:t>Šišila</a:t>
            </a:r>
            <a:endParaRPr lang="sk-SK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r>
              <a:rPr lang="sk-SK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Samuel </a:t>
            </a:r>
            <a:r>
              <a:rPr lang="sk-SK" dirty="0" err="1" smtClean="0">
                <a:solidFill>
                  <a:schemeClr val="tx1"/>
                </a:solidFill>
                <a:latin typeface="Bradley Hand ITC" panose="03070402050302030203" pitchFamily="66" charset="0"/>
              </a:rPr>
              <a:t>Kasman</a:t>
            </a:r>
            <a:endParaRPr lang="sk-SK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r>
              <a:rPr lang="sk-SK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5ZI01B</a:t>
            </a:r>
            <a:endParaRPr lang="sk-SK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552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Comic Sans MS" panose="030F0702030302020204" pitchFamily="66" charset="0"/>
              </a:rPr>
              <a:t>XCode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Vývojové prostredie pre operačný systém </a:t>
            </a:r>
            <a:r>
              <a:rPr lang="sk-SK" dirty="0" err="1" smtClean="0">
                <a:solidFill>
                  <a:schemeClr val="tx1"/>
                </a:solidFill>
              </a:rPr>
              <a:t>iOS</a:t>
            </a:r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Hlavným jazykom je </a:t>
            </a:r>
            <a:r>
              <a:rPr lang="sk-SK" dirty="0" err="1" smtClean="0">
                <a:solidFill>
                  <a:schemeClr val="tx1"/>
                </a:solidFill>
              </a:rPr>
              <a:t>Objective</a:t>
            </a:r>
            <a:r>
              <a:rPr lang="sk-SK" dirty="0" smtClean="0">
                <a:solidFill>
                  <a:schemeClr val="tx1"/>
                </a:solidFill>
              </a:rPr>
              <a:t> C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Vývoj aplikácií pre </a:t>
            </a:r>
            <a:r>
              <a:rPr lang="sk-SK" dirty="0" err="1" smtClean="0">
                <a:solidFill>
                  <a:schemeClr val="tx1"/>
                </a:solidFill>
              </a:rPr>
              <a:t>iPhone</a:t>
            </a:r>
            <a:r>
              <a:rPr lang="sk-SK" dirty="0" smtClean="0">
                <a:solidFill>
                  <a:schemeClr val="tx1"/>
                </a:solidFill>
              </a:rPr>
              <a:t> aj </a:t>
            </a:r>
            <a:r>
              <a:rPr lang="sk-SK" dirty="0" err="1" smtClean="0">
                <a:solidFill>
                  <a:schemeClr val="tx1"/>
                </a:solidFill>
              </a:rPr>
              <a:t>iPad</a:t>
            </a:r>
            <a:endParaRPr lang="sk-SK" dirty="0" smtClean="0">
              <a:solidFill>
                <a:schemeClr val="tx1"/>
              </a:solidFill>
            </a:endParaRP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10</a:t>
            </a:fld>
            <a:endParaRPr lang="sk-SK"/>
          </a:p>
        </p:txBody>
      </p:sp>
      <p:pic>
        <p:nvPicPr>
          <p:cNvPr id="12290" name="Picture 2" descr="H:\UDS\projekt\xcode 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2005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6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Comic Sans MS" panose="030F0702030302020204" pitchFamily="66" charset="0"/>
              </a:rPr>
              <a:t>XCode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Najrozšírenejšie a najpredávanejšie aplikácie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Vizuálny návrh aplikácie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Obsahuje emulátor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Použite šablón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11</a:t>
            </a:fld>
            <a:endParaRPr lang="sk-SK"/>
          </a:p>
        </p:txBody>
      </p:sp>
      <p:pic>
        <p:nvPicPr>
          <p:cNvPr id="15362" name="Picture 2" descr="H:\UDS\projekt\xcod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86" y="2996952"/>
            <a:ext cx="5224559" cy="33706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2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Comic Sans MS" panose="030F0702030302020204" pitchFamily="66" charset="0"/>
              </a:rPr>
              <a:t>Android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Studio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12</a:t>
            </a:fld>
            <a:endParaRPr lang="sk-SK"/>
          </a:p>
        </p:txBody>
      </p:sp>
      <p:pic>
        <p:nvPicPr>
          <p:cNvPr id="4098" name="Picture 2" descr="H:\UDS\projekt\android stud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50" y="2132856"/>
            <a:ext cx="4483198" cy="3358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3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 -0.018 0.033 -0.044 0.058 -0.044 C 0.095 -0.044 0.125 -0.017 0.125 0.017 C 0.125 0.028 0.122 0.038 0.116 0.047 C 0.117 0.047 0 0.182 0 0.183 C 0 0.182 -0.117 0.047 -0.116 0.047 C -0.122 0.038 -0.125 0.028 -0.125 0.017 C -0.125 -0.017 -0.095 -0.044 -0.057 -0.044 C -0.033 -0.044 -0.012 -0.018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Comic Sans MS" panose="030F0702030302020204" pitchFamily="66" charset="0"/>
              </a:rPr>
              <a:t>Android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Studio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Vývojové prostredie na tvorbu </a:t>
            </a:r>
            <a:r>
              <a:rPr lang="sk-SK" dirty="0" err="1" smtClean="0">
                <a:solidFill>
                  <a:schemeClr val="tx1"/>
                </a:solidFill>
              </a:rPr>
              <a:t>Android</a:t>
            </a:r>
            <a:r>
              <a:rPr lang="sk-SK" dirty="0" smtClean="0">
                <a:solidFill>
                  <a:schemeClr val="tx1"/>
                </a:solidFill>
              </a:rPr>
              <a:t> aplikácií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Programovacím jazykov je </a:t>
            </a:r>
            <a:r>
              <a:rPr lang="sk-SK" dirty="0" err="1" smtClean="0">
                <a:solidFill>
                  <a:schemeClr val="tx1"/>
                </a:solidFill>
              </a:rPr>
              <a:t>Java</a:t>
            </a:r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Zatiaľ len vo verzií „</a:t>
            </a:r>
            <a:r>
              <a:rPr lang="sk-SK" dirty="0" err="1" smtClean="0">
                <a:solidFill>
                  <a:schemeClr val="tx1"/>
                </a:solidFill>
              </a:rPr>
              <a:t>Early</a:t>
            </a:r>
            <a:r>
              <a:rPr lang="sk-SK" dirty="0" smtClean="0">
                <a:solidFill>
                  <a:schemeClr val="tx1"/>
                </a:solidFill>
              </a:rPr>
              <a:t> Access </a:t>
            </a:r>
            <a:r>
              <a:rPr lang="sk-SK" dirty="0" err="1" smtClean="0">
                <a:solidFill>
                  <a:schemeClr val="tx1"/>
                </a:solidFill>
              </a:rPr>
              <a:t>Preview</a:t>
            </a:r>
            <a:r>
              <a:rPr lang="sk-SK" dirty="0" smtClean="0">
                <a:solidFill>
                  <a:schemeClr val="tx1"/>
                </a:solidFill>
              </a:rPr>
              <a:t> “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13</a:t>
            </a:fld>
            <a:endParaRPr lang="sk-SK"/>
          </a:p>
        </p:txBody>
      </p:sp>
      <p:pic>
        <p:nvPicPr>
          <p:cNvPr id="14338" name="Picture 2" descr="H:\UDS\projekt\a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7904"/>
            <a:ext cx="3419872" cy="25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6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Comic Sans MS" panose="030F0702030302020204" pitchFamily="66" charset="0"/>
              </a:rPr>
              <a:t>Android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Studio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Podpora výstavby kódu</a:t>
            </a:r>
          </a:p>
          <a:p>
            <a:endParaRPr lang="sk-SK" dirty="0"/>
          </a:p>
          <a:p>
            <a:r>
              <a:rPr lang="sk-SK" dirty="0" err="1" smtClean="0"/>
              <a:t>ProGuard</a:t>
            </a:r>
            <a:r>
              <a:rPr lang="sk-SK" dirty="0" smtClean="0"/>
              <a:t> – zmenšovanie, optimalizácia a „zatemňovanie“ kódu</a:t>
            </a:r>
          </a:p>
          <a:p>
            <a:endParaRPr lang="sk-SK" dirty="0"/>
          </a:p>
          <a:p>
            <a:r>
              <a:rPr lang="sk-SK" dirty="0" smtClean="0"/>
              <a:t>Možnosti podpisovania aplikácie</a:t>
            </a:r>
          </a:p>
          <a:p>
            <a:endParaRPr lang="sk-SK" dirty="0"/>
          </a:p>
          <a:p>
            <a:r>
              <a:rPr lang="sk-SK" dirty="0" smtClean="0"/>
              <a:t>Podpora pre </a:t>
            </a:r>
            <a:r>
              <a:rPr lang="sk-SK" dirty="0" err="1" smtClean="0"/>
              <a:t>Google</a:t>
            </a:r>
            <a:r>
              <a:rPr lang="sk-SK" dirty="0" smtClean="0"/>
              <a:t> </a:t>
            </a:r>
            <a:r>
              <a:rPr lang="sk-SK" dirty="0" err="1" smtClean="0"/>
              <a:t>Cloud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Šablóny bežných </a:t>
            </a:r>
            <a:r>
              <a:rPr lang="sk-SK" dirty="0" err="1" smtClean="0"/>
              <a:t>Android</a:t>
            </a:r>
            <a:r>
              <a:rPr lang="sk-SK" dirty="0" smtClean="0"/>
              <a:t> dizajnov a komponentov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14</a:t>
            </a:fld>
            <a:endParaRPr lang="sk-SK"/>
          </a:p>
        </p:txBody>
      </p:sp>
      <p:pic>
        <p:nvPicPr>
          <p:cNvPr id="13314" name="Picture 2" descr="H:\UDS\projekt\and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0784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1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15</a:t>
            </a:fld>
            <a:endParaRPr lang="sk-SK"/>
          </a:p>
        </p:txBody>
      </p:sp>
      <p:pic>
        <p:nvPicPr>
          <p:cNvPr id="7170" name="Picture 2" descr="H:\UDS\projekt\AndroidStudi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2762"/>
            <a:ext cx="6173937" cy="464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H:\UDS\projekt\android-studio-new-proj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0007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7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Comic Sans MS" panose="030F0702030302020204" pitchFamily="66" charset="0"/>
              </a:rPr>
              <a:t>Visual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Studio</a:t>
            </a:r>
            <a:r>
              <a:rPr lang="sk-SK" dirty="0" smtClean="0">
                <a:latin typeface="Comic Sans MS" panose="030F0702030302020204" pitchFamily="66" charset="0"/>
              </a:rPr>
              <a:t> 2012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16</a:t>
            </a:fld>
            <a:endParaRPr lang="sk-SK"/>
          </a:p>
        </p:txBody>
      </p:sp>
      <p:pic>
        <p:nvPicPr>
          <p:cNvPr id="5122" name="Picture 2" descr="H:\UDS\projekt\visual stud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68848"/>
            <a:ext cx="7848872" cy="2197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2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Comic Sans MS" panose="030F0702030302020204" pitchFamily="66" charset="0"/>
              </a:rPr>
              <a:t>Visual</a:t>
            </a: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dirty="0" err="1" smtClean="0">
                <a:latin typeface="Comic Sans MS" panose="030F0702030302020204" pitchFamily="66" charset="0"/>
              </a:rPr>
              <a:t>Studio</a:t>
            </a:r>
            <a:r>
              <a:rPr lang="sk-SK" dirty="0" smtClean="0">
                <a:latin typeface="Comic Sans MS" panose="030F0702030302020204" pitchFamily="66" charset="0"/>
              </a:rPr>
              <a:t> 2012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Vývojové prostredie pre operačný systém Windows </a:t>
            </a:r>
            <a:r>
              <a:rPr lang="sk-SK" dirty="0" err="1" smtClean="0">
                <a:solidFill>
                  <a:schemeClr val="tx1"/>
                </a:solidFill>
              </a:rPr>
              <a:t>Phone</a:t>
            </a:r>
            <a:r>
              <a:rPr lang="sk-SK" dirty="0" smtClean="0">
                <a:solidFill>
                  <a:schemeClr val="tx1"/>
                </a:solidFill>
              </a:rPr>
              <a:t> 8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Značne zjednodušuje prácu</a:t>
            </a:r>
            <a:endParaRPr lang="sk-SK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Možnosť výberu jedného zo 4 programovacích jazykov: </a:t>
            </a:r>
          </a:p>
          <a:p>
            <a:pPr lvl="1"/>
            <a:r>
              <a:rPr lang="sk-SK" dirty="0" smtClean="0">
                <a:solidFill>
                  <a:schemeClr val="tx1"/>
                </a:solidFill>
              </a:rPr>
              <a:t>C++</a:t>
            </a:r>
          </a:p>
          <a:p>
            <a:pPr lvl="1"/>
            <a:r>
              <a:rPr lang="sk-SK" dirty="0" smtClean="0">
                <a:solidFill>
                  <a:schemeClr val="tx1"/>
                </a:solidFill>
              </a:rPr>
              <a:t>C#</a:t>
            </a:r>
          </a:p>
          <a:p>
            <a:pPr lvl="1"/>
            <a:r>
              <a:rPr lang="sk-SK" dirty="0" err="1" smtClean="0">
                <a:solidFill>
                  <a:schemeClr val="tx1"/>
                </a:solidFill>
              </a:rPr>
              <a:t>Java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err="1" smtClean="0">
                <a:solidFill>
                  <a:schemeClr val="tx1"/>
                </a:solidFill>
              </a:rPr>
              <a:t>Script</a:t>
            </a:r>
            <a:endParaRPr lang="sk-SK" dirty="0" smtClean="0">
              <a:solidFill>
                <a:schemeClr val="tx1"/>
              </a:solidFill>
            </a:endParaRPr>
          </a:p>
          <a:p>
            <a:pPr lvl="1"/>
            <a:r>
              <a:rPr lang="sk-SK" dirty="0" err="1" smtClean="0">
                <a:solidFill>
                  <a:schemeClr val="tx1"/>
                </a:solidFill>
              </a:rPr>
              <a:t>Visual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err="1" smtClean="0">
                <a:solidFill>
                  <a:schemeClr val="tx1"/>
                </a:solidFill>
              </a:rPr>
              <a:t>Basic</a:t>
            </a:r>
            <a:r>
              <a:rPr lang="sk-SK" dirty="0" smtClean="0"/>
              <a:t>	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53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anose="030F0702030302020204" pitchFamily="66" charset="0"/>
              </a:rPr>
              <a:t>Editor kódu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752528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Zvýrazňovanie syntaxe</a:t>
            </a:r>
          </a:p>
          <a:p>
            <a:endParaRPr lang="sk-SK" dirty="0" smtClean="0"/>
          </a:p>
          <a:p>
            <a:r>
              <a:rPr lang="sk-SK" dirty="0" smtClean="0"/>
              <a:t>Automatické dokončovanie (aj pre konštrukcie a cykly)</a:t>
            </a:r>
          </a:p>
          <a:p>
            <a:endParaRPr lang="sk-SK" dirty="0" smtClean="0"/>
          </a:p>
          <a:p>
            <a:r>
              <a:rPr lang="sk-SK" dirty="0" smtClean="0"/>
              <a:t>Nastavovanie záložiek v kóde</a:t>
            </a:r>
          </a:p>
          <a:p>
            <a:endParaRPr lang="sk-SK" dirty="0" smtClean="0"/>
          </a:p>
          <a:p>
            <a:r>
              <a:rPr lang="sk-SK" dirty="0" smtClean="0"/>
              <a:t>Obsahuje zoznam úloh</a:t>
            </a:r>
          </a:p>
          <a:p>
            <a:endParaRPr lang="sk-SK" dirty="0" smtClean="0"/>
          </a:p>
          <a:p>
            <a:r>
              <a:rPr lang="sk-SK" dirty="0" err="1" smtClean="0"/>
              <a:t>Refaktorovanie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Umožňuje kompiláciu na pozadí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18</a:t>
            </a:fld>
            <a:endParaRPr lang="sk-SK"/>
          </a:p>
        </p:txBody>
      </p:sp>
      <p:pic>
        <p:nvPicPr>
          <p:cNvPr id="10242" name="Picture 2" descr="H:\UDS\projekt\VS ed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1977" cy="671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15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anose="030F0702030302020204" pitchFamily="66" charset="0"/>
              </a:rPr>
              <a:t>Microsoft </a:t>
            </a:r>
            <a:r>
              <a:rPr lang="sk-SK" dirty="0" err="1" smtClean="0">
                <a:latin typeface="Comic Sans MS" panose="030F0702030302020204" pitchFamily="66" charset="0"/>
              </a:rPr>
              <a:t>Blend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>
                <a:solidFill>
                  <a:schemeClr val="tx1"/>
                </a:solidFill>
              </a:rPr>
              <a:t>Návrhové prostredie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Umožňuje vytvárať originálne užívateľské rozhrania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19</a:t>
            </a:fld>
            <a:endParaRPr lang="sk-SK"/>
          </a:p>
        </p:txBody>
      </p:sp>
      <p:pic>
        <p:nvPicPr>
          <p:cNvPr id="6146" name="Picture 2" descr="H:\UDS\projekt\2425.Blend for Visual Studio 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6"/>
            <a:ext cx="3963855" cy="2218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:\UDS\projekt\8662.blendfor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2402"/>
            <a:ext cx="9136329" cy="51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89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anose="030F0702030302020204" pitchFamily="66" charset="0"/>
              </a:rPr>
              <a:t>Vývojové prostredie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IDE – </a:t>
            </a:r>
            <a:r>
              <a:rPr lang="sk-SK" dirty="0" err="1" smtClean="0">
                <a:solidFill>
                  <a:schemeClr val="tx1"/>
                </a:solidFill>
              </a:rPr>
              <a:t>Integrated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err="1" smtClean="0">
                <a:solidFill>
                  <a:schemeClr val="tx1"/>
                </a:solidFill>
              </a:rPr>
              <a:t>Development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err="1" smtClean="0">
                <a:solidFill>
                  <a:schemeClr val="tx1"/>
                </a:solidFill>
              </a:rPr>
              <a:t>Environment</a:t>
            </a:r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Software, uľahčujúci prácu programátorov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P</a:t>
            </a:r>
            <a:r>
              <a:rPr lang="sk-SK" dirty="0" smtClean="0">
                <a:solidFill>
                  <a:schemeClr val="tx1"/>
                </a:solidFill>
              </a:rPr>
              <a:t>oskytuje </a:t>
            </a:r>
            <a:r>
              <a:rPr lang="sk-SK" dirty="0">
                <a:solidFill>
                  <a:schemeClr val="tx1"/>
                </a:solidFill>
              </a:rPr>
              <a:t>mnoho nástrojov pre vývoj, úpravu, </a:t>
            </a:r>
            <a:r>
              <a:rPr lang="sk-SK" dirty="0" smtClean="0">
                <a:solidFill>
                  <a:schemeClr val="tx1"/>
                </a:solidFill>
              </a:rPr>
              <a:t>preklad </a:t>
            </a:r>
            <a:r>
              <a:rPr lang="sk-SK" dirty="0">
                <a:solidFill>
                  <a:schemeClr val="tx1"/>
                </a:solidFill>
              </a:rPr>
              <a:t>a ladenie </a:t>
            </a:r>
            <a:r>
              <a:rPr lang="sk-SK" dirty="0" smtClean="0">
                <a:solidFill>
                  <a:schemeClr val="tx1"/>
                </a:solidFill>
              </a:rPr>
              <a:t>softwaru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Väčšinou zamerané na jeden konkrétny programovací jazyk</a:t>
            </a:r>
          </a:p>
          <a:p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2</a:t>
            </a:fld>
            <a:endParaRPr lang="sk-SK"/>
          </a:p>
        </p:txBody>
      </p:sp>
      <p:pic>
        <p:nvPicPr>
          <p:cNvPr id="11266" name="Picture 2" descr="H:\UDS\projekt\program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4055402"/>
            <a:ext cx="2195736" cy="280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75856" y="332656"/>
            <a:ext cx="5493296" cy="2880320"/>
          </a:xfrm>
        </p:spPr>
        <p:txBody>
          <a:bodyPr/>
          <a:lstStyle/>
          <a:p>
            <a:r>
              <a:rPr lang="sk-SK" sz="12000" dirty="0" smtClean="0">
                <a:latin typeface="Comic Sans MS" panose="030F0702030302020204" pitchFamily="66" charset="0"/>
              </a:rPr>
              <a:t>Koniec</a:t>
            </a:r>
            <a:endParaRPr lang="sk-SK" sz="12000" dirty="0">
              <a:latin typeface="Comic Sans MS" panose="030F0702030302020204" pitchFamily="66" charset="0"/>
            </a:endParaRPr>
          </a:p>
        </p:txBody>
      </p:sp>
      <p:pic>
        <p:nvPicPr>
          <p:cNvPr id="5" name="j0214098.wav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116632" y="5085184"/>
            <a:ext cx="609600" cy="609600"/>
          </a:xfr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329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sk-SK" dirty="0" smtClean="0">
                <a:latin typeface="Comic Sans MS" panose="030F0702030302020204" pitchFamily="66" charset="0"/>
              </a:rPr>
              <a:t>Cieľ vývojového prostredia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Z</a:t>
            </a:r>
            <a:r>
              <a:rPr lang="sk-SK" dirty="0" smtClean="0">
                <a:solidFill>
                  <a:schemeClr val="tx1"/>
                </a:solidFill>
              </a:rPr>
              <a:t>hrnúť </a:t>
            </a:r>
            <a:r>
              <a:rPr lang="sk-SK" dirty="0">
                <a:solidFill>
                  <a:schemeClr val="tx1"/>
                </a:solidFill>
              </a:rPr>
              <a:t>schopnosti nástrojov  programovacieho jazyka do ucelenej </a:t>
            </a:r>
            <a:r>
              <a:rPr lang="sk-SK" dirty="0" smtClean="0">
                <a:solidFill>
                  <a:schemeClr val="tx1"/>
                </a:solidFill>
              </a:rPr>
              <a:t>podoby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Znížiť </a:t>
            </a:r>
            <a:r>
              <a:rPr lang="sk-SK" dirty="0">
                <a:solidFill>
                  <a:schemeClr val="tx1"/>
                </a:solidFill>
              </a:rPr>
              <a:t>čas potrebný k porozumeniu </a:t>
            </a:r>
            <a:r>
              <a:rPr lang="sk-SK" dirty="0" smtClean="0">
                <a:solidFill>
                  <a:schemeClr val="tx1"/>
                </a:solidFill>
              </a:rPr>
              <a:t>jazyka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Zvýšiť  </a:t>
            </a:r>
            <a:r>
              <a:rPr lang="sk-SK" dirty="0">
                <a:solidFill>
                  <a:schemeClr val="tx1"/>
                </a:solidFill>
              </a:rPr>
              <a:t>produktivitu </a:t>
            </a:r>
            <a:r>
              <a:rPr lang="sk-SK" dirty="0" smtClean="0">
                <a:solidFill>
                  <a:schemeClr val="tx1"/>
                </a:solidFill>
              </a:rPr>
              <a:t>vývojára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P</a:t>
            </a:r>
            <a:r>
              <a:rPr lang="sk-SK" dirty="0" smtClean="0">
                <a:solidFill>
                  <a:schemeClr val="tx1"/>
                </a:solidFill>
              </a:rPr>
              <a:t>oskytuje </a:t>
            </a:r>
            <a:r>
              <a:rPr lang="sk-SK" dirty="0">
                <a:solidFill>
                  <a:schemeClr val="tx1"/>
                </a:solidFill>
              </a:rPr>
              <a:t>mnoho nástrojov pre vývoj, úpravu, preklad a ladenie softwaru.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305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H:\UDS\projekt\mar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2476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708920"/>
          </a:xfrm>
        </p:spPr>
        <p:txBody>
          <a:bodyPr/>
          <a:lstStyle/>
          <a:p>
            <a:r>
              <a:rPr lang="sk-SK" dirty="0" smtClean="0"/>
              <a:t>Počet mobilných aplikácií dostupných v obchodoch pre </a:t>
            </a:r>
            <a:r>
              <a:rPr lang="sk-SK" dirty="0" err="1" smtClean="0"/>
              <a:t>smartfóny</a:t>
            </a:r>
            <a:endParaRPr lang="sk-SK" dirty="0"/>
          </a:p>
        </p:txBody>
      </p:sp>
      <p:graphicFrame>
        <p:nvGraphicFramePr>
          <p:cNvPr id="5" name="Zástupný symbol obsah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700432"/>
              </p:ext>
            </p:extLst>
          </p:nvPr>
        </p:nvGraphicFramePr>
        <p:xfrm>
          <a:off x="1439145" y="2996952"/>
          <a:ext cx="7704855" cy="3143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2807"/>
                <a:gridCol w="1496498"/>
                <a:gridCol w="1153925"/>
                <a:gridCol w="1730887"/>
                <a:gridCol w="1640738"/>
              </a:tblGrid>
              <a:tr h="96049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1" u="none" strike="noStrike" dirty="0">
                          <a:effectLst/>
                        </a:rPr>
                        <a:t>Obdobie/Poče</a:t>
                      </a:r>
                      <a:r>
                        <a:rPr lang="sk-SK" sz="2000" b="1" u="none" strike="noStrike" dirty="0">
                          <a:effectLst/>
                        </a:rPr>
                        <a:t>t</a:t>
                      </a:r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u="none" strike="noStrike" dirty="0" err="1">
                          <a:effectLst/>
                        </a:rPr>
                        <a:t>iOS</a:t>
                      </a:r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u="none" strike="noStrike" dirty="0" err="1">
                          <a:effectLst/>
                        </a:rPr>
                        <a:t>Android</a:t>
                      </a:r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u="none" strike="noStrike" dirty="0" err="1">
                          <a:effectLst/>
                        </a:rPr>
                        <a:t>BlackBerry</a:t>
                      </a:r>
                      <a:r>
                        <a:rPr lang="sk-SK" sz="2000" b="1" u="none" strike="noStrike" dirty="0">
                          <a:effectLst/>
                        </a:rPr>
                        <a:t> OS</a:t>
                      </a:r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u="none" strike="noStrike" dirty="0" err="1">
                          <a:effectLst/>
                        </a:rPr>
                        <a:t>Win</a:t>
                      </a:r>
                      <a:r>
                        <a:rPr lang="sk-SK" sz="2000" b="1" u="none" strike="noStrike" dirty="0">
                          <a:effectLst/>
                        </a:rPr>
                        <a:t> 7 </a:t>
                      </a:r>
                      <a:r>
                        <a:rPr lang="sk-SK" sz="2000" b="1" u="none" strike="noStrike" dirty="0" err="1">
                          <a:effectLst/>
                        </a:rPr>
                        <a:t>Phone</a:t>
                      </a:r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45737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i="1" u="none" strike="noStrike" dirty="0">
                          <a:effectLst/>
                        </a:rPr>
                        <a:t>2009/6</a:t>
                      </a:r>
                      <a:endParaRPr lang="sk-SK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 dirty="0">
                          <a:effectLst/>
                        </a:rPr>
                        <a:t>50000</a:t>
                      </a:r>
                      <a:endParaRPr lang="sk-SK" sz="20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>
                          <a:effectLst/>
                        </a:rPr>
                        <a:t>5000</a:t>
                      </a:r>
                      <a:endParaRPr lang="sk-SK" sz="2000" b="0" i="0" u="none" strike="noStrike">
                        <a:solidFill>
                          <a:srgbClr val="9C000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>
                          <a:effectLst/>
                        </a:rPr>
                        <a:t>1000</a:t>
                      </a:r>
                      <a:endParaRPr lang="sk-SK" sz="2000" b="0" i="0" u="none" strike="noStrike">
                        <a:solidFill>
                          <a:srgbClr val="9C000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>
                          <a:effectLst/>
                        </a:rPr>
                        <a:t>0</a:t>
                      </a:r>
                      <a:endParaRPr lang="sk-SK" sz="2000" b="0" i="0" u="none" strike="noStrike">
                        <a:solidFill>
                          <a:srgbClr val="9C000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45737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i="1" u="none" strike="noStrike" dirty="0">
                          <a:effectLst/>
                        </a:rPr>
                        <a:t>2010/3</a:t>
                      </a:r>
                      <a:endParaRPr lang="sk-SK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 dirty="0">
                          <a:effectLst/>
                        </a:rPr>
                        <a:t>170000</a:t>
                      </a:r>
                      <a:endParaRPr lang="sk-SK" sz="20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 dirty="0">
                          <a:effectLst/>
                        </a:rPr>
                        <a:t>30000</a:t>
                      </a:r>
                      <a:endParaRPr lang="sk-SK" sz="20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>
                          <a:effectLst/>
                        </a:rPr>
                        <a:t>5000</a:t>
                      </a:r>
                      <a:endParaRPr lang="sk-SK" sz="2000" b="0" i="0" u="none" strike="noStrike">
                        <a:solidFill>
                          <a:srgbClr val="9C000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>
                          <a:effectLst/>
                        </a:rPr>
                        <a:t>0</a:t>
                      </a:r>
                      <a:endParaRPr lang="sk-SK" sz="2000" b="0" i="0" u="none" strike="noStrike">
                        <a:solidFill>
                          <a:srgbClr val="9C000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45737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i="1" u="none" strike="noStrike" dirty="0">
                          <a:effectLst/>
                        </a:rPr>
                        <a:t>2010/10</a:t>
                      </a:r>
                      <a:endParaRPr lang="sk-SK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 dirty="0">
                          <a:effectLst/>
                        </a:rPr>
                        <a:t>285000</a:t>
                      </a:r>
                      <a:endParaRPr lang="sk-SK" sz="20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>
                          <a:effectLst/>
                        </a:rPr>
                        <a:t>100000</a:t>
                      </a:r>
                      <a:endParaRPr lang="sk-SK" sz="20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 dirty="0">
                          <a:effectLst/>
                        </a:rPr>
                        <a:t>10000</a:t>
                      </a:r>
                      <a:endParaRPr lang="sk-SK" sz="20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>
                          <a:effectLst/>
                        </a:rPr>
                        <a:t>1000</a:t>
                      </a:r>
                      <a:endParaRPr lang="sk-SK" sz="2000" b="0" i="0" u="none" strike="noStrike">
                        <a:solidFill>
                          <a:srgbClr val="9C000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45737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i="1" u="none" strike="noStrike" dirty="0">
                          <a:effectLst/>
                        </a:rPr>
                        <a:t>2011/3</a:t>
                      </a:r>
                      <a:endParaRPr lang="sk-SK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>
                          <a:effectLst/>
                        </a:rPr>
                        <a:t>351000</a:t>
                      </a:r>
                      <a:endParaRPr lang="sk-SK" sz="20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>
                          <a:effectLst/>
                        </a:rPr>
                        <a:t>250000</a:t>
                      </a:r>
                      <a:endParaRPr lang="sk-SK" sz="20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 dirty="0">
                          <a:effectLst/>
                        </a:rPr>
                        <a:t>20000</a:t>
                      </a:r>
                      <a:endParaRPr lang="sk-SK" sz="20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000" u="none" strike="noStrike" dirty="0">
                          <a:effectLst/>
                        </a:rPr>
                        <a:t>9000</a:t>
                      </a:r>
                      <a:endParaRPr lang="sk-SK" sz="2000" b="0" i="0" u="none" strike="noStrike" dirty="0">
                        <a:solidFill>
                          <a:srgbClr val="9C000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534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H:\UDS\projekt\mon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56" y="3329606"/>
            <a:ext cx="4682844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2060848"/>
          </a:xfrm>
        </p:spPr>
        <p:txBody>
          <a:bodyPr/>
          <a:lstStyle/>
          <a:p>
            <a:r>
              <a:rPr lang="sk-SK" dirty="0" smtClean="0">
                <a:latin typeface="Comic Sans MS" panose="030F0702030302020204" pitchFamily="66" charset="0"/>
              </a:rPr>
              <a:t>Predaj a tržba z mobilných aplikácií</a:t>
            </a:r>
            <a:endParaRPr lang="sk-SK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466083"/>
              </p:ext>
            </p:extLst>
          </p:nvPr>
        </p:nvGraphicFramePr>
        <p:xfrm>
          <a:off x="611560" y="2564904"/>
          <a:ext cx="4680519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173"/>
                <a:gridCol w="1560173"/>
                <a:gridCol w="1560173"/>
              </a:tblGrid>
              <a:tr h="900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u="none" strike="noStrike" dirty="0">
                          <a:effectLst/>
                        </a:rPr>
                        <a:t>Rok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u="none" strike="noStrike" dirty="0">
                          <a:effectLst/>
                        </a:rPr>
                        <a:t>Predaj 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u="none" strike="noStrike" dirty="0">
                          <a:effectLst/>
                        </a:rPr>
                        <a:t>Tržba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00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i="1" u="none" strike="noStrike" dirty="0">
                          <a:effectLst/>
                        </a:rPr>
                        <a:t>2009</a:t>
                      </a:r>
                      <a:endParaRPr lang="sk-SK" sz="3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u="none" strike="noStrike" dirty="0">
                          <a:effectLst/>
                        </a:rPr>
                        <a:t>2,5</a:t>
                      </a:r>
                      <a:endParaRPr lang="sk-SK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u="none" strike="noStrike">
                          <a:effectLst/>
                        </a:rPr>
                        <a:t>4,2</a:t>
                      </a:r>
                      <a:endParaRPr lang="sk-SK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00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i="1" u="none" strike="noStrike">
                          <a:effectLst/>
                        </a:rPr>
                        <a:t>2010</a:t>
                      </a:r>
                      <a:endParaRPr lang="sk-SK" sz="36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u="none" strike="noStrike" dirty="0">
                          <a:effectLst/>
                        </a:rPr>
                        <a:t>4,5</a:t>
                      </a:r>
                      <a:endParaRPr lang="sk-SK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u="none" strike="noStrike" dirty="0">
                          <a:effectLst/>
                        </a:rPr>
                        <a:t>6,8</a:t>
                      </a:r>
                      <a:endParaRPr lang="sk-SK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00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i="1" u="none" strike="noStrike" dirty="0">
                          <a:effectLst/>
                        </a:rPr>
                        <a:t>2013</a:t>
                      </a:r>
                      <a:endParaRPr lang="sk-SK" sz="3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u="none" strike="noStrike">
                          <a:effectLst/>
                        </a:rPr>
                        <a:t>21,6</a:t>
                      </a:r>
                      <a:endParaRPr lang="sk-SK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u="none" strike="noStrike" dirty="0">
                          <a:effectLst/>
                        </a:rPr>
                        <a:t>29,5</a:t>
                      </a:r>
                      <a:endParaRPr lang="sk-SK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424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H:\UDS\projekt\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3095"/>
            <a:ext cx="3779912" cy="40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2592288"/>
          </a:xfrm>
        </p:spPr>
        <p:txBody>
          <a:bodyPr/>
          <a:lstStyle/>
          <a:p>
            <a:r>
              <a:rPr lang="sk-SK" dirty="0">
                <a:effectLst/>
                <a:latin typeface="Comic Sans MS" panose="030F0702030302020204" pitchFamily="66" charset="0"/>
              </a:rPr>
              <a:t>Priemerný mesačný príjem vývojára pre konkrétnu platformu (v </a:t>
            </a:r>
            <a:r>
              <a:rPr lang="sk-SK" dirty="0" smtClean="0">
                <a:effectLst/>
                <a:latin typeface="Comic Sans MS" panose="030F0702030302020204" pitchFamily="66" charset="0"/>
              </a:rPr>
              <a:t>$)</a:t>
            </a:r>
            <a:endParaRPr lang="sk-SK" dirty="0">
              <a:latin typeface="Comic Sans MS" panose="030F0702030302020204" pitchFamily="66" charset="0"/>
            </a:endParaRP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449502"/>
              </p:ext>
            </p:extLst>
          </p:nvPr>
        </p:nvGraphicFramePr>
        <p:xfrm>
          <a:off x="2627784" y="3068960"/>
          <a:ext cx="5688632" cy="281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936"/>
                <a:gridCol w="2472696"/>
              </a:tblGrid>
              <a:tr h="56327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800" b="1" u="none" strike="noStrike" dirty="0">
                          <a:effectLst/>
                        </a:rPr>
                        <a:t>Platforma</a:t>
                      </a:r>
                      <a:endParaRPr lang="sk-SK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800" b="1" u="none" strike="noStrike" dirty="0">
                          <a:effectLst/>
                        </a:rPr>
                        <a:t>Mzda</a:t>
                      </a:r>
                      <a:endParaRPr lang="sk-SK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63279">
                <a:tc>
                  <a:txBody>
                    <a:bodyPr/>
                    <a:lstStyle/>
                    <a:p>
                      <a:pPr algn="l" fontAlgn="b"/>
                      <a:r>
                        <a:rPr lang="sk-SK" sz="2800" i="1" u="none" strike="noStrike" dirty="0" err="1">
                          <a:effectLst/>
                        </a:rPr>
                        <a:t>BlackBerry</a:t>
                      </a:r>
                      <a:endParaRPr lang="sk-SK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800" u="none" strike="noStrike" dirty="0">
                          <a:effectLst/>
                        </a:rPr>
                        <a:t>1200</a:t>
                      </a:r>
                      <a:endParaRPr lang="sk-SK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63279">
                <a:tc>
                  <a:txBody>
                    <a:bodyPr/>
                    <a:lstStyle/>
                    <a:p>
                      <a:pPr algn="l" fontAlgn="b"/>
                      <a:r>
                        <a:rPr lang="sk-SK" sz="2800" i="1" u="none" strike="noStrike" dirty="0">
                          <a:effectLst/>
                        </a:rPr>
                        <a:t>Windows </a:t>
                      </a:r>
                      <a:r>
                        <a:rPr lang="sk-SK" sz="2800" i="1" u="none" strike="noStrike" dirty="0" err="1">
                          <a:effectLst/>
                        </a:rPr>
                        <a:t>Phone</a:t>
                      </a:r>
                      <a:endParaRPr lang="sk-SK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800" u="none" strike="noStrike">
                          <a:effectLst/>
                        </a:rPr>
                        <a:t>3600</a:t>
                      </a:r>
                      <a:endParaRPr lang="sk-SK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63279">
                <a:tc>
                  <a:txBody>
                    <a:bodyPr/>
                    <a:lstStyle/>
                    <a:p>
                      <a:pPr algn="l" fontAlgn="b"/>
                      <a:r>
                        <a:rPr lang="sk-SK" sz="2800" i="1" u="none" strike="noStrike" dirty="0" err="1">
                          <a:effectLst/>
                        </a:rPr>
                        <a:t>Android</a:t>
                      </a:r>
                      <a:endParaRPr lang="sk-SK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800" u="none" strike="noStrike" dirty="0">
                          <a:effectLst/>
                        </a:rPr>
                        <a:t>4700</a:t>
                      </a:r>
                      <a:endParaRPr lang="sk-SK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63279">
                <a:tc>
                  <a:txBody>
                    <a:bodyPr/>
                    <a:lstStyle/>
                    <a:p>
                      <a:pPr algn="l" fontAlgn="b"/>
                      <a:r>
                        <a:rPr lang="sk-SK" sz="2800" i="1" u="none" strike="noStrike" dirty="0" err="1">
                          <a:effectLst/>
                        </a:rPr>
                        <a:t>iOS</a:t>
                      </a:r>
                      <a:endParaRPr lang="sk-SK" sz="2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2800" u="none" strike="noStrike" dirty="0">
                          <a:effectLst/>
                        </a:rPr>
                        <a:t>5200</a:t>
                      </a:r>
                      <a:endParaRPr lang="sk-SK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113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348880"/>
          </a:xfrm>
        </p:spPr>
        <p:txBody>
          <a:bodyPr/>
          <a:lstStyle/>
          <a:p>
            <a:r>
              <a:rPr lang="sk-SK" dirty="0">
                <a:latin typeface="Comic Sans MS" panose="030F0702030302020204" pitchFamily="66" charset="0"/>
              </a:rPr>
              <a:t>Priemerná mesačná spotreba používateľa za kúpu aplikácií</a:t>
            </a:r>
          </a:p>
        </p:txBody>
      </p:sp>
      <p:graphicFrame>
        <p:nvGraphicFramePr>
          <p:cNvPr id="5" name="Zástupný symbol obsah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918806"/>
              </p:ext>
            </p:extLst>
          </p:nvPr>
        </p:nvGraphicFramePr>
        <p:xfrm>
          <a:off x="1763688" y="2636912"/>
          <a:ext cx="5162871" cy="333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0957"/>
                <a:gridCol w="1720957"/>
                <a:gridCol w="1720957"/>
              </a:tblGrid>
              <a:tr h="833865">
                <a:tc>
                  <a:txBody>
                    <a:bodyPr/>
                    <a:lstStyle/>
                    <a:p>
                      <a:pPr algn="l" fontAlgn="b"/>
                      <a:endParaRPr lang="sk-SK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3200" b="1" u="none" strike="noStrike" dirty="0" err="1">
                          <a:effectLst/>
                        </a:rPr>
                        <a:t>iPhone</a:t>
                      </a:r>
                      <a:endParaRPr lang="sk-SK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3200" b="1" u="none" strike="noStrike" dirty="0" err="1">
                          <a:effectLst/>
                        </a:rPr>
                        <a:t>Android</a:t>
                      </a:r>
                      <a:endParaRPr lang="sk-SK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833865">
                <a:tc>
                  <a:txBody>
                    <a:bodyPr/>
                    <a:lstStyle/>
                    <a:p>
                      <a:pPr algn="l" fontAlgn="b"/>
                      <a:r>
                        <a:rPr lang="sk-SK" sz="3200" b="0" i="1" u="none" strike="noStrike" dirty="0">
                          <a:effectLst/>
                        </a:rPr>
                        <a:t>Nástroje</a:t>
                      </a:r>
                      <a:endParaRPr lang="sk-SK" sz="3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0" u="none" strike="noStrike" dirty="0">
                          <a:effectLst/>
                        </a:rPr>
                        <a:t>9,5</a:t>
                      </a:r>
                      <a:endParaRPr lang="sk-SK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0" u="none" strike="noStrike">
                          <a:effectLst/>
                        </a:rPr>
                        <a:t>7,2</a:t>
                      </a:r>
                      <a:endParaRPr lang="sk-SK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833865">
                <a:tc>
                  <a:txBody>
                    <a:bodyPr/>
                    <a:lstStyle/>
                    <a:p>
                      <a:pPr algn="l" fontAlgn="b"/>
                      <a:r>
                        <a:rPr lang="sk-SK" sz="3200" b="0" i="1" u="none" strike="noStrike" dirty="0">
                          <a:effectLst/>
                        </a:rPr>
                        <a:t>Zábava</a:t>
                      </a:r>
                      <a:endParaRPr lang="sk-SK" sz="3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0" u="none" strike="noStrike" dirty="0">
                          <a:effectLst/>
                        </a:rPr>
                        <a:t>6,7</a:t>
                      </a:r>
                      <a:endParaRPr lang="sk-SK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0" u="none" strike="noStrike">
                          <a:effectLst/>
                        </a:rPr>
                        <a:t>4,9</a:t>
                      </a:r>
                      <a:endParaRPr lang="sk-SK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833865">
                <a:tc>
                  <a:txBody>
                    <a:bodyPr/>
                    <a:lstStyle/>
                    <a:p>
                      <a:pPr algn="l" fontAlgn="b"/>
                      <a:r>
                        <a:rPr lang="sk-SK" sz="3200" b="0" i="1" u="none" strike="noStrike" dirty="0">
                          <a:effectLst/>
                        </a:rPr>
                        <a:t>Hry</a:t>
                      </a:r>
                      <a:endParaRPr lang="sk-SK" sz="3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0" u="none" strike="noStrike" dirty="0">
                          <a:effectLst/>
                        </a:rPr>
                        <a:t>4</a:t>
                      </a:r>
                      <a:endParaRPr lang="sk-SK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0" u="none" strike="noStrike" dirty="0">
                          <a:effectLst/>
                        </a:rPr>
                        <a:t>1,9</a:t>
                      </a:r>
                      <a:endParaRPr lang="sk-SK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198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Vývojové prostredia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sk-SK" dirty="0" err="1" smtClean="0">
                <a:solidFill>
                  <a:schemeClr val="tx1"/>
                </a:solidFill>
              </a:rPr>
              <a:t>Xcode</a:t>
            </a:r>
            <a:r>
              <a:rPr lang="sk-SK" dirty="0" smtClean="0">
                <a:solidFill>
                  <a:schemeClr val="tx1"/>
                </a:solidFill>
              </a:rPr>
              <a:t> (</a:t>
            </a:r>
            <a:r>
              <a:rPr lang="sk-SK" dirty="0" err="1" smtClean="0">
                <a:solidFill>
                  <a:schemeClr val="tx1"/>
                </a:solidFill>
              </a:rPr>
              <a:t>iOS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dirty="0" err="1" smtClean="0">
                <a:solidFill>
                  <a:schemeClr val="tx1"/>
                </a:solidFill>
              </a:rPr>
              <a:t>Android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err="1" smtClean="0">
                <a:solidFill>
                  <a:schemeClr val="tx1"/>
                </a:solidFill>
              </a:rPr>
              <a:t>Studio</a:t>
            </a:r>
            <a:r>
              <a:rPr lang="sk-SK" dirty="0" smtClean="0">
                <a:solidFill>
                  <a:schemeClr val="tx1"/>
                </a:solidFill>
              </a:rPr>
              <a:t> (</a:t>
            </a:r>
            <a:r>
              <a:rPr lang="sk-SK" dirty="0" err="1" smtClean="0">
                <a:solidFill>
                  <a:schemeClr val="tx1"/>
                </a:solidFill>
              </a:rPr>
              <a:t>Android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dirty="0" err="1" smtClean="0">
                <a:solidFill>
                  <a:schemeClr val="tx1"/>
                </a:solidFill>
              </a:rPr>
              <a:t>Visual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err="1" smtClean="0">
                <a:solidFill>
                  <a:schemeClr val="tx1"/>
                </a:solidFill>
              </a:rPr>
              <a:t>Studio</a:t>
            </a:r>
            <a:r>
              <a:rPr lang="sk-SK" dirty="0" smtClean="0">
                <a:solidFill>
                  <a:schemeClr val="tx1"/>
                </a:solidFill>
              </a:rPr>
              <a:t> (Windows </a:t>
            </a:r>
            <a:r>
              <a:rPr lang="sk-SK" dirty="0" err="1" smtClean="0">
                <a:solidFill>
                  <a:schemeClr val="tx1"/>
                </a:solidFill>
              </a:rPr>
              <a:t>Phone</a:t>
            </a:r>
            <a:r>
              <a:rPr lang="sk-SK" dirty="0" smtClean="0">
                <a:solidFill>
                  <a:schemeClr val="tx1"/>
                </a:solidFill>
              </a:rPr>
              <a:t> 8)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964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Comic Sans MS" panose="030F0702030302020204" pitchFamily="66" charset="0"/>
              </a:rPr>
              <a:t>XCode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B5AC-2E24-4322-A718-CBB2EDDE6150}" type="slidenum">
              <a:rPr lang="sk-SK" smtClean="0"/>
              <a:t>9</a:t>
            </a:fld>
            <a:endParaRPr lang="sk-SK"/>
          </a:p>
        </p:txBody>
      </p:sp>
      <p:pic>
        <p:nvPicPr>
          <p:cNvPr id="3074" name="Picture 2" descr="H:\UDS\projekt\xco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184050" cy="39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8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288</TotalTime>
  <Words>357</Words>
  <Application>Microsoft Office PowerPoint</Application>
  <PresentationFormat>Prezentácia na obrazovke (4:3)</PresentationFormat>
  <Paragraphs>177</Paragraphs>
  <Slides>20</Slides>
  <Notes>0</Notes>
  <HiddenSlides>0</HiddenSlides>
  <MMClips>1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Exekutíva</vt:lpstr>
      <vt:lpstr>Programové prostriedky pre tvorbu aplikácií pre smartfóny</vt:lpstr>
      <vt:lpstr>Vývojové prostredie</vt:lpstr>
      <vt:lpstr>Cieľ vývojového prostredia</vt:lpstr>
      <vt:lpstr>Počet mobilných aplikácií dostupných v obchodoch pre smartfóny</vt:lpstr>
      <vt:lpstr>Predaj a tržba z mobilných aplikácií</vt:lpstr>
      <vt:lpstr>Priemerný mesačný príjem vývojára pre konkrétnu platformu (v $)</vt:lpstr>
      <vt:lpstr>Priemerná mesačná spotreba používateľa za kúpu aplikácií</vt:lpstr>
      <vt:lpstr>Vývojové prostredia</vt:lpstr>
      <vt:lpstr>XCode</vt:lpstr>
      <vt:lpstr>XCode</vt:lpstr>
      <vt:lpstr>XCode</vt:lpstr>
      <vt:lpstr>Android Studio</vt:lpstr>
      <vt:lpstr>Android Studio</vt:lpstr>
      <vt:lpstr>Android Studio</vt:lpstr>
      <vt:lpstr>Prezentácia programu PowerPoint</vt:lpstr>
      <vt:lpstr>Visual Studio 2012</vt:lpstr>
      <vt:lpstr>Visual Studio 2012</vt:lpstr>
      <vt:lpstr>Editor kódu</vt:lpstr>
      <vt:lpstr>Microsoft Blend</vt:lpstr>
      <vt:lpstr>Koniec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Programové prostriedky pre tvorbu aplikácií pre smartfóny</dc:title>
  <dc:creator>Samuelko</dc:creator>
  <cp:lastModifiedBy>Samuelko</cp:lastModifiedBy>
  <cp:revision>19</cp:revision>
  <dcterms:created xsi:type="dcterms:W3CDTF">2013-12-08T17:35:55Z</dcterms:created>
  <dcterms:modified xsi:type="dcterms:W3CDTF">2013-12-08T22:24:40Z</dcterms:modified>
</cp:coreProperties>
</file>