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sldIdLst>
    <p:sldId id="274" r:id="rId2"/>
    <p:sldId id="276" r:id="rId3"/>
    <p:sldId id="273" r:id="rId4"/>
    <p:sldId id="271" r:id="rId5"/>
    <p:sldId id="258" r:id="rId6"/>
    <p:sldId id="259" r:id="rId7"/>
    <p:sldId id="261" r:id="rId8"/>
    <p:sldId id="260" r:id="rId9"/>
    <p:sldId id="270" r:id="rId10"/>
    <p:sldId id="262" r:id="rId11"/>
    <p:sldId id="263" r:id="rId12"/>
    <p:sldId id="264" r:id="rId13"/>
    <p:sldId id="265" r:id="rId14"/>
    <p:sldId id="267" r:id="rId15"/>
  </p:sldIdLst>
  <p:sldSz cx="9144000" cy="6858000" type="screen4x3"/>
  <p:notesSz cx="6858000" cy="9144000"/>
  <p:defaultTextStyle>
    <a:defPPr>
      <a:defRPr lang="cs-CZ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F5050"/>
    <a:srgbClr val="33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261" autoAdjust="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F74D3-507F-499F-B149-3A390E4899B9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54EA7-9B5D-4F10-AB58-72576834DEA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54EA7-9B5D-4F10-AB58-72576834DEA5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75AF5-ADCA-4BE0-92EF-6835C723CEAD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8FEEE-1B37-4D7C-9DA9-9E1A31BD088D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08CF0-42CF-4D30-B932-022410ED5EF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Nadpis a text nad obsah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D7F10-A574-4648-92AC-7C13758A92E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60D70-CBB9-4198-97B6-FC1D5E31687A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3589D-3E8D-4EA5-96D2-8A18EF70036A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CAAFD-4445-4EEC-BD2F-CFA817AD79C8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BAF72-6406-49E9-92CB-14A56426AD1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6D883-E0DD-4D29-953F-11EFEB822B9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4E725-C9EB-4E99-943F-FF312B324E69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E356A-9901-4225-890B-A07054D293A4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DF9F0-EE9C-4968-BD8B-82AFBDFD901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632FF03-9FCA-47AC-8786-9F3A2E58D944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323850" y="765175"/>
            <a:ext cx="2087563" cy="1008063"/>
          </a:xfrm>
          <a:prstGeom prst="round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b="1" dirty="0"/>
              <a:t>Mena</a:t>
            </a:r>
          </a:p>
        </p:txBody>
      </p:sp>
      <p:sp>
        <p:nvSpPr>
          <p:cNvPr id="3" name="Šípka dolu 2"/>
          <p:cNvSpPr/>
          <p:nvPr/>
        </p:nvSpPr>
        <p:spPr>
          <a:xfrm flipH="1">
            <a:off x="1331913" y="1844675"/>
            <a:ext cx="169862" cy="720725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4" name="Zaoblený obdĺžnik 3"/>
          <p:cNvSpPr/>
          <p:nvPr/>
        </p:nvSpPr>
        <p:spPr>
          <a:xfrm>
            <a:off x="250825" y="2636838"/>
            <a:ext cx="2463800" cy="3887787"/>
          </a:xfrm>
          <a:prstGeom prst="round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sk-SK" sz="2000" b="1" dirty="0"/>
              <a:t>Menové sústavy (systémy)</a:t>
            </a:r>
          </a:p>
          <a:p>
            <a:pPr algn="ctr">
              <a:defRPr/>
            </a:pPr>
            <a:endParaRPr lang="sk-SK" sz="1050" dirty="0"/>
          </a:p>
          <a:p>
            <a:pPr>
              <a:buFont typeface="Arial" pitchFamily="34" charset="0"/>
              <a:buChar char="•"/>
              <a:defRPr/>
            </a:pPr>
            <a:r>
              <a:rPr lang="sk-SK" sz="1600" dirty="0"/>
              <a:t> </a:t>
            </a:r>
            <a:r>
              <a:rPr lang="sk-SK" sz="1800" b="1" dirty="0"/>
              <a:t>v rámci krajiny:</a:t>
            </a:r>
          </a:p>
          <a:p>
            <a:pPr marL="216000" lvl="1">
              <a:buFont typeface="Arial" pitchFamily="34" charset="0"/>
              <a:buChar char="•"/>
              <a:defRPr/>
            </a:pPr>
            <a:r>
              <a:rPr lang="sk-SK" sz="1600" b="1" dirty="0"/>
              <a:t>kovová</a:t>
            </a:r>
          </a:p>
          <a:p>
            <a:pPr marL="432000" lvl="2">
              <a:buFont typeface="Arial" pitchFamily="34" charset="0"/>
              <a:buChar char="•"/>
              <a:defRPr/>
            </a:pPr>
            <a:r>
              <a:rPr lang="sk-SK" sz="1400" b="1" dirty="0" err="1" smtClean="0"/>
              <a:t>bimetalistická</a:t>
            </a:r>
            <a:endParaRPr lang="sk-SK" sz="1400" b="1" dirty="0"/>
          </a:p>
          <a:p>
            <a:pPr marL="432000" lvl="2">
              <a:buFont typeface="Arial" pitchFamily="34" charset="0"/>
              <a:buChar char="•"/>
              <a:defRPr/>
            </a:pPr>
            <a:r>
              <a:rPr lang="sk-SK" sz="1400" b="1" dirty="0" err="1" smtClean="0"/>
              <a:t>monometalistická</a:t>
            </a:r>
            <a:endParaRPr lang="sk-SK" sz="1400" b="1" dirty="0"/>
          </a:p>
          <a:p>
            <a:pPr marL="216000">
              <a:buFont typeface="Arial" pitchFamily="34" charset="0"/>
              <a:buChar char="•"/>
              <a:defRPr/>
            </a:pPr>
            <a:r>
              <a:rPr lang="sk-SK" sz="1800" b="1" dirty="0"/>
              <a:t> </a:t>
            </a:r>
            <a:r>
              <a:rPr lang="sk-SK" sz="1600" b="1" dirty="0"/>
              <a:t>papierová</a:t>
            </a:r>
          </a:p>
          <a:p>
            <a:pPr marL="216000">
              <a:buFont typeface="Arial" pitchFamily="34" charset="0"/>
              <a:buChar char="•"/>
              <a:defRPr/>
            </a:pPr>
            <a:endParaRPr lang="sk-SK" sz="1800" b="1" dirty="0"/>
          </a:p>
          <a:p>
            <a:pPr>
              <a:buFont typeface="Arial" pitchFamily="34" charset="0"/>
              <a:buChar char="•"/>
              <a:defRPr/>
            </a:pPr>
            <a:r>
              <a:rPr lang="sk-SK" sz="1800" b="1" dirty="0"/>
              <a:t> medzinárodné MS:</a:t>
            </a:r>
          </a:p>
          <a:p>
            <a:pPr marL="216000">
              <a:buFont typeface="Arial" pitchFamily="34" charset="0"/>
              <a:buChar char="•"/>
              <a:defRPr/>
            </a:pPr>
            <a:r>
              <a:rPr lang="sk-SK" sz="1600" b="1" dirty="0" err="1"/>
              <a:t>Bretton-woodsky</a:t>
            </a:r>
            <a:endParaRPr lang="sk-SK" sz="1600" b="1" dirty="0"/>
          </a:p>
          <a:p>
            <a:pPr marL="216000">
              <a:buFont typeface="Arial" pitchFamily="34" charset="0"/>
              <a:buChar char="•"/>
              <a:defRPr/>
            </a:pPr>
            <a:r>
              <a:rPr lang="sk-SK" sz="1600" b="1" dirty="0"/>
              <a:t>Kingstonský </a:t>
            </a:r>
          </a:p>
          <a:p>
            <a:pPr marL="216000">
              <a:buFont typeface="Arial" pitchFamily="34" charset="0"/>
              <a:buChar char="•"/>
              <a:defRPr/>
            </a:pPr>
            <a:r>
              <a:rPr lang="sk-SK" sz="1600" b="1" dirty="0"/>
              <a:t>ECU</a:t>
            </a:r>
          </a:p>
          <a:p>
            <a:pPr marL="216000">
              <a:buFont typeface="Arial" pitchFamily="34" charset="0"/>
              <a:buChar char="•"/>
              <a:defRPr/>
            </a:pPr>
            <a:r>
              <a:rPr lang="sk-SK" sz="1600" b="1" dirty="0"/>
              <a:t>EMÚ</a:t>
            </a:r>
          </a:p>
        </p:txBody>
      </p:sp>
      <p:sp>
        <p:nvSpPr>
          <p:cNvPr id="6" name="Zaoblený obdĺžnik 5"/>
          <p:cNvSpPr/>
          <p:nvPr/>
        </p:nvSpPr>
        <p:spPr>
          <a:xfrm>
            <a:off x="2843213" y="765175"/>
            <a:ext cx="2665412" cy="1008063"/>
          </a:xfrm>
          <a:prstGeom prst="round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b="1" dirty="0"/>
              <a:t>Menové kurzy</a:t>
            </a:r>
          </a:p>
        </p:txBody>
      </p:sp>
      <p:sp>
        <p:nvSpPr>
          <p:cNvPr id="7" name="Zaoblený obdĺžnik 6"/>
          <p:cNvSpPr/>
          <p:nvPr/>
        </p:nvSpPr>
        <p:spPr>
          <a:xfrm>
            <a:off x="2916238" y="2205038"/>
            <a:ext cx="2592387" cy="1152525"/>
          </a:xfrm>
          <a:prstGeom prst="round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 sz="2000" dirty="0"/>
          </a:p>
          <a:p>
            <a:pPr algn="ctr">
              <a:defRPr/>
            </a:pPr>
            <a:r>
              <a:rPr lang="sk-SK" sz="2000" b="1" dirty="0"/>
              <a:t>Typy MK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sk-SK" dirty="0"/>
              <a:t> </a:t>
            </a:r>
            <a:r>
              <a:rPr lang="sk-SK" sz="1600" b="1" dirty="0"/>
              <a:t>pružný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sk-SK" sz="1600" b="1" dirty="0"/>
              <a:t>  pevný</a:t>
            </a:r>
          </a:p>
          <a:p>
            <a:pPr algn="ctr">
              <a:defRPr/>
            </a:pPr>
            <a:endParaRPr lang="sk-SK" b="1" dirty="0"/>
          </a:p>
        </p:txBody>
      </p:sp>
      <p:sp>
        <p:nvSpPr>
          <p:cNvPr id="8" name="Zaoblený obdĺžnik 7"/>
          <p:cNvSpPr/>
          <p:nvPr/>
        </p:nvSpPr>
        <p:spPr>
          <a:xfrm>
            <a:off x="2916238" y="3789363"/>
            <a:ext cx="2592387" cy="1008062"/>
          </a:xfrm>
          <a:prstGeom prst="round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2000" b="1" dirty="0"/>
              <a:t>Zmeny MK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sk-SK" sz="1600" dirty="0"/>
              <a:t> </a:t>
            </a:r>
            <a:r>
              <a:rPr lang="sk-SK" sz="1600" b="1" dirty="0"/>
              <a:t>devalvácia, </a:t>
            </a:r>
            <a:r>
              <a:rPr lang="sk-SK" sz="1600" b="1" dirty="0" err="1"/>
              <a:t>depreciácia</a:t>
            </a:r>
            <a:endParaRPr lang="sk-SK" sz="1600" b="1" dirty="0"/>
          </a:p>
          <a:p>
            <a:pPr>
              <a:buFont typeface="Arial" pitchFamily="34" charset="0"/>
              <a:buChar char="•"/>
              <a:defRPr/>
            </a:pPr>
            <a:r>
              <a:rPr lang="sk-SK" sz="1600" b="1" dirty="0"/>
              <a:t> revalvácia, </a:t>
            </a:r>
            <a:r>
              <a:rPr lang="sk-SK" sz="1600" b="1" dirty="0" err="1"/>
              <a:t>apreciácia</a:t>
            </a:r>
            <a:r>
              <a:rPr lang="sk-SK" sz="1600" b="1" dirty="0"/>
              <a:t> </a:t>
            </a:r>
          </a:p>
        </p:txBody>
      </p:sp>
      <p:sp>
        <p:nvSpPr>
          <p:cNvPr id="9" name="Zaoblený obdĺžnik 8"/>
          <p:cNvSpPr/>
          <p:nvPr/>
        </p:nvSpPr>
        <p:spPr>
          <a:xfrm>
            <a:off x="2916238" y="5229225"/>
            <a:ext cx="2592387" cy="1008063"/>
          </a:xfrm>
          <a:prstGeom prst="round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sz="2000" b="1" dirty="0"/>
              <a:t>Dopady zmien MK</a:t>
            </a:r>
            <a:endParaRPr lang="sk-SK" b="1" dirty="0"/>
          </a:p>
        </p:txBody>
      </p:sp>
      <p:sp>
        <p:nvSpPr>
          <p:cNvPr id="10" name="Zaoblený obdĺžnik 9"/>
          <p:cNvSpPr/>
          <p:nvPr/>
        </p:nvSpPr>
        <p:spPr>
          <a:xfrm>
            <a:off x="5940425" y="765175"/>
            <a:ext cx="2592388" cy="1008063"/>
          </a:xfrm>
          <a:prstGeom prst="round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k-SK" b="1" dirty="0"/>
              <a:t>Platobná bilancia</a:t>
            </a:r>
          </a:p>
        </p:txBody>
      </p:sp>
      <p:sp>
        <p:nvSpPr>
          <p:cNvPr id="11" name="Šípka dolu 10"/>
          <p:cNvSpPr/>
          <p:nvPr/>
        </p:nvSpPr>
        <p:spPr>
          <a:xfrm flipH="1">
            <a:off x="4041775" y="1773238"/>
            <a:ext cx="169863" cy="43180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2" name="Šípka dolu 11"/>
          <p:cNvSpPr/>
          <p:nvPr/>
        </p:nvSpPr>
        <p:spPr>
          <a:xfrm flipH="1">
            <a:off x="4041775" y="3357563"/>
            <a:ext cx="169863" cy="43180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3" name="Šípka dolu 12"/>
          <p:cNvSpPr/>
          <p:nvPr/>
        </p:nvSpPr>
        <p:spPr>
          <a:xfrm flipH="1">
            <a:off x="4067175" y="4797425"/>
            <a:ext cx="171450" cy="43180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4" name="Obojsmerná vodorovná šípka 13"/>
          <p:cNvSpPr/>
          <p:nvPr/>
        </p:nvSpPr>
        <p:spPr>
          <a:xfrm>
            <a:off x="2484438" y="1196975"/>
            <a:ext cx="287337" cy="215900"/>
          </a:xfrm>
          <a:prstGeom prst="leftRightArrow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5" name="Obojsmerná vodorovná šípka 14"/>
          <p:cNvSpPr/>
          <p:nvPr/>
        </p:nvSpPr>
        <p:spPr>
          <a:xfrm>
            <a:off x="5580063" y="1196975"/>
            <a:ext cx="287337" cy="215900"/>
          </a:xfrm>
          <a:prstGeom prst="leftRightArrow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468313" y="53975"/>
            <a:ext cx="77724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cs-CZ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Mena a menové vzťahy</a:t>
            </a:r>
            <a:endParaRPr lang="cs-CZ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8569325" cy="1143000"/>
          </a:xfrm>
        </p:spPr>
        <p:txBody>
          <a:bodyPr/>
          <a:lstStyle/>
          <a:p>
            <a:pPr algn="l"/>
            <a:r>
              <a:rPr lang="sk-SK" sz="2800" b="1" smtClean="0"/>
              <a:t>Úlohy štátu alebo CB vo vzťahu k zahraničnej mene</a:t>
            </a:r>
            <a:endParaRPr lang="sk-SK" sz="240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44675"/>
            <a:ext cx="7772400" cy="41148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sk-SK" sz="2400" smtClean="0"/>
              <a:t>určovanie </a:t>
            </a:r>
            <a:r>
              <a:rPr lang="sk-SK" sz="2400" b="1" smtClean="0"/>
              <a:t>menových kurzov</a:t>
            </a:r>
            <a:endParaRPr lang="sk-SK" sz="2400" smtClean="0"/>
          </a:p>
          <a:p>
            <a:pPr>
              <a:lnSpc>
                <a:spcPct val="130000"/>
              </a:lnSpc>
            </a:pPr>
            <a:r>
              <a:rPr lang="sk-SK" sz="2400" smtClean="0"/>
              <a:t>uskutočňovanie </a:t>
            </a:r>
            <a:r>
              <a:rPr lang="sk-SK" sz="2400" b="1" smtClean="0"/>
              <a:t>zmeny MK</a:t>
            </a:r>
            <a:endParaRPr lang="sk-SK" sz="2400" smtClean="0"/>
          </a:p>
          <a:p>
            <a:pPr>
              <a:lnSpc>
                <a:spcPct val="130000"/>
              </a:lnSpc>
            </a:pPr>
            <a:r>
              <a:rPr lang="sk-SK" sz="2400" smtClean="0"/>
              <a:t>sledovanie transakcií vlastnej ekonomiky so zahraničnými prostredníctvom </a:t>
            </a:r>
            <a:r>
              <a:rPr lang="sk-SK" sz="2400" b="1" smtClean="0"/>
              <a:t>platobnej bilancie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134350" cy="16764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sk-SK" sz="3200" b="1" smtClean="0"/>
              <a:t>Menový kurz</a:t>
            </a:r>
            <a:br>
              <a:rPr lang="sk-SK" sz="3200" b="1" smtClean="0"/>
            </a:br>
            <a:r>
              <a:rPr lang="sk-SK" sz="2800" b="1" smtClean="0"/>
              <a:t/>
            </a:r>
            <a:br>
              <a:rPr lang="sk-SK" sz="2800" b="1" smtClean="0"/>
            </a:br>
            <a:r>
              <a:rPr lang="sk-SK" sz="2400" b="1" smtClean="0"/>
              <a:t>= cena jednej meny vyjadrená v inej mene</a:t>
            </a:r>
            <a:br>
              <a:rPr lang="sk-SK" sz="2400" b="1" smtClean="0"/>
            </a:br>
            <a:r>
              <a:rPr lang="sk-SK" sz="2400" b="1" smtClean="0"/>
              <a:t>= cena meny na medzinárodných menových (hlavne   </a:t>
            </a:r>
            <a:br>
              <a:rPr lang="sk-SK" sz="2400" b="1" smtClean="0"/>
            </a:br>
            <a:r>
              <a:rPr lang="sk-SK" sz="2400" b="1" smtClean="0"/>
              <a:t>   devízových) trhoch</a:t>
            </a:r>
            <a:endParaRPr lang="sk-SK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90800"/>
            <a:ext cx="7772400" cy="3505200"/>
          </a:xfrm>
        </p:spPr>
        <p:txBody>
          <a:bodyPr/>
          <a:lstStyle/>
          <a:p>
            <a:pPr>
              <a:buFontTx/>
              <a:buNone/>
            </a:pPr>
            <a:r>
              <a:rPr lang="sk-SK" sz="2400" b="1" u="sng" smtClean="0"/>
              <a:t>Typy MK:</a:t>
            </a:r>
          </a:p>
          <a:p>
            <a:pPr>
              <a:buFontTx/>
              <a:buNone/>
            </a:pPr>
            <a:r>
              <a:rPr lang="sk-SK" sz="2400" b="1" smtClean="0"/>
              <a:t>1. pevný (fixný) MK</a:t>
            </a:r>
            <a:r>
              <a:rPr lang="sk-SK" sz="2400" smtClean="0"/>
              <a:t> - stabilný MK voči kovu, jednej mene alebo košu mien</a:t>
            </a:r>
          </a:p>
          <a:p>
            <a:pPr>
              <a:lnSpc>
                <a:spcPct val="160000"/>
              </a:lnSpc>
              <a:buFontTx/>
              <a:buNone/>
            </a:pPr>
            <a:r>
              <a:rPr lang="sk-SK" sz="2400" b="1" smtClean="0"/>
              <a:t>2. pružný (plávajúci, floating) MK</a:t>
            </a:r>
          </a:p>
          <a:p>
            <a:r>
              <a:rPr lang="sk-SK" sz="2400" smtClean="0"/>
              <a:t>bez intervencií CB alebo intervencie CB v prospech alebo neprospech vlastnej meny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pPr algn="l"/>
            <a:r>
              <a:rPr lang="sk-SK" sz="2800" b="1" smtClean="0"/>
              <a:t>Zmeny MK:</a:t>
            </a:r>
            <a:endParaRPr lang="sk-SK" sz="240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>
              <a:buFontTx/>
              <a:buNone/>
            </a:pPr>
            <a:r>
              <a:rPr lang="cs-CZ" sz="2400" smtClean="0"/>
              <a:t>v </a:t>
            </a:r>
            <a:r>
              <a:rPr lang="sk-SK" sz="2400" smtClean="0"/>
              <a:t>systéme pevných MK:</a:t>
            </a:r>
          </a:p>
          <a:p>
            <a:r>
              <a:rPr lang="sk-SK" sz="2400" b="1" smtClean="0"/>
              <a:t>devalvácia </a:t>
            </a:r>
            <a:r>
              <a:rPr lang="sk-SK" sz="2400" smtClean="0"/>
              <a:t>= znehodnotenie meny </a:t>
            </a:r>
          </a:p>
          <a:p>
            <a:r>
              <a:rPr lang="sk-SK" sz="2400" b="1" smtClean="0"/>
              <a:t>revalvácia</a:t>
            </a:r>
            <a:r>
              <a:rPr lang="sk-SK" sz="2400" smtClean="0"/>
              <a:t> = zhodnotenie meny</a:t>
            </a:r>
          </a:p>
          <a:p>
            <a:endParaRPr lang="sk-SK" sz="2400" smtClean="0"/>
          </a:p>
          <a:p>
            <a:pPr>
              <a:buFontTx/>
              <a:buNone/>
            </a:pPr>
            <a:endParaRPr lang="sk-SK" sz="2400" smtClean="0"/>
          </a:p>
          <a:p>
            <a:pPr>
              <a:buFontTx/>
              <a:buNone/>
            </a:pPr>
            <a:r>
              <a:rPr lang="sk-SK" sz="2400" smtClean="0"/>
              <a:t>v systéme pružných MK:</a:t>
            </a:r>
          </a:p>
          <a:p>
            <a:r>
              <a:rPr lang="sk-SK" sz="2400" b="1" smtClean="0"/>
              <a:t>depreciácia</a:t>
            </a:r>
            <a:r>
              <a:rPr lang="sk-SK" sz="2400" smtClean="0"/>
              <a:t> = znehodnotenie</a:t>
            </a:r>
          </a:p>
          <a:p>
            <a:r>
              <a:rPr lang="sk-SK" sz="2400" b="1" smtClean="0"/>
              <a:t>apreciácia</a:t>
            </a:r>
            <a:r>
              <a:rPr lang="sk-SK" sz="2400" smtClean="0"/>
              <a:t> = zhodnotenie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19200"/>
            <a:ext cx="7772400" cy="1143000"/>
          </a:xfrm>
        </p:spPr>
        <p:txBody>
          <a:bodyPr/>
          <a:lstStyle/>
          <a:p>
            <a:pPr algn="l"/>
            <a:r>
              <a:rPr lang="sk-SK" sz="2800" b="1" smtClean="0"/>
              <a:t>Dôsledky devalvácie (depreciácie):</a:t>
            </a:r>
            <a:br>
              <a:rPr lang="sk-SK" sz="2800" b="1" smtClean="0"/>
            </a:br>
            <a:endParaRPr lang="sk-SK" sz="360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229600" cy="3352800"/>
          </a:xfrm>
        </p:spPr>
        <p:txBody>
          <a:bodyPr/>
          <a:lstStyle/>
          <a:p>
            <a:endParaRPr lang="cs-CZ" sz="2400" dirty="0" smtClean="0"/>
          </a:p>
          <a:p>
            <a:pPr>
              <a:lnSpc>
                <a:spcPct val="120000"/>
              </a:lnSpc>
            </a:pPr>
            <a:endParaRPr lang="sk-SK" sz="2400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sk-SK" sz="3200" b="1" smtClean="0"/>
              <a:t>Platobná bilancia</a:t>
            </a:r>
            <a:endParaRPr lang="sk-SK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0213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sk-SK" sz="2400" smtClean="0"/>
              <a:t>= </a:t>
            </a:r>
            <a:r>
              <a:rPr lang="sk-SK" sz="2400" b="1" smtClean="0"/>
              <a:t>súhrnná bilancia krajiny, ktorá v </a:t>
            </a:r>
            <a:r>
              <a:rPr lang="sk-SK" sz="2400" b="1" u="sng" smtClean="0"/>
              <a:t>peňažnom vyjadrení</a:t>
            </a:r>
            <a:r>
              <a:rPr lang="sk-SK" sz="2400" b="1" smtClean="0"/>
              <a:t> zachytáva všetky ekonomické transakcie  domácej ekonomiky so zahraničím za určité časové obdobie (spravidla 1 rok)</a:t>
            </a:r>
          </a:p>
          <a:p>
            <a:pPr>
              <a:buFontTx/>
              <a:buNone/>
            </a:pPr>
            <a:endParaRPr lang="sk-SK" sz="2400" b="1" smtClean="0"/>
          </a:p>
          <a:p>
            <a:r>
              <a:rPr lang="sk-SK" sz="2400" b="1" smtClean="0"/>
              <a:t>princíp bilancovania</a:t>
            </a:r>
            <a:r>
              <a:rPr lang="sk-SK" sz="2400" smtClean="0"/>
              <a:t>:  PB je vždy ku koncu sledovaného obdobia vyrovnaná!!!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bdĺžnik 1"/>
          <p:cNvSpPr>
            <a:spLocks noChangeArrowheads="1"/>
          </p:cNvSpPr>
          <p:nvPr/>
        </p:nvSpPr>
        <p:spPr bwMode="auto">
          <a:xfrm>
            <a:off x="755650" y="620713"/>
            <a:ext cx="813752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3200" b="1"/>
              <a:t>Mena</a:t>
            </a:r>
            <a:r>
              <a:rPr lang="sk-SK" sz="2800" b="1"/>
              <a:t> </a:t>
            </a:r>
          </a:p>
          <a:p>
            <a:r>
              <a:rPr lang="sk-SK" b="1"/>
              <a:t>= peňažná sústava štátu</a:t>
            </a:r>
            <a:r>
              <a:rPr lang="sk-SK" sz="2800"/>
              <a:t> </a:t>
            </a:r>
            <a:endParaRPr lang="sk-SK" sz="2800" b="1"/>
          </a:p>
          <a:p>
            <a:r>
              <a:rPr lang="sk-SK"/>
              <a:t>- upravená právnym poriadkom</a:t>
            </a:r>
            <a:r>
              <a:rPr lang="sk-SK" sz="2800" b="1"/>
              <a:t> </a:t>
            </a:r>
            <a:r>
              <a:rPr lang="sk-SK" sz="2800"/>
              <a:t/>
            </a:r>
            <a:br>
              <a:rPr lang="sk-SK" sz="2800"/>
            </a:br>
            <a:r>
              <a:rPr lang="sk-SK" sz="2800"/>
              <a:t/>
            </a:r>
            <a:br>
              <a:rPr lang="sk-SK" sz="2800"/>
            </a:br>
            <a:r>
              <a:rPr lang="sk-SK" sz="2800">
                <a:cs typeface="Times New Roman" pitchFamily="18" charset="0"/>
              </a:rPr>
              <a:t>•</a:t>
            </a:r>
            <a:r>
              <a:rPr lang="sk-SK" sz="2800"/>
              <a:t>  </a:t>
            </a:r>
            <a:r>
              <a:rPr lang="sk-SK" b="1"/>
              <a:t>menová jednotka</a:t>
            </a:r>
            <a:r>
              <a:rPr lang="sk-SK"/>
              <a:t> = stanovenie základnej </a:t>
            </a:r>
            <a:br>
              <a:rPr lang="sk-SK"/>
            </a:br>
            <a:r>
              <a:rPr lang="sk-SK"/>
              <a:t>    jednotky nár. meny na danom území</a:t>
            </a:r>
            <a:br>
              <a:rPr lang="sk-SK"/>
            </a:br>
            <a:r>
              <a:rPr lang="sk-SK"/>
              <a:t/>
            </a:r>
            <a:br>
              <a:rPr lang="sk-SK"/>
            </a:br>
            <a:r>
              <a:rPr lang="sk-SK">
                <a:cs typeface="Times New Roman" pitchFamily="18" charset="0"/>
              </a:rPr>
              <a:t>•</a:t>
            </a:r>
            <a:r>
              <a:rPr lang="sk-SK"/>
              <a:t>  </a:t>
            </a:r>
            <a:r>
              <a:rPr lang="sk-SK" b="1"/>
              <a:t>menové peniaze = </a:t>
            </a:r>
            <a:r>
              <a:rPr lang="sk-SK"/>
              <a:t>sústava</a:t>
            </a:r>
            <a:r>
              <a:rPr lang="sk-SK" b="1"/>
              <a:t> </a:t>
            </a:r>
            <a:r>
              <a:rPr lang="sk-SK"/>
              <a:t>bankoviek a mincí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549275"/>
            <a:ext cx="8351837" cy="48958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sk-SK" b="1" smtClean="0"/>
              <a:t>Menová reforma</a:t>
            </a:r>
          </a:p>
          <a:p>
            <a:pPr>
              <a:lnSpc>
                <a:spcPct val="90000"/>
              </a:lnSpc>
              <a:buFontTx/>
              <a:buNone/>
            </a:pPr>
            <a:endParaRPr lang="sk-SK" b="1" smtClean="0"/>
          </a:p>
          <a:p>
            <a:pPr>
              <a:lnSpc>
                <a:spcPct val="90000"/>
              </a:lnSpc>
              <a:buFontTx/>
              <a:buNone/>
            </a:pPr>
            <a:r>
              <a:rPr lang="sk-SK" sz="2800" b="1" smtClean="0"/>
              <a:t>=</a:t>
            </a:r>
            <a:r>
              <a:rPr lang="sk-SK" sz="2800" smtClean="0"/>
              <a:t>  </a:t>
            </a:r>
            <a:r>
              <a:rPr lang="sk-SK" sz="2800" b="1" smtClean="0"/>
              <a:t>náhrada (výmena) peňažných znakov (mince, bankovky) v obehu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k-SK" sz="2800" b="1" smtClean="0"/>
              <a:t>=  zmena predpisov týkajúcich sa peňažného obehu</a:t>
            </a:r>
          </a:p>
          <a:p>
            <a:pPr>
              <a:lnSpc>
                <a:spcPct val="90000"/>
              </a:lnSpc>
            </a:pPr>
            <a:endParaRPr lang="sk-SK" sz="2800" b="1" smtClean="0"/>
          </a:p>
          <a:p>
            <a:pPr>
              <a:lnSpc>
                <a:spcPct val="90000"/>
              </a:lnSpc>
            </a:pPr>
            <a:endParaRPr lang="sk-SK" sz="2800" b="1" smtClean="0"/>
          </a:p>
          <a:p>
            <a:pPr>
              <a:lnSpc>
                <a:spcPct val="90000"/>
              </a:lnSpc>
            </a:pPr>
            <a:endParaRPr lang="sk-SK" sz="2800" smtClean="0"/>
          </a:p>
          <a:p>
            <a:pPr>
              <a:lnSpc>
                <a:spcPct val="90000"/>
              </a:lnSpc>
            </a:pPr>
            <a:r>
              <a:rPr lang="sk-SK" sz="2800" smtClean="0"/>
              <a:t>vstup SR do EMÚ od 1.1.2009 </a:t>
            </a:r>
            <a:r>
              <a:rPr lang="sk-SK" sz="2800" smtClean="0">
                <a:sym typeface="Symbol" pitchFamily="18" charset="2"/>
              </a:rPr>
              <a:t> zavedenie novej meny = </a:t>
            </a:r>
            <a:r>
              <a:rPr lang="sk-SK" sz="2800" b="1" smtClean="0">
                <a:solidFill>
                  <a:srgbClr val="993300"/>
                </a:solidFill>
                <a:sym typeface="Symbol" pitchFamily="18" charset="2"/>
              </a:rPr>
              <a:t>EURO  </a:t>
            </a:r>
            <a:r>
              <a:rPr lang="sk-SK" sz="2800" b="1" smtClean="0">
                <a:solidFill>
                  <a:srgbClr val="993300"/>
                </a:solidFill>
                <a:cs typeface="Times New Roman" pitchFamily="18" charset="0"/>
                <a:sym typeface="Symbol" pitchFamily="18" charset="2"/>
              </a:rPr>
              <a:t>€</a:t>
            </a:r>
          </a:p>
        </p:txBody>
      </p:sp>
      <p:sp>
        <p:nvSpPr>
          <p:cNvPr id="4099" name="AutoShape 4"/>
          <p:cNvSpPr>
            <a:spLocks noChangeArrowheads="1"/>
          </p:cNvSpPr>
          <p:nvPr/>
        </p:nvSpPr>
        <p:spPr bwMode="auto">
          <a:xfrm>
            <a:off x="1331913" y="3068638"/>
            <a:ext cx="287337" cy="720725"/>
          </a:xfrm>
          <a:prstGeom prst="downArrow">
            <a:avLst>
              <a:gd name="adj1" fmla="val 50000"/>
              <a:gd name="adj2" fmla="val 627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04813"/>
            <a:ext cx="8243888" cy="5903912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sk-SK" b="1" dirty="0" smtClean="0"/>
              <a:t>Menová sústava </a:t>
            </a:r>
          </a:p>
          <a:p>
            <a:pPr marL="609600" indent="-609600">
              <a:buFontTx/>
              <a:buNone/>
            </a:pPr>
            <a:r>
              <a:rPr lang="sk-SK" sz="2800" b="1" dirty="0" smtClean="0"/>
              <a:t>= štátom určená organizácia peňažného obehu na určitom území v určitom časovom období</a:t>
            </a:r>
          </a:p>
          <a:p>
            <a:pPr marL="609600" indent="-609600">
              <a:lnSpc>
                <a:spcPct val="120000"/>
              </a:lnSpc>
              <a:buFontTx/>
              <a:buNone/>
            </a:pPr>
            <a:r>
              <a:rPr lang="sk-SK" sz="2800" dirty="0" smtClean="0"/>
              <a:t>historicky sa vyvinuli:</a:t>
            </a:r>
          </a:p>
          <a:p>
            <a:pPr marL="609600" indent="-609600">
              <a:lnSpc>
                <a:spcPct val="120000"/>
              </a:lnSpc>
              <a:buFontTx/>
              <a:buNone/>
            </a:pPr>
            <a:endParaRPr lang="sk-SK" sz="2000" dirty="0" smtClean="0"/>
          </a:p>
          <a:p>
            <a:pPr marL="609600" indent="-609600">
              <a:buFontTx/>
              <a:buAutoNum type="alphaUcPeriod"/>
            </a:pPr>
            <a:r>
              <a:rPr lang="sk-SK" sz="2800" b="1" u="sng" dirty="0" smtClean="0"/>
              <a:t>Kovová mena</a:t>
            </a:r>
          </a:p>
          <a:p>
            <a:pPr marL="609600" indent="-609600">
              <a:buFontTx/>
              <a:buNone/>
            </a:pPr>
            <a:endParaRPr lang="sk-SK" sz="2800" dirty="0" smtClean="0"/>
          </a:p>
          <a:p>
            <a:pPr marL="609600" indent="-609600">
              <a:buFontTx/>
              <a:buNone/>
            </a:pPr>
            <a:r>
              <a:rPr lang="sk-SK" sz="2000" i="1" dirty="0" smtClean="0"/>
              <a:t>Výhody    – </a:t>
            </a:r>
            <a:endParaRPr lang="sk-SK" sz="2000" dirty="0" smtClean="0"/>
          </a:p>
          <a:p>
            <a:pPr marL="609600" indent="-609600">
              <a:buFontTx/>
              <a:buNone/>
            </a:pPr>
            <a:r>
              <a:rPr lang="sk-SK" sz="2000" i="1" dirty="0" smtClean="0"/>
              <a:t>Nevýhody</a:t>
            </a:r>
            <a:r>
              <a:rPr lang="sk-SK" sz="2000" dirty="0" smtClean="0"/>
              <a:t> -</a:t>
            </a:r>
          </a:p>
          <a:p>
            <a:pPr marL="609600" indent="-609600">
              <a:buFontTx/>
              <a:buNone/>
            </a:pPr>
            <a:endParaRPr lang="sk-SK" sz="2800" b="1" dirty="0" smtClean="0"/>
          </a:p>
          <a:p>
            <a:pPr marL="609600" indent="-609600"/>
            <a:endParaRPr lang="sk-SK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28600"/>
            <a:ext cx="8077200" cy="2819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cs-CZ" sz="2800" b="1" dirty="0" smtClean="0"/>
              <a:t>1.</a:t>
            </a:r>
            <a:r>
              <a:rPr lang="cs-CZ" sz="2400" b="1" dirty="0" smtClean="0"/>
              <a:t>  </a:t>
            </a:r>
            <a:r>
              <a:rPr lang="sk-SK" sz="2800" b="1" dirty="0" err="1" smtClean="0"/>
              <a:t>Bimetalistická</a:t>
            </a:r>
            <a:r>
              <a:rPr lang="sk-SK" sz="2800" b="1" dirty="0" smtClean="0"/>
              <a:t> mena</a:t>
            </a:r>
            <a:endParaRPr lang="sk-SK" sz="2000" dirty="0" smtClean="0">
              <a:solidFill>
                <a:srgbClr val="333399"/>
              </a:solidFill>
            </a:endParaRPr>
          </a:p>
          <a:p>
            <a:pPr>
              <a:lnSpc>
                <a:spcPct val="90000"/>
              </a:lnSpc>
            </a:pPr>
            <a:r>
              <a:rPr lang="sk-SK" sz="2400" b="1" dirty="0" smtClean="0"/>
              <a:t>paralelná: </a:t>
            </a:r>
          </a:p>
          <a:p>
            <a:pPr>
              <a:lnSpc>
                <a:spcPct val="90000"/>
              </a:lnSpc>
              <a:buFontTx/>
              <a:buChar char="–"/>
            </a:pPr>
            <a:r>
              <a:rPr lang="sk-SK" sz="2400" dirty="0" smtClean="0"/>
              <a:t>Au a </a:t>
            </a:r>
            <a:r>
              <a:rPr lang="sk-SK" sz="2400" dirty="0" err="1" smtClean="0"/>
              <a:t>Ag</a:t>
            </a:r>
            <a:r>
              <a:rPr lang="sk-SK" sz="2400" dirty="0" smtClean="0"/>
              <a:t> mince bez určenia zákonného výmenného pomeru medzi Au a </a:t>
            </a:r>
            <a:r>
              <a:rPr lang="sk-SK" sz="2400" dirty="0" err="1" smtClean="0"/>
              <a:t>Ag</a:t>
            </a:r>
            <a:endParaRPr lang="sk-SK" sz="2400" dirty="0" smtClean="0"/>
          </a:p>
          <a:p>
            <a:pPr>
              <a:lnSpc>
                <a:spcPct val="90000"/>
              </a:lnSpc>
              <a:buFontTx/>
              <a:buChar char="–"/>
            </a:pPr>
            <a:r>
              <a:rPr lang="sk-SK" sz="2400" dirty="0" smtClean="0"/>
              <a:t>výmenný pomer závisí od skutočnej hodnoty Au a </a:t>
            </a:r>
            <a:r>
              <a:rPr lang="sk-SK" sz="2400" dirty="0" err="1" smtClean="0"/>
              <a:t>Ag</a:t>
            </a:r>
            <a:r>
              <a:rPr lang="sk-SK" sz="2400" dirty="0" smtClean="0"/>
              <a:t> kovu  v minciach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sk-SK" sz="2000" dirty="0" smtClean="0">
                <a:solidFill>
                  <a:srgbClr val="333399"/>
                </a:solidFill>
              </a:rPr>
              <a:t>	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381000" y="3352800"/>
            <a:ext cx="8458200" cy="3200400"/>
          </a:xfrm>
        </p:spPr>
        <p:txBody>
          <a:bodyPr/>
          <a:lstStyle/>
          <a:p>
            <a:r>
              <a:rPr lang="cs-CZ" sz="2400" b="1" dirty="0" smtClean="0"/>
              <a:t>dvojitá:</a:t>
            </a:r>
          </a:p>
          <a:p>
            <a:pPr>
              <a:lnSpc>
                <a:spcPct val="120000"/>
              </a:lnSpc>
              <a:buFontTx/>
              <a:buChar char="–"/>
            </a:pPr>
            <a:r>
              <a:rPr lang="sk-SK" sz="2400" dirty="0" smtClean="0"/>
              <a:t>Au a </a:t>
            </a:r>
            <a:r>
              <a:rPr lang="sk-SK" sz="2400" dirty="0" err="1" smtClean="0"/>
              <a:t>Ag</a:t>
            </a:r>
            <a:r>
              <a:rPr lang="sk-SK" sz="2400" dirty="0" smtClean="0"/>
              <a:t> mince na základe zákonom stanoveného výmenného pomeru </a:t>
            </a:r>
          </a:p>
          <a:p>
            <a:pPr>
              <a:buFontTx/>
              <a:buNone/>
            </a:pPr>
            <a:r>
              <a:rPr lang="sk-SK" sz="2000" dirty="0" smtClean="0">
                <a:solidFill>
                  <a:srgbClr val="333399"/>
                </a:solidFill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765175"/>
            <a:ext cx="8077200" cy="914400"/>
          </a:xfrm>
        </p:spPr>
        <p:txBody>
          <a:bodyPr/>
          <a:lstStyle/>
          <a:p>
            <a:pPr algn="l"/>
            <a:r>
              <a:rPr lang="cs-CZ" sz="2800" b="1" smtClean="0"/>
              <a:t>2. </a:t>
            </a:r>
            <a:r>
              <a:rPr lang="sk-SK" sz="2800" b="1" smtClean="0"/>
              <a:t>Monometalistická mena (monometalizmus)</a:t>
            </a:r>
            <a:br>
              <a:rPr lang="sk-SK" sz="2800" b="1" smtClean="0"/>
            </a:br>
            <a:r>
              <a:rPr lang="sk-SK" sz="2800" b="1" smtClean="0"/>
              <a:t>    </a:t>
            </a:r>
            <a:r>
              <a:rPr lang="sk-SK" sz="2000" smtClean="0">
                <a:solidFill>
                  <a:srgbClr val="333399"/>
                </a:solidFill>
              </a:rPr>
              <a:t/>
            </a:r>
            <a:br>
              <a:rPr lang="sk-SK" sz="2000" smtClean="0">
                <a:solidFill>
                  <a:srgbClr val="333399"/>
                </a:solidFill>
              </a:rPr>
            </a:br>
            <a:r>
              <a:rPr lang="sk-SK" sz="2400" b="1" smtClean="0">
                <a:solidFill>
                  <a:srgbClr val="333399"/>
                </a:solidFill>
              </a:rPr>
              <a:t>-</a:t>
            </a:r>
            <a:r>
              <a:rPr lang="sk-SK" sz="2400" b="1" smtClean="0"/>
              <a:t> </a:t>
            </a:r>
            <a:r>
              <a:rPr lang="sk-SK" sz="2400" smtClean="0"/>
              <a:t>základom platidiel  = 1 kov (meď, bronz, striebro, zlato)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133600"/>
            <a:ext cx="8077200" cy="38862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sk-SK" sz="2400" b="1" dirty="0" smtClean="0"/>
              <a:t>strieborný </a:t>
            </a:r>
            <a:r>
              <a:rPr lang="sk-SK" sz="2400" b="1" dirty="0" err="1" smtClean="0"/>
              <a:t>monometalizmus</a:t>
            </a:r>
            <a:endParaRPr lang="sk-SK" sz="2400" b="1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sk-SK" sz="2400" dirty="0" smtClean="0">
                <a:solidFill>
                  <a:srgbClr val="333399"/>
                </a:solidFill>
              </a:rPr>
              <a:t>	</a:t>
            </a:r>
            <a:endParaRPr lang="sk-SK" sz="2000" dirty="0" smtClean="0">
              <a:solidFill>
                <a:srgbClr val="333399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sk-SK" sz="2400" b="1" dirty="0" smtClean="0">
                <a:solidFill>
                  <a:srgbClr val="333399"/>
                </a:solidFill>
              </a:rPr>
              <a:t> </a:t>
            </a:r>
            <a:endParaRPr lang="sk-SK" sz="2400" dirty="0" smtClean="0">
              <a:solidFill>
                <a:srgbClr val="333399"/>
              </a:solidFill>
            </a:endParaRPr>
          </a:p>
          <a:p>
            <a:pPr>
              <a:lnSpc>
                <a:spcPct val="140000"/>
              </a:lnSpc>
            </a:pPr>
            <a:r>
              <a:rPr lang="sk-SK" sz="2400" b="1" dirty="0" smtClean="0"/>
              <a:t>zlatý </a:t>
            </a:r>
            <a:r>
              <a:rPr lang="sk-SK" sz="2400" b="1" dirty="0" err="1" smtClean="0"/>
              <a:t>monometalizmus</a:t>
            </a:r>
            <a:endParaRPr lang="sk-SK" sz="2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sk-SK" sz="2400" dirty="0" smtClean="0">
                <a:solidFill>
                  <a:srgbClr val="333399"/>
                </a:solidFill>
              </a:rPr>
              <a:t>	</a:t>
            </a:r>
            <a:endParaRPr lang="sk-SK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762000"/>
          </a:xfrm>
        </p:spPr>
        <p:txBody>
          <a:bodyPr/>
          <a:lstStyle/>
          <a:p>
            <a:pPr algn="l"/>
            <a:r>
              <a:rPr lang="cs-CZ" sz="2800" b="1" smtClean="0"/>
              <a:t>Zlatý monometalizmus:</a:t>
            </a:r>
            <a:endParaRPr lang="cs-CZ" sz="280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cs-CZ" sz="2800" b="1" dirty="0" smtClean="0"/>
              <a:t>a</a:t>
            </a:r>
            <a:r>
              <a:rPr lang="cs-CZ" sz="2400" b="1" dirty="0" smtClean="0"/>
              <a:t>) </a:t>
            </a:r>
            <a:r>
              <a:rPr lang="sk-SK" sz="2400" b="1" dirty="0" smtClean="0"/>
              <a:t>štandard zlatej mince (zlatá obehová mena)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sk-SK" sz="2400" dirty="0" smtClean="0"/>
              <a:t>    </a:t>
            </a:r>
            <a:r>
              <a:rPr lang="sk-SK" sz="2400" dirty="0" err="1" smtClean="0"/>
              <a:t>kurantné</a:t>
            </a:r>
            <a:r>
              <a:rPr lang="sk-SK" sz="2400" dirty="0" smtClean="0"/>
              <a:t> (plnohodnotné) mince + bankovky vymeniteľné za Au alebo za Au mince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sk-SK" sz="2000" dirty="0" smtClean="0">
                <a:solidFill>
                  <a:srgbClr val="333399"/>
                </a:solidFill>
              </a:rPr>
              <a:t>	</a:t>
            </a:r>
          </a:p>
          <a:p>
            <a:pPr>
              <a:lnSpc>
                <a:spcPct val="50000"/>
              </a:lnSpc>
              <a:buFontTx/>
              <a:buNone/>
            </a:pPr>
            <a:endParaRPr lang="sk-SK" sz="2000" dirty="0" smtClean="0">
              <a:solidFill>
                <a:srgbClr val="333399"/>
              </a:solidFill>
            </a:endParaRPr>
          </a:p>
          <a:p>
            <a:pPr>
              <a:lnSpc>
                <a:spcPct val="20000"/>
              </a:lnSpc>
              <a:buFontTx/>
              <a:buNone/>
            </a:pPr>
            <a:endParaRPr lang="sk-SK" sz="2000" dirty="0" smtClean="0">
              <a:solidFill>
                <a:srgbClr val="333399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sk-SK" sz="2400" b="1" dirty="0" smtClean="0"/>
              <a:t>b) štandard zlatého odliatku (zlatom krytá mena)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sk-SK" sz="2400" dirty="0" smtClean="0"/>
              <a:t>     rozdielové mince + bankovky plne alebo čiastočne kryté Au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sk-SK" sz="2000" dirty="0" smtClean="0">
                <a:solidFill>
                  <a:srgbClr val="333399"/>
                </a:solidFill>
              </a:rPr>
              <a:t>	</a:t>
            </a:r>
          </a:p>
          <a:p>
            <a:pPr>
              <a:lnSpc>
                <a:spcPct val="50000"/>
              </a:lnSpc>
              <a:buFontTx/>
              <a:buNone/>
            </a:pPr>
            <a:endParaRPr lang="sk-SK" sz="2000" dirty="0" smtClean="0">
              <a:solidFill>
                <a:srgbClr val="333399"/>
              </a:solidFill>
            </a:endParaRPr>
          </a:p>
          <a:p>
            <a:pPr>
              <a:lnSpc>
                <a:spcPct val="0"/>
              </a:lnSpc>
              <a:buFontTx/>
              <a:buNone/>
            </a:pPr>
            <a:endParaRPr lang="sk-SK" sz="2000" dirty="0" smtClean="0">
              <a:solidFill>
                <a:srgbClr val="333399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sk-SK" sz="2400" b="1" dirty="0" smtClean="0"/>
              <a:t>c) štandard zlatej devízy (zlatá devízová mena)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k-SK" sz="2400" dirty="0" smtClean="0"/>
              <a:t>    rozdiel. mince + bankovky vymeniteľné za menu </a:t>
            </a:r>
            <a:r>
              <a:rPr lang="sk-SK" sz="2400" dirty="0" err="1" smtClean="0"/>
              <a:t>vymeniteľ</a:t>
            </a:r>
            <a:r>
              <a:rPr lang="sk-SK" sz="2400" dirty="0" smtClean="0"/>
              <a:t>. za Au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k-SK" sz="2400" dirty="0" smtClean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k-SK" sz="2000" dirty="0" smtClean="0">
                <a:solidFill>
                  <a:srgbClr val="333399"/>
                </a:solidFill>
              </a:rPr>
              <a:t>	</a:t>
            </a:r>
          </a:p>
          <a:p>
            <a:pPr>
              <a:lnSpc>
                <a:spcPct val="90000"/>
              </a:lnSpc>
            </a:pPr>
            <a:endParaRPr lang="sk-SK" sz="2400" dirty="0" smtClean="0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pPr algn="l"/>
            <a:r>
              <a:rPr lang="sk-SK" sz="2800" b="1" u="sng" smtClean="0"/>
              <a:t>B. Papierová mena</a:t>
            </a:r>
            <a:endParaRPr lang="sk-SK" sz="280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7772400" cy="3560763"/>
          </a:xfrm>
        </p:spPr>
        <p:txBody>
          <a:bodyPr/>
          <a:lstStyle/>
          <a:p>
            <a:pPr>
              <a:buFontTx/>
              <a:buNone/>
            </a:pPr>
            <a:r>
              <a:rPr lang="sk-SK" sz="2400" dirty="0" smtClean="0"/>
              <a:t>rozdielové mince + bankovky bez väzby na drahé kovy</a:t>
            </a:r>
          </a:p>
          <a:p>
            <a:r>
              <a:rPr lang="sk-SK" sz="2400" dirty="0" smtClean="0"/>
              <a:t>môže sa opierať o zlaté alebo devízové rezervy</a:t>
            </a:r>
          </a:p>
          <a:p>
            <a:endParaRPr lang="sk-SK" sz="2400" dirty="0" smtClean="0"/>
          </a:p>
          <a:p>
            <a:pPr>
              <a:buFontTx/>
              <a:buNone/>
            </a:pPr>
            <a:r>
              <a:rPr lang="sk-SK" sz="2400" i="1" dirty="0" smtClean="0"/>
              <a:t>Nevýhoda -</a:t>
            </a:r>
            <a:endParaRPr lang="sk-SK" sz="2400" dirty="0" smtClean="0">
              <a:sym typeface="Symbol" pitchFamily="18" charset="2"/>
            </a:endParaRPr>
          </a:p>
          <a:p>
            <a:pPr>
              <a:buFontTx/>
              <a:buNone/>
            </a:pPr>
            <a:endParaRPr lang="sk-SK" sz="1600" dirty="0" smtClean="0"/>
          </a:p>
          <a:p>
            <a:pPr>
              <a:buFontTx/>
              <a:buNone/>
            </a:pPr>
            <a:r>
              <a:rPr lang="sk-SK" sz="2400" i="1" dirty="0" smtClean="0"/>
              <a:t>Výhoda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38108"/>
            <a:ext cx="8429684" cy="762000"/>
          </a:xfrm>
        </p:spPr>
        <p:txBody>
          <a:bodyPr/>
          <a:lstStyle/>
          <a:p>
            <a:r>
              <a:rPr lang="sk-SK" sz="3200" b="1" dirty="0" smtClean="0"/>
              <a:t>Medzinárodné menové sústavy (systémy)</a:t>
            </a:r>
            <a:br>
              <a:rPr lang="sk-SK" sz="3200" b="1" dirty="0" smtClean="0"/>
            </a:br>
            <a:r>
              <a:rPr lang="sk-SK" sz="3200" b="1" dirty="0" smtClean="0"/>
              <a:t>= </a:t>
            </a:r>
            <a:r>
              <a:rPr lang="sk-SK" sz="2000" b="1" dirty="0" smtClean="0"/>
              <a:t>súhrn pravidiel a opatrení spojených s pohybom peňazí medzi krajinami</a:t>
            </a:r>
            <a:endParaRPr lang="sk-SK" sz="3200" b="1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285860"/>
            <a:ext cx="8534400" cy="592935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sk-SK" sz="2000" b="1" dirty="0" err="1" smtClean="0"/>
              <a:t>Bretton-woodsky</a:t>
            </a:r>
            <a:r>
              <a:rPr lang="sk-SK" sz="2000" b="1" dirty="0" smtClean="0"/>
              <a:t> MS </a:t>
            </a:r>
            <a:r>
              <a:rPr lang="sk-SK" sz="1800" dirty="0" smtClean="0"/>
              <a:t>(1944 – v USA)</a:t>
            </a:r>
          </a:p>
          <a:p>
            <a:pPr lvl="1">
              <a:lnSpc>
                <a:spcPct val="80000"/>
              </a:lnSpc>
            </a:pPr>
            <a:r>
              <a:rPr lang="sk-SK" sz="1800" dirty="0" smtClean="0"/>
              <a:t>stanovenie parity každej meny v Au a zároveň v USD</a:t>
            </a:r>
          </a:p>
          <a:p>
            <a:pPr lvl="1">
              <a:lnSpc>
                <a:spcPct val="80000"/>
              </a:lnSpc>
            </a:pPr>
            <a:r>
              <a:rPr lang="sk-SK" sz="1800" dirty="0" smtClean="0"/>
              <a:t>oficiálna cena Au ...parita USD: 35 USD za 1 trójsku uncu Au (31,1,g)</a:t>
            </a:r>
          </a:p>
          <a:p>
            <a:pPr lvl="1">
              <a:lnSpc>
                <a:spcPct val="80000"/>
              </a:lnSpc>
            </a:pPr>
            <a:r>
              <a:rPr lang="sk-SK" sz="1800" u="sng" dirty="0" smtClean="0"/>
              <a:t>pevné</a:t>
            </a:r>
            <a:r>
              <a:rPr lang="sk-SK" sz="1800" dirty="0" smtClean="0"/>
              <a:t> menové kurzy (úprava po dlhšom období)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</a:pPr>
            <a:r>
              <a:rPr lang="sk-SK" sz="1800" b="1" dirty="0" smtClean="0"/>
              <a:t>1971 </a:t>
            </a:r>
            <a:r>
              <a:rPr lang="sk-SK" sz="1800" dirty="0" smtClean="0"/>
              <a:t>– zrušená vymeniteľnosť USD za Au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</a:pPr>
            <a:r>
              <a:rPr lang="sk-SK" sz="2000" b="1" dirty="0" smtClean="0"/>
              <a:t>Kingstonský MS </a:t>
            </a:r>
            <a:r>
              <a:rPr lang="sk-SK" sz="1800" dirty="0" smtClean="0"/>
              <a:t>(1976 na porade MMF)</a:t>
            </a:r>
          </a:p>
          <a:p>
            <a:pPr lvl="1">
              <a:lnSpc>
                <a:spcPct val="80000"/>
              </a:lnSpc>
            </a:pPr>
            <a:r>
              <a:rPr lang="sk-SK" sz="1800" dirty="0" smtClean="0"/>
              <a:t>SDR (špeciálne práva čerpania)  - rezervný prostriedok (už nie Au)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sk-SK" sz="1800" dirty="0" smtClean="0"/>
              <a:t>					  - zúčtovacia jednotka medzi CB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sk-SK" sz="1800" dirty="0" smtClean="0"/>
              <a:t>					  - hodnota podľa koša mien (4)</a:t>
            </a:r>
          </a:p>
          <a:p>
            <a:pPr lvl="1">
              <a:lnSpc>
                <a:spcPct val="80000"/>
              </a:lnSpc>
            </a:pPr>
            <a:r>
              <a:rPr lang="sk-SK" sz="1800" u="sng" dirty="0" smtClean="0"/>
              <a:t>pružné</a:t>
            </a:r>
            <a:r>
              <a:rPr lang="sk-SK" sz="1800" dirty="0" smtClean="0"/>
              <a:t> menové kurzy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</a:pPr>
            <a:r>
              <a:rPr lang="sk-SK" sz="1800" dirty="0" err="1" smtClean="0"/>
              <a:t>demonetizácia</a:t>
            </a:r>
            <a:r>
              <a:rPr lang="sk-SK" sz="1800" dirty="0" smtClean="0"/>
              <a:t> – zrušenie oficiálnej ceny Au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</a:pPr>
            <a:r>
              <a:rPr lang="sk-SK" sz="2000" b="1" dirty="0" smtClean="0"/>
              <a:t>EMS </a:t>
            </a:r>
            <a:r>
              <a:rPr lang="sk-SK" sz="1800" dirty="0" smtClean="0"/>
              <a:t>(1979 – členovia ES)</a:t>
            </a:r>
          </a:p>
          <a:p>
            <a:pPr lvl="1">
              <a:lnSpc>
                <a:spcPct val="80000"/>
              </a:lnSpc>
            </a:pPr>
            <a:r>
              <a:rPr lang="sk-SK" sz="1800" dirty="0" smtClean="0"/>
              <a:t>ECU - zúčtovacia menová jednotka (=Európska menová jednotka)  medzi CB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sk-SK" sz="1800" dirty="0" smtClean="0"/>
              <a:t>              - rezervná mena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sk-SK" sz="1800" dirty="0" smtClean="0"/>
              <a:t>              - hodnota podľa koša zúčastnených  mien (bolo ich 9....12)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FontTx/>
              <a:buNone/>
            </a:pPr>
            <a:r>
              <a:rPr lang="sk-SK" sz="1800" dirty="0" smtClean="0"/>
              <a:t>		      - </a:t>
            </a:r>
            <a:r>
              <a:rPr lang="sk-SK" sz="1800" u="sng" dirty="0" smtClean="0"/>
              <a:t>pevné kurzy s povoleným rozpätím </a:t>
            </a:r>
            <a:r>
              <a:rPr lang="sk-SK" sz="1800" dirty="0" smtClean="0"/>
              <a:t>v rámci ERM I		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</a:pPr>
            <a:r>
              <a:rPr lang="sk-SK" sz="2000" b="1" dirty="0" smtClean="0"/>
              <a:t>EMÚ </a:t>
            </a:r>
            <a:r>
              <a:rPr lang="sk-SK" sz="1800" dirty="0" smtClean="0"/>
              <a:t>(1999 – bezhotovostný </a:t>
            </a:r>
            <a:r>
              <a:rPr lang="sk-SK" sz="1800" dirty="0" err="1" smtClean="0"/>
              <a:t>platob</a:t>
            </a:r>
            <a:r>
              <a:rPr lang="sk-SK" sz="1800" dirty="0" smtClean="0"/>
              <a:t>. styk; 2002 – bankovky + mince)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3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3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Výchozí návrh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446</Words>
  <Application>Microsoft Office PowerPoint</Application>
  <PresentationFormat>Prezentácia na obrazovke (4:3)</PresentationFormat>
  <Paragraphs>122</Paragraphs>
  <Slides>14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Výchozí návrh</vt:lpstr>
      <vt:lpstr>Snímka 1</vt:lpstr>
      <vt:lpstr>Snímka 2</vt:lpstr>
      <vt:lpstr>Snímka 3</vt:lpstr>
      <vt:lpstr>Snímka 4</vt:lpstr>
      <vt:lpstr>Snímka 5</vt:lpstr>
      <vt:lpstr>2. Monometalistická mena (monometalizmus)      - základom platidiel  = 1 kov (meď, bronz, striebro, zlato)</vt:lpstr>
      <vt:lpstr>Zlatý monometalizmus:</vt:lpstr>
      <vt:lpstr>B. Papierová mena</vt:lpstr>
      <vt:lpstr>Medzinárodné menové sústavy (systémy) = súhrn pravidiel a opatrení spojených s pohybom peňazí medzi krajinami</vt:lpstr>
      <vt:lpstr>Úlohy štátu alebo CB vo vzťahu k zahraničnej mene</vt:lpstr>
      <vt:lpstr>Menový kurz  = cena jednej meny vyjadrená v inej mene = cena meny na medzinárodných menových (hlavne       devízových) trhoch</vt:lpstr>
      <vt:lpstr>Zmeny MK:</vt:lpstr>
      <vt:lpstr>Dôsledky devalvácie (depreciácie): </vt:lpstr>
      <vt:lpstr>Platobná bilancia</vt:lpstr>
    </vt:vector>
  </TitlesOfParts>
  <Company>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Mena a menové vzťahy</dc:title>
  <dc:creator>X</dc:creator>
  <cp:lastModifiedBy>Andrej</cp:lastModifiedBy>
  <cp:revision>144</cp:revision>
  <dcterms:created xsi:type="dcterms:W3CDTF">2005-12-11T16:58:48Z</dcterms:created>
  <dcterms:modified xsi:type="dcterms:W3CDTF">2014-01-22T23:22:58Z</dcterms:modified>
</cp:coreProperties>
</file>