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D6AD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BAE8B-C4CC-4299-82AA-5F3C77CC180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CB367-C23E-4EF2-98CE-89B337CC372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2978-9A72-4C92-8381-86DBF53BEB4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66011-498E-4339-A1DA-2FDC2EB5720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6C5A2-6180-4703-82E8-3E835257C93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39A62-A968-4B70-B3DA-46043E0E5B2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7C0AD-D37C-4379-8FCD-2E9BD842788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BF59B-7602-4DC9-BF9C-0684D3C9A32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CA4CB-D0AF-4BA4-A89A-389A523714F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4A407-FE82-4E70-A381-5B4128396E4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C7725-2D65-487C-844F-42254F502D5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60A7D-CE8C-41B7-BB19-06EB62203F6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8022B62-F623-42BB-AB79-890C8B198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Transformácia ekonomiky SR</a:t>
            </a:r>
            <a:endParaRPr lang="sk-SK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5038"/>
            <a:ext cx="7772400" cy="3352800"/>
          </a:xfrm>
        </p:spPr>
        <p:txBody>
          <a:bodyPr/>
          <a:lstStyle/>
          <a:p>
            <a:pPr>
              <a:defRPr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Definícia</a:t>
            </a:r>
          </a:p>
          <a:p>
            <a:pPr>
              <a:defRPr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Ciele</a:t>
            </a:r>
          </a:p>
          <a:p>
            <a:pPr>
              <a:defRPr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Prvky</a:t>
            </a:r>
          </a:p>
          <a:p>
            <a:pPr>
              <a:defRPr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Privatizácia - definícia, typy, metódy</a:t>
            </a:r>
          </a:p>
          <a:p>
            <a:pPr>
              <a:defRPr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Pozitíva, negatíva </a:t>
            </a:r>
          </a:p>
          <a:p>
            <a:pPr>
              <a:defRPr/>
            </a:pPr>
            <a:endParaRPr lang="sk-SK" dirty="0" smtClean="0"/>
          </a:p>
          <a:p>
            <a:pPr>
              <a:defRPr/>
            </a:pPr>
            <a:endParaRPr lang="sk-SK" dirty="0" smtClean="0"/>
          </a:p>
          <a:p>
            <a:pPr>
              <a:defRPr/>
            </a:pPr>
            <a:endParaRPr lang="sk-SK" dirty="0" smtClean="0"/>
          </a:p>
          <a:p>
            <a:pPr>
              <a:defRPr/>
            </a:pPr>
            <a:endParaRPr lang="sk-SK" dirty="0" smtClean="0"/>
          </a:p>
          <a:p>
            <a:pPr>
              <a:defRPr/>
            </a:pPr>
            <a:endParaRPr lang="sk-SK" dirty="0" smtClean="0"/>
          </a:p>
          <a:p>
            <a:pPr>
              <a:defRPr/>
            </a:pPr>
            <a:endParaRPr lang="sk-SK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2192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sk-SK" sz="3200" b="1" smtClean="0">
                <a:solidFill>
                  <a:srgbClr val="080808"/>
                </a:solidFill>
              </a:rPr>
              <a:t>4. Konvertibilita meny</a:t>
            </a:r>
            <a:r>
              <a:rPr lang="sk-SK" sz="2800" b="1" smtClean="0">
                <a:solidFill>
                  <a:srgbClr val="080808"/>
                </a:solidFill>
              </a:rPr>
              <a:t> </a:t>
            </a:r>
            <a:br>
              <a:rPr lang="sk-SK" sz="2800" b="1" smtClean="0">
                <a:solidFill>
                  <a:srgbClr val="080808"/>
                </a:solidFill>
              </a:rPr>
            </a:br>
            <a:r>
              <a:rPr lang="sk-SK" sz="2800" smtClean="0">
                <a:solidFill>
                  <a:srgbClr val="080808"/>
                </a:solidFill>
              </a:rPr>
              <a:t>= voľná vymeniteľnosť meny za inú menu</a:t>
            </a:r>
            <a:r>
              <a:rPr lang="sk-SK" sz="2800" smtClean="0"/>
              <a:t/>
            </a:r>
            <a:br>
              <a:rPr lang="sk-SK" sz="2800" smtClean="0"/>
            </a:br>
            <a:r>
              <a:rPr lang="sk-SK" sz="2400" smtClean="0"/>
              <a:t/>
            </a:r>
            <a:br>
              <a:rPr lang="sk-SK" sz="2400" smtClean="0"/>
            </a:br>
            <a:endParaRPr lang="sk-SK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7772400" cy="3048000"/>
          </a:xfrm>
        </p:spPr>
        <p:txBody>
          <a:bodyPr/>
          <a:lstStyle/>
          <a:p>
            <a:r>
              <a:rPr lang="sk-SK" sz="2400" smtClean="0">
                <a:solidFill>
                  <a:srgbClr val="080808"/>
                </a:solidFill>
              </a:rPr>
              <a:t>najskôr </a:t>
            </a:r>
            <a:r>
              <a:rPr lang="sk-SK" sz="2400" b="1" smtClean="0">
                <a:solidFill>
                  <a:srgbClr val="080808"/>
                </a:solidFill>
              </a:rPr>
              <a:t>čiastočná</a:t>
            </a:r>
            <a:r>
              <a:rPr lang="sk-SK" sz="2400" smtClean="0">
                <a:solidFill>
                  <a:srgbClr val="080808"/>
                </a:solidFill>
              </a:rPr>
              <a:t> (vnútorná) </a:t>
            </a:r>
            <a:r>
              <a:rPr lang="sk-SK" sz="2400" b="1" smtClean="0">
                <a:solidFill>
                  <a:srgbClr val="080808"/>
                </a:solidFill>
              </a:rPr>
              <a:t>vymeniteľnosť</a:t>
            </a:r>
          </a:p>
          <a:p>
            <a:pPr lvl="1"/>
            <a:r>
              <a:rPr lang="sk-SK" sz="2400" smtClean="0">
                <a:solidFill>
                  <a:srgbClr val="080808"/>
                </a:solidFill>
              </a:rPr>
              <a:t>napojenie meny na USD a DM</a:t>
            </a:r>
          </a:p>
          <a:p>
            <a:pPr lvl="1"/>
            <a:r>
              <a:rPr lang="sk-SK" sz="2400" smtClean="0">
                <a:solidFill>
                  <a:srgbClr val="080808"/>
                </a:solidFill>
              </a:rPr>
              <a:t>povinný predaj devíz</a:t>
            </a:r>
          </a:p>
          <a:p>
            <a:pPr lvl="1"/>
            <a:r>
              <a:rPr lang="sk-SK" sz="2400" smtClean="0">
                <a:solidFill>
                  <a:srgbClr val="080808"/>
                </a:solidFill>
              </a:rPr>
              <a:t>obmedzený nákup valút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/>
          <a:lstStyle/>
          <a:p>
            <a:pPr algn="l"/>
            <a:r>
              <a:rPr lang="sk-SK" sz="3200" b="1" smtClean="0">
                <a:solidFill>
                  <a:srgbClr val="080808"/>
                </a:solidFill>
              </a:rPr>
              <a:t>5. Reštriktívna fiškálna a monetárna politika</a:t>
            </a:r>
            <a:endParaRPr lang="sk-SK" sz="3200" smtClean="0">
              <a:solidFill>
                <a:srgbClr val="080808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772400" cy="32766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i="1" dirty="0" smtClean="0">
                <a:solidFill>
                  <a:srgbClr val="080808"/>
                </a:solidFill>
              </a:rPr>
              <a:t>Cieľ</a:t>
            </a:r>
            <a:r>
              <a:rPr lang="sk-SK" sz="2400" dirty="0" smtClean="0">
                <a:solidFill>
                  <a:srgbClr val="080808"/>
                </a:solidFill>
              </a:rPr>
              <a:t>: zabrániť inflačnej špirále:  ceny  </a:t>
            </a:r>
            <a:r>
              <a:rPr lang="sk-SK" sz="2400" dirty="0" smtClean="0">
                <a:solidFill>
                  <a:srgbClr val="080808"/>
                </a:solidFill>
                <a:sym typeface="Symbol" pitchFamily="18" charset="2"/>
              </a:rPr>
              <a:t>  mzdy    ceny</a:t>
            </a:r>
          </a:p>
          <a:p>
            <a:pPr>
              <a:buFontTx/>
              <a:buNone/>
            </a:pPr>
            <a:endParaRPr lang="sk-SK" sz="2400" dirty="0" smtClean="0">
              <a:solidFill>
                <a:srgbClr val="080808"/>
              </a:solidFill>
              <a:sym typeface="Symbol" pitchFamily="18" charset="2"/>
            </a:endParaRPr>
          </a:p>
          <a:p>
            <a:endParaRPr lang="sk-SK" sz="2400" dirty="0" smtClean="0">
              <a:solidFill>
                <a:srgbClr val="080808"/>
              </a:solidFill>
              <a:sym typeface="Symbol" pitchFamily="18" charset="2"/>
            </a:endParaRPr>
          </a:p>
          <a:p>
            <a:endParaRPr lang="sk-SK" sz="2400" dirty="0" smtClean="0">
              <a:sym typeface="Symbol" pitchFamily="18" charset="2"/>
            </a:endParaRPr>
          </a:p>
          <a:p>
            <a:endParaRPr lang="sk-SK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434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sk-SK" b="1" dirty="0" smtClean="0">
                <a:solidFill>
                  <a:schemeClr val="tx2"/>
                </a:solidFill>
              </a:rPr>
              <a:t>                </a:t>
            </a:r>
            <a:r>
              <a:rPr lang="sk-SK" sz="3200" b="1" dirty="0" smtClean="0">
                <a:solidFill>
                  <a:srgbClr val="080808"/>
                </a:solidFill>
              </a:rPr>
              <a:t>Pozitíva: </a:t>
            </a:r>
            <a:endParaRPr lang="sk-SK" sz="3200" b="1" dirty="0" smtClean="0">
              <a:solidFill>
                <a:srgbClr val="080808"/>
              </a:solidFill>
            </a:endParaRPr>
          </a:p>
          <a:p>
            <a:pPr>
              <a:lnSpc>
                <a:spcPct val="60000"/>
              </a:lnSpc>
            </a:pPr>
            <a:endParaRPr lang="sk-SK" b="1" dirty="0" smtClean="0">
              <a:solidFill>
                <a:srgbClr val="080808"/>
              </a:solidFill>
            </a:endParaRPr>
          </a:p>
          <a:p>
            <a:pPr lvl="1"/>
            <a:endParaRPr lang="sk-SK" dirty="0" smtClean="0">
              <a:solidFill>
                <a:srgbClr val="080808"/>
              </a:solidFill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914400"/>
            <a:ext cx="4876800" cy="5181600"/>
          </a:xfrm>
        </p:spPr>
        <p:txBody>
          <a:bodyPr/>
          <a:lstStyle/>
          <a:p>
            <a:pPr>
              <a:buFontTx/>
              <a:buNone/>
            </a:pPr>
            <a:r>
              <a:rPr lang="sk-SK" b="1" dirty="0" smtClean="0">
                <a:solidFill>
                  <a:schemeClr val="tx2"/>
                </a:solidFill>
              </a:rPr>
              <a:t>		</a:t>
            </a:r>
            <a:r>
              <a:rPr lang="sk-SK" b="1" smtClean="0">
                <a:solidFill>
                  <a:srgbClr val="080808"/>
                </a:solidFill>
              </a:rPr>
              <a:t>     </a:t>
            </a:r>
            <a:r>
              <a:rPr lang="sk-SK" sz="3200" b="1" smtClean="0">
                <a:solidFill>
                  <a:srgbClr val="080808"/>
                </a:solidFill>
              </a:rPr>
              <a:t>Negatíva:</a:t>
            </a:r>
            <a:endParaRPr lang="sk-SK" sz="3200" b="1" dirty="0" smtClean="0">
              <a:solidFill>
                <a:srgbClr val="080808"/>
              </a:solidFill>
            </a:endParaRPr>
          </a:p>
          <a:p>
            <a:pPr>
              <a:lnSpc>
                <a:spcPct val="50000"/>
              </a:lnSpc>
            </a:pPr>
            <a:endParaRPr lang="sk-SK" b="1" dirty="0" smtClean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8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3200" dirty="0" smtClean="0">
                <a:solidFill>
                  <a:srgbClr val="080808"/>
                </a:solidFill>
              </a:rPr>
              <a:t>Súčasnosť:</a:t>
            </a:r>
            <a:endParaRPr lang="sk-SK" sz="3200" dirty="0" smtClean="0">
              <a:solidFill>
                <a:srgbClr val="080808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2125"/>
            <a:ext cx="7772400" cy="4114800"/>
          </a:xfrm>
        </p:spPr>
        <p:txBody>
          <a:bodyPr/>
          <a:lstStyle/>
          <a:p>
            <a:endParaRPr lang="sk-SK" sz="2400" dirty="0" smtClean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3200" b="1" smtClean="0">
                <a:solidFill>
                  <a:srgbClr val="080808"/>
                </a:solidFill>
              </a:rPr>
              <a:t>Transformácia v SR</a:t>
            </a:r>
            <a:br>
              <a:rPr lang="sk-SK" sz="3200" b="1" smtClean="0">
                <a:solidFill>
                  <a:srgbClr val="080808"/>
                </a:solidFill>
              </a:rPr>
            </a:br>
            <a:r>
              <a:rPr lang="sk-SK" sz="2800" smtClean="0">
                <a:solidFill>
                  <a:srgbClr val="080808"/>
                </a:solidFill>
              </a:rPr>
              <a:t>= proces prechodu od centrálne riadenej k trhovej (zmiešanej) ekonomiky </a:t>
            </a:r>
            <a:br>
              <a:rPr lang="sk-SK" sz="2800" smtClean="0">
                <a:solidFill>
                  <a:srgbClr val="080808"/>
                </a:solidFill>
              </a:rPr>
            </a:br>
            <a:r>
              <a:rPr lang="sk-SK" sz="2800" smtClean="0">
                <a:solidFill>
                  <a:srgbClr val="080808"/>
                </a:solidFill>
              </a:rPr>
              <a:t>	</a:t>
            </a:r>
            <a:r>
              <a:rPr lang="sk-SK" sz="2400" smtClean="0">
                <a:solidFill>
                  <a:srgbClr val="080808"/>
                </a:solidFill>
              </a:rPr>
              <a:t>začiatok: 1.1.1991 </a:t>
            </a:r>
            <a:r>
              <a:rPr lang="sk-SK" sz="2400" b="1" i="1" smtClean="0">
                <a:solidFill>
                  <a:srgbClr val="080808"/>
                </a:solidFill>
              </a:rPr>
              <a:t>„Ekonomickou reformou“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92375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sk-SK" b="1" smtClean="0">
                <a:solidFill>
                  <a:srgbClr val="080808"/>
                </a:solidFill>
              </a:rPr>
              <a:t>Ciele: </a:t>
            </a:r>
          </a:p>
          <a:p>
            <a:r>
              <a:rPr lang="sk-SK" sz="2800" smtClean="0">
                <a:solidFill>
                  <a:srgbClr val="080808"/>
                </a:solidFill>
              </a:rPr>
              <a:t>zmena vlastníckych vzťahov</a:t>
            </a:r>
          </a:p>
          <a:p>
            <a:r>
              <a:rPr lang="sk-SK" sz="2800" smtClean="0">
                <a:solidFill>
                  <a:srgbClr val="080808"/>
                </a:solidFill>
              </a:rPr>
              <a:t>tvorba konkurenčného prostredia</a:t>
            </a:r>
          </a:p>
          <a:p>
            <a:r>
              <a:rPr lang="sk-SK" sz="2800" smtClean="0">
                <a:solidFill>
                  <a:srgbClr val="080808"/>
                </a:solidFill>
              </a:rPr>
              <a:t>vyššia produkčná a exportná schopnosť  ekonomiky</a:t>
            </a:r>
          </a:p>
          <a:p>
            <a:r>
              <a:rPr lang="sk-SK" sz="2800" smtClean="0">
                <a:solidFill>
                  <a:srgbClr val="080808"/>
                </a:solidFill>
              </a:rPr>
              <a:t>rast zodpovednosti podnikov za vlastnú príjmovú situáciu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9215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sk-SK" b="1" smtClean="0">
                <a:solidFill>
                  <a:srgbClr val="080808"/>
                </a:solidFill>
              </a:rPr>
              <a:t>Prvky transformačného procesu:</a:t>
            </a:r>
          </a:p>
          <a:p>
            <a:pPr>
              <a:buFontTx/>
              <a:buNone/>
            </a:pPr>
            <a:endParaRPr lang="sk-SK" smtClean="0">
              <a:solidFill>
                <a:srgbClr val="080808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sk-SK" sz="2800" smtClean="0">
                <a:solidFill>
                  <a:srgbClr val="080808"/>
                </a:solidFill>
              </a:rPr>
              <a:t>1. liberalizácia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sk-SK" sz="2800" smtClean="0">
                <a:solidFill>
                  <a:srgbClr val="080808"/>
                </a:solidFill>
              </a:rPr>
              <a:t>2. privatizácia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sk-SK" sz="2800" smtClean="0">
                <a:solidFill>
                  <a:srgbClr val="080808"/>
                </a:solidFill>
              </a:rPr>
              <a:t>3. reštrukturalizácia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sk-SK" sz="2800" smtClean="0">
                <a:solidFill>
                  <a:srgbClr val="080808"/>
                </a:solidFill>
              </a:rPr>
              <a:t>4. konvertibilita meny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sk-SK" sz="2800" smtClean="0">
                <a:solidFill>
                  <a:srgbClr val="080808"/>
                </a:solidFill>
              </a:rPr>
              <a:t>5. reštriktívna fiškálna a monetárna politika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447800"/>
          </a:xfrm>
        </p:spPr>
        <p:txBody>
          <a:bodyPr/>
          <a:lstStyle/>
          <a:p>
            <a:pPr algn="l"/>
            <a:r>
              <a:rPr lang="sk-SK" sz="3200" b="1" smtClean="0">
                <a:solidFill>
                  <a:srgbClr val="080808"/>
                </a:solidFill>
              </a:rPr>
              <a:t>1. Liberalizácia</a:t>
            </a:r>
            <a:br>
              <a:rPr lang="sk-SK" sz="3200" b="1" smtClean="0">
                <a:solidFill>
                  <a:srgbClr val="080808"/>
                </a:solidFill>
              </a:rPr>
            </a:br>
            <a:r>
              <a:rPr lang="sk-SK" sz="2800" smtClean="0">
                <a:solidFill>
                  <a:srgbClr val="080808"/>
                </a:solidFill>
              </a:rPr>
              <a:t>= uvoľnenie tvorby:</a:t>
            </a:r>
            <a:br>
              <a:rPr lang="sk-SK" sz="2800" smtClean="0">
                <a:solidFill>
                  <a:srgbClr val="080808"/>
                </a:solidFill>
              </a:rPr>
            </a:br>
            <a:endParaRPr lang="sk-SK" sz="2800" smtClean="0">
              <a:solidFill>
                <a:srgbClr val="080808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sk-SK" smtClean="0">
                <a:solidFill>
                  <a:srgbClr val="080808"/>
                </a:solidFill>
              </a:rPr>
              <a:t>cien</a:t>
            </a:r>
          </a:p>
          <a:p>
            <a:r>
              <a:rPr lang="sk-SK" smtClean="0">
                <a:solidFill>
                  <a:srgbClr val="080808"/>
                </a:solidFill>
              </a:rPr>
              <a:t>miezd</a:t>
            </a:r>
          </a:p>
          <a:p>
            <a:r>
              <a:rPr lang="sk-SK" smtClean="0">
                <a:solidFill>
                  <a:srgbClr val="080808"/>
                </a:solidFill>
              </a:rPr>
              <a:t>zahraničného obchodu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3200" b="1" smtClean="0">
                <a:solidFill>
                  <a:srgbClr val="080808"/>
                </a:solidFill>
              </a:rPr>
              <a:t>2. Privatizácia </a:t>
            </a:r>
            <a:br>
              <a:rPr lang="sk-SK" sz="3200" b="1" smtClean="0">
                <a:solidFill>
                  <a:srgbClr val="080808"/>
                </a:solidFill>
              </a:rPr>
            </a:br>
            <a:r>
              <a:rPr lang="sk-SK" sz="2800" smtClean="0">
                <a:solidFill>
                  <a:srgbClr val="080808"/>
                </a:solidFill>
              </a:rPr>
              <a:t>= prevod štátneho </a:t>
            </a:r>
            <a:r>
              <a:rPr lang="sk-SK" sz="2800" u="sng" smtClean="0">
                <a:solidFill>
                  <a:srgbClr val="080808"/>
                </a:solidFill>
              </a:rPr>
              <a:t>vlastníctva</a:t>
            </a:r>
            <a:r>
              <a:rPr lang="sk-SK" sz="2800" smtClean="0">
                <a:solidFill>
                  <a:srgbClr val="080808"/>
                </a:solidFill>
              </a:rPr>
              <a:t> na súkromné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sk-SK" sz="2800" dirty="0" smtClean="0">
                <a:solidFill>
                  <a:srgbClr val="080808"/>
                </a:solidFill>
              </a:rPr>
              <a:t>Predchádzali jej:</a:t>
            </a:r>
          </a:p>
          <a:p>
            <a:r>
              <a:rPr lang="sk-SK" sz="2800" b="1" dirty="0" smtClean="0">
                <a:solidFill>
                  <a:srgbClr val="080808"/>
                </a:solidFill>
              </a:rPr>
              <a:t>reštitúcie </a:t>
            </a:r>
            <a:r>
              <a:rPr lang="sk-SK" sz="2800" dirty="0" smtClean="0">
                <a:solidFill>
                  <a:srgbClr val="080808"/>
                </a:solidFill>
              </a:rPr>
              <a:t>=</a:t>
            </a:r>
            <a:endParaRPr lang="sk-SK" sz="2800" dirty="0" smtClean="0">
              <a:solidFill>
                <a:srgbClr val="080808"/>
              </a:solidFill>
            </a:endParaRPr>
          </a:p>
          <a:p>
            <a:r>
              <a:rPr lang="sk-SK" sz="2800" b="1" dirty="0" smtClean="0">
                <a:solidFill>
                  <a:srgbClr val="080808"/>
                </a:solidFill>
              </a:rPr>
              <a:t>deetatizácia</a:t>
            </a:r>
            <a:r>
              <a:rPr lang="sk-SK" sz="2800" dirty="0" smtClean="0">
                <a:solidFill>
                  <a:srgbClr val="080808"/>
                </a:solidFill>
              </a:rPr>
              <a:t> (odštátnenie) </a:t>
            </a:r>
            <a:r>
              <a:rPr lang="sk-SK" sz="2800" dirty="0" smtClean="0">
                <a:solidFill>
                  <a:srgbClr val="080808"/>
                </a:solidFill>
              </a:rPr>
              <a:t>=</a:t>
            </a:r>
            <a:endParaRPr lang="sk-SK" sz="2800" dirty="0" smtClean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24000"/>
          </a:xfrm>
        </p:spPr>
        <p:txBody>
          <a:bodyPr/>
          <a:lstStyle/>
          <a:p>
            <a:pPr algn="l"/>
            <a:r>
              <a:rPr lang="sk-SK" sz="2800" b="1" smtClean="0">
                <a:solidFill>
                  <a:srgbClr val="080808"/>
                </a:solidFill>
              </a:rPr>
              <a:t>Typy privatizácie</a:t>
            </a:r>
            <a:r>
              <a:rPr lang="sk-SK" sz="2800" smtClean="0">
                <a:solidFill>
                  <a:srgbClr val="080808"/>
                </a:solidFill>
              </a:rPr>
              <a:t>:</a:t>
            </a:r>
            <a:br>
              <a:rPr lang="sk-SK" sz="2800" smtClean="0">
                <a:solidFill>
                  <a:srgbClr val="080808"/>
                </a:solidFill>
              </a:rPr>
            </a:br>
            <a:r>
              <a:rPr lang="sk-SK" sz="2800" smtClean="0">
                <a:solidFill>
                  <a:srgbClr val="080808"/>
                </a:solidFill>
              </a:rPr>
              <a:t/>
            </a:r>
            <a:br>
              <a:rPr lang="sk-SK" sz="2800" smtClean="0">
                <a:solidFill>
                  <a:srgbClr val="080808"/>
                </a:solidFill>
              </a:rPr>
            </a:br>
            <a:r>
              <a:rPr lang="sk-SK" sz="2400" b="1" smtClean="0">
                <a:solidFill>
                  <a:srgbClr val="080808"/>
                </a:solidFill>
              </a:rPr>
              <a:t>1. malá</a:t>
            </a:r>
            <a:r>
              <a:rPr lang="sk-SK" sz="2400" smtClean="0">
                <a:solidFill>
                  <a:srgbClr val="080808"/>
                </a:solidFill>
              </a:rPr>
              <a:t>  (1991-1994)</a:t>
            </a:r>
            <a:br>
              <a:rPr lang="sk-SK" sz="2400" smtClean="0">
                <a:solidFill>
                  <a:srgbClr val="080808"/>
                </a:solidFill>
              </a:rPr>
            </a:br>
            <a:r>
              <a:rPr lang="sk-SK" sz="2400" smtClean="0">
                <a:solidFill>
                  <a:srgbClr val="080808"/>
                </a:solidFill>
              </a:rPr>
              <a:t>     </a:t>
            </a:r>
            <a:r>
              <a:rPr lang="sk-SK" sz="2400" b="1" smtClean="0">
                <a:solidFill>
                  <a:srgbClr val="080808"/>
                </a:solidFill>
              </a:rPr>
              <a:t>metóda</a:t>
            </a:r>
            <a:r>
              <a:rPr lang="sk-SK" sz="2400" smtClean="0">
                <a:solidFill>
                  <a:srgbClr val="080808"/>
                </a:solidFill>
              </a:rPr>
              <a:t>: verejné dražby</a:t>
            </a:r>
            <a:endParaRPr lang="sk-SK" sz="4000" smtClean="0">
              <a:solidFill>
                <a:srgbClr val="080808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7772400" cy="35052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smtClean="0">
                <a:solidFill>
                  <a:srgbClr val="080808"/>
                </a:solidFill>
              </a:rPr>
              <a:t>2. veľká </a:t>
            </a:r>
            <a:r>
              <a:rPr lang="sk-SK" sz="2400" smtClean="0">
                <a:solidFill>
                  <a:srgbClr val="080808"/>
                </a:solidFill>
              </a:rPr>
              <a:t>(1992 - )</a:t>
            </a:r>
          </a:p>
          <a:p>
            <a:pPr>
              <a:buFontTx/>
              <a:buNone/>
            </a:pPr>
            <a:r>
              <a:rPr lang="sk-SK" sz="2400" b="1" smtClean="0">
                <a:solidFill>
                  <a:srgbClr val="080808"/>
                </a:solidFill>
              </a:rPr>
              <a:t>	metódy:</a:t>
            </a:r>
          </a:p>
          <a:p>
            <a:pPr>
              <a:buFontTx/>
              <a:buNone/>
            </a:pPr>
            <a:r>
              <a:rPr lang="sk-SK" sz="2400" b="1" smtClean="0">
                <a:solidFill>
                  <a:srgbClr val="080808"/>
                </a:solidFill>
              </a:rPr>
              <a:t>	a) štandardné</a:t>
            </a:r>
          </a:p>
          <a:p>
            <a:pPr lvl="2"/>
            <a:r>
              <a:rPr lang="sk-SK" smtClean="0">
                <a:solidFill>
                  <a:srgbClr val="080808"/>
                </a:solidFill>
              </a:rPr>
              <a:t>verejné súťaže (tendre)</a:t>
            </a:r>
          </a:p>
          <a:p>
            <a:pPr lvl="2"/>
            <a:r>
              <a:rPr lang="sk-SK" smtClean="0">
                <a:solidFill>
                  <a:srgbClr val="080808"/>
                </a:solidFill>
              </a:rPr>
              <a:t>priame predaje</a:t>
            </a:r>
          </a:p>
          <a:p>
            <a:pPr lvl="2"/>
            <a:r>
              <a:rPr lang="sk-SK" smtClean="0">
                <a:solidFill>
                  <a:srgbClr val="080808"/>
                </a:solidFill>
              </a:rPr>
              <a:t>predaj akcií na burze</a:t>
            </a:r>
          </a:p>
          <a:p>
            <a:pPr lvl="2"/>
            <a:r>
              <a:rPr lang="sk-SK" smtClean="0">
                <a:solidFill>
                  <a:srgbClr val="080808"/>
                </a:solidFill>
              </a:rPr>
              <a:t>zamestnanecké a.s.</a:t>
            </a:r>
          </a:p>
          <a:p>
            <a:pPr lvl="2"/>
            <a:r>
              <a:rPr lang="sk-SK" smtClean="0">
                <a:solidFill>
                  <a:srgbClr val="080808"/>
                </a:solidFill>
              </a:rPr>
              <a:t>joint ventures</a:t>
            </a:r>
          </a:p>
          <a:p>
            <a:pPr>
              <a:buFontTx/>
              <a:buNone/>
            </a:pPr>
            <a:endParaRPr lang="sk-SK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"/>
            <a:ext cx="8077200" cy="23622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smtClean="0">
                <a:solidFill>
                  <a:srgbClr val="080808"/>
                </a:solidFill>
              </a:rPr>
              <a:t>b) neštandardné</a:t>
            </a:r>
            <a:r>
              <a:rPr lang="sk-SK" sz="2400" smtClean="0">
                <a:solidFill>
                  <a:srgbClr val="080808"/>
                </a:solidFill>
              </a:rPr>
              <a:t>:</a:t>
            </a:r>
          </a:p>
          <a:p>
            <a:r>
              <a:rPr lang="sk-SK" sz="2400" b="1" smtClean="0">
                <a:solidFill>
                  <a:srgbClr val="080808"/>
                </a:solidFill>
              </a:rPr>
              <a:t>kupónová privatizácia (KP)</a:t>
            </a:r>
          </a:p>
          <a:p>
            <a:pPr>
              <a:buFontTx/>
              <a:buNone/>
            </a:pPr>
            <a:r>
              <a:rPr lang="sk-SK" sz="2400" i="1" smtClean="0">
                <a:solidFill>
                  <a:srgbClr val="080808"/>
                </a:solidFill>
              </a:rPr>
              <a:t>cieľ</a:t>
            </a:r>
            <a:r>
              <a:rPr lang="sk-SK" sz="2400" smtClean="0">
                <a:solidFill>
                  <a:srgbClr val="080808"/>
                </a:solidFill>
              </a:rPr>
              <a:t>: - odškodnenie občanov</a:t>
            </a:r>
          </a:p>
          <a:p>
            <a:pPr>
              <a:buFontTx/>
              <a:buNone/>
            </a:pPr>
            <a:r>
              <a:rPr lang="sk-SK" sz="2400" smtClean="0">
                <a:solidFill>
                  <a:srgbClr val="080808"/>
                </a:solidFill>
              </a:rPr>
              <a:t>        - poskytnúť možnosť všetkým občanom nad 18 rokov  </a:t>
            </a:r>
          </a:p>
          <a:p>
            <a:pPr>
              <a:buFontTx/>
              <a:buNone/>
            </a:pPr>
            <a:r>
              <a:rPr lang="sk-SK" sz="2400" smtClean="0">
                <a:solidFill>
                  <a:srgbClr val="080808"/>
                </a:solidFill>
              </a:rPr>
              <a:t>          zúčastniť sa privatizačného procesu 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33400" y="2667000"/>
            <a:ext cx="7924800" cy="38862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smtClean="0">
                <a:solidFill>
                  <a:srgbClr val="080808"/>
                </a:solidFill>
              </a:rPr>
              <a:t>etapy KP:</a:t>
            </a:r>
          </a:p>
          <a:p>
            <a:pPr lvl="1"/>
            <a:r>
              <a:rPr lang="sk-SK" sz="2400" smtClean="0">
                <a:solidFill>
                  <a:srgbClr val="080808"/>
                </a:solidFill>
              </a:rPr>
              <a:t>prvá vlna 1992 – kupónové knižky, RM-Systém</a:t>
            </a:r>
          </a:p>
          <a:p>
            <a:pPr lvl="1"/>
            <a:r>
              <a:rPr lang="sk-SK" sz="2400" smtClean="0">
                <a:solidFill>
                  <a:srgbClr val="080808"/>
                </a:solidFill>
              </a:rPr>
              <a:t>druhá vlna 1993-1996, v r. 1995 prerušená a nahradená</a:t>
            </a:r>
          </a:p>
          <a:p>
            <a:pPr lvl="1">
              <a:buFontTx/>
              <a:buChar char="•"/>
            </a:pPr>
            <a:endParaRPr lang="sk-SK" sz="1400" b="1" smtClean="0">
              <a:solidFill>
                <a:srgbClr val="080808"/>
              </a:solidFill>
            </a:endParaRPr>
          </a:p>
          <a:p>
            <a:pPr lvl="1">
              <a:buFontTx/>
              <a:buChar char="•"/>
            </a:pPr>
            <a:r>
              <a:rPr lang="sk-SK" sz="2400" b="1" smtClean="0">
                <a:solidFill>
                  <a:srgbClr val="080808"/>
                </a:solidFill>
              </a:rPr>
              <a:t>dlhopisovou metódou </a:t>
            </a:r>
            <a:r>
              <a:rPr lang="sk-SK" sz="2400" smtClean="0">
                <a:solidFill>
                  <a:srgbClr val="080808"/>
                </a:solidFill>
              </a:rPr>
              <a:t>= dlhopis FNM</a:t>
            </a:r>
          </a:p>
          <a:p>
            <a:pPr lvl="1">
              <a:buFontTx/>
              <a:buNone/>
            </a:pPr>
            <a:r>
              <a:rPr lang="sk-SK" sz="2400" smtClean="0">
                <a:solidFill>
                  <a:srgbClr val="080808"/>
                </a:solidFill>
              </a:rPr>
              <a:t>- nominálna hodnota: 10 000,- SK</a:t>
            </a:r>
          </a:p>
          <a:p>
            <a:pPr lvl="1">
              <a:buFontTx/>
              <a:buNone/>
            </a:pPr>
            <a:r>
              <a:rPr lang="sk-SK" sz="2400" smtClean="0">
                <a:solidFill>
                  <a:srgbClr val="080808"/>
                </a:solidFill>
              </a:rPr>
              <a:t>- doba splatnosti: 5 rokov</a:t>
            </a:r>
          </a:p>
          <a:p>
            <a:pPr lvl="1">
              <a:buFontTx/>
              <a:buNone/>
            </a:pPr>
            <a:r>
              <a:rPr lang="sk-SK" sz="2400" smtClean="0">
                <a:solidFill>
                  <a:srgbClr val="080808"/>
                </a:solidFill>
              </a:rPr>
              <a:t>- úročenie diskontnou sadzbou NBS</a:t>
            </a:r>
          </a:p>
          <a:p>
            <a:pPr lvl="1">
              <a:buFontTx/>
              <a:buNone/>
            </a:pPr>
            <a:r>
              <a:rPr lang="sk-SK" sz="2400" smtClean="0">
                <a:solidFill>
                  <a:srgbClr val="080808"/>
                </a:solidFill>
              </a:rPr>
              <a:t>- termín splatnosti: 31.12.2000</a:t>
            </a:r>
          </a:p>
          <a:p>
            <a:pPr lvl="1"/>
            <a:endParaRPr lang="sk-SK" sz="2400" smtClean="0"/>
          </a:p>
          <a:p>
            <a:pPr lvl="1"/>
            <a:endParaRPr lang="sk-SK" sz="2400" smtClean="0"/>
          </a:p>
          <a:p>
            <a:pPr lvl="1"/>
            <a:endParaRPr lang="sk-SK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914400"/>
          </a:xfrm>
        </p:spPr>
        <p:txBody>
          <a:bodyPr/>
          <a:lstStyle/>
          <a:p>
            <a:pPr algn="l"/>
            <a:r>
              <a:rPr lang="sk-SK" sz="3200" b="1" smtClean="0">
                <a:solidFill>
                  <a:srgbClr val="080808"/>
                </a:solidFill>
              </a:rPr>
              <a:t>3. Reštrukturalizácia</a:t>
            </a:r>
            <a:r>
              <a:rPr lang="sk-SK" sz="2800" b="1" smtClean="0">
                <a:solidFill>
                  <a:srgbClr val="080808"/>
                </a:solidFill>
              </a:rPr>
              <a:t/>
            </a:r>
            <a:br>
              <a:rPr lang="sk-SK" sz="2800" b="1" smtClean="0">
                <a:solidFill>
                  <a:srgbClr val="080808"/>
                </a:solidFill>
              </a:rPr>
            </a:br>
            <a:r>
              <a:rPr lang="sk-SK" sz="2800" smtClean="0">
                <a:solidFill>
                  <a:srgbClr val="080808"/>
                </a:solidFill>
              </a:rPr>
              <a:t>= zmena štruktúry výroby vedúca k prispôsobeniu sa  podnikov novým trhovým pravidlám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5562600"/>
          </a:xfrm>
        </p:spPr>
        <p:txBody>
          <a:bodyPr/>
          <a:lstStyle/>
          <a:p>
            <a:r>
              <a:rPr lang="sk-SK" sz="2400" b="1" dirty="0" smtClean="0">
                <a:solidFill>
                  <a:srgbClr val="080808"/>
                </a:solidFill>
              </a:rPr>
              <a:t>zmena v štruktúre výroby</a:t>
            </a:r>
          </a:p>
          <a:p>
            <a:pPr lvl="1">
              <a:buFontTx/>
              <a:buNone/>
            </a:pPr>
            <a:endParaRPr lang="sk-SK" sz="2400" dirty="0" smtClean="0">
              <a:solidFill>
                <a:srgbClr val="080808"/>
              </a:solidFill>
            </a:endParaRPr>
          </a:p>
          <a:p>
            <a:pPr lvl="1">
              <a:buFontTx/>
              <a:buNone/>
            </a:pPr>
            <a:endParaRPr lang="sk-SK" sz="2400" dirty="0" smtClean="0">
              <a:solidFill>
                <a:srgbClr val="080808"/>
              </a:solidFill>
            </a:endParaRPr>
          </a:p>
          <a:p>
            <a:pPr lvl="1">
              <a:buFontTx/>
              <a:buNone/>
            </a:pPr>
            <a:endParaRPr lang="sk-SK" sz="2400" dirty="0" smtClean="0">
              <a:solidFill>
                <a:srgbClr val="080808"/>
              </a:solidFill>
            </a:endParaRPr>
          </a:p>
          <a:p>
            <a:pPr lvl="1">
              <a:buFontTx/>
              <a:buNone/>
            </a:pPr>
            <a:endParaRPr lang="sk-SK" sz="2400" dirty="0" smtClean="0">
              <a:solidFill>
                <a:srgbClr val="080808"/>
              </a:solidFill>
            </a:endParaRPr>
          </a:p>
          <a:p>
            <a:pPr lvl="1">
              <a:buFontTx/>
              <a:buNone/>
            </a:pPr>
            <a:endParaRPr lang="sk-SK" sz="2400" dirty="0" smtClean="0">
              <a:solidFill>
                <a:srgbClr val="080808"/>
              </a:solidFill>
            </a:endParaRPr>
          </a:p>
          <a:p>
            <a:r>
              <a:rPr lang="sk-SK" sz="2400" b="1" dirty="0" smtClean="0">
                <a:solidFill>
                  <a:srgbClr val="080808"/>
                </a:solidFill>
              </a:rPr>
              <a:t>reštrukturalizácia </a:t>
            </a:r>
            <a:r>
              <a:rPr lang="sk-SK" sz="2400" b="1" dirty="0" smtClean="0">
                <a:solidFill>
                  <a:srgbClr val="080808"/>
                </a:solidFill>
              </a:rPr>
              <a:t>v rámci jednotlivých </a:t>
            </a:r>
            <a:r>
              <a:rPr lang="sk-SK" sz="2400" b="1" dirty="0" smtClean="0">
                <a:solidFill>
                  <a:srgbClr val="080808"/>
                </a:solidFill>
              </a:rPr>
              <a:t>odvetví</a:t>
            </a:r>
            <a:endParaRPr lang="sk-SK" sz="2400" b="1" dirty="0" smtClean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l"/>
            <a:r>
              <a:rPr lang="sk-SK" sz="3200" b="1" smtClean="0">
                <a:solidFill>
                  <a:srgbClr val="080808"/>
                </a:solidFill>
              </a:rPr>
              <a:t>Reštrukturalizácia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r>
              <a:rPr lang="sk-SK" sz="2400" b="1" dirty="0" smtClean="0">
                <a:solidFill>
                  <a:srgbClr val="080808"/>
                </a:solidFill>
              </a:rPr>
              <a:t>zmena veľkostnej štruktúry podnikov</a:t>
            </a:r>
          </a:p>
          <a:p>
            <a:endParaRPr lang="sk-SK" sz="2400" dirty="0" smtClean="0">
              <a:solidFill>
                <a:srgbClr val="080808"/>
              </a:solidFill>
            </a:endParaRPr>
          </a:p>
          <a:p>
            <a:endParaRPr lang="sk-SK" sz="2400" dirty="0" smtClean="0">
              <a:solidFill>
                <a:srgbClr val="080808"/>
              </a:solidFill>
            </a:endParaRPr>
          </a:p>
          <a:p>
            <a:r>
              <a:rPr lang="sk-SK" sz="2400" b="1" dirty="0" smtClean="0">
                <a:solidFill>
                  <a:srgbClr val="080808"/>
                </a:solidFill>
              </a:rPr>
              <a:t>služby</a:t>
            </a:r>
            <a:endParaRPr lang="sk-SK" sz="2400" b="1" dirty="0" smtClean="0">
              <a:solidFill>
                <a:srgbClr val="080808"/>
              </a:solidFill>
            </a:endParaRPr>
          </a:p>
          <a:p>
            <a:endParaRPr lang="sk-SK" sz="2000" b="1" dirty="0" smtClean="0">
              <a:solidFill>
                <a:srgbClr val="080808"/>
              </a:solidFill>
            </a:endParaRPr>
          </a:p>
          <a:p>
            <a:endParaRPr lang="sk-SK" sz="2000" b="1" dirty="0" smtClean="0">
              <a:solidFill>
                <a:srgbClr val="080808"/>
              </a:solidFill>
            </a:endParaRPr>
          </a:p>
          <a:p>
            <a:endParaRPr lang="sk-SK" sz="2000" b="1" dirty="0" smtClean="0">
              <a:solidFill>
                <a:srgbClr val="080808"/>
              </a:solidFill>
            </a:endParaRPr>
          </a:p>
          <a:p>
            <a:r>
              <a:rPr lang="sk-SK" sz="2400" b="1" dirty="0" smtClean="0">
                <a:solidFill>
                  <a:srgbClr val="080808"/>
                </a:solidFill>
              </a:rPr>
              <a:t>zmena v orientácii k zahraničiu</a:t>
            </a:r>
          </a:p>
          <a:p>
            <a:pPr lvl="1"/>
            <a:endParaRPr lang="sk-SK" sz="2400" dirty="0" smtClean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theme/theme1.xml><?xml version="1.0" encoding="utf-8"?>
<a:theme xmlns:a="http://schemas.openxmlformats.org/drawingml/2006/main" name="Prázdná prezentace">
  <a:themeElements>
    <a:clrScheme name="">
      <a:dk1>
        <a:srgbClr val="990000"/>
      </a:dk1>
      <a:lt1>
        <a:srgbClr val="FFFFFF"/>
      </a:lt1>
      <a:dk2>
        <a:srgbClr val="000099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82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990000"/>
    </a:dk1>
    <a:lt1>
      <a:srgbClr val="FFFFFF"/>
    </a:lt1>
    <a:dk2>
      <a:srgbClr val="000099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82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Office\Sablony\Prázdná prezentace.pot</Template>
  <TotalTime>444</TotalTime>
  <Words>241</Words>
  <Application>Microsoft Office PowerPoint</Application>
  <PresentationFormat>Prezentácia na obrazovke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Calibri</vt:lpstr>
      <vt:lpstr>Symbol</vt:lpstr>
      <vt:lpstr>Prázdná prezentace</vt:lpstr>
      <vt:lpstr>Transformácia ekonomiky SR</vt:lpstr>
      <vt:lpstr>Transformácia v SR = proces prechodu od centrálne riadenej k trhovej (zmiešanej) ekonomiky   začiatok: 1.1.1991 „Ekonomickou reformou“</vt:lpstr>
      <vt:lpstr>Snímka 3</vt:lpstr>
      <vt:lpstr>1. Liberalizácia = uvoľnenie tvorby: </vt:lpstr>
      <vt:lpstr>2. Privatizácia  = prevod štátneho vlastníctva na súkromné</vt:lpstr>
      <vt:lpstr>Typy privatizácie:  1. malá  (1991-1994)      metóda: verejné dražby</vt:lpstr>
      <vt:lpstr>Snímka 7</vt:lpstr>
      <vt:lpstr>3. Reštrukturalizácia = zmena štruktúry výroby vedúca k prispôsobeniu sa  podnikov novým trhovým pravidlám</vt:lpstr>
      <vt:lpstr>Reštrukturalizácia</vt:lpstr>
      <vt:lpstr>4. Konvertibilita meny  = voľná vymeniteľnosť meny za inú menu  </vt:lpstr>
      <vt:lpstr>5. Reštriktívna fiškálna a monetárna politika</vt:lpstr>
      <vt:lpstr>Snímka 12</vt:lpstr>
      <vt:lpstr>Súčasnosť:</vt:lpstr>
    </vt:vector>
  </TitlesOfParts>
  <Company>kmame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Transformácia ekonomiky SR</dc:title>
  <dc:creator>Kucharčíkova</dc:creator>
  <cp:lastModifiedBy>kucharcikova</cp:lastModifiedBy>
  <cp:revision>14</cp:revision>
  <dcterms:created xsi:type="dcterms:W3CDTF">2005-10-10T09:49:22Z</dcterms:created>
  <dcterms:modified xsi:type="dcterms:W3CDTF">2013-11-10T18:51:33Z</dcterms:modified>
</cp:coreProperties>
</file>