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8" r:id="rId10"/>
    <p:sldId id="264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FFCC"/>
    <a:srgbClr val="FF000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A6110-66A9-498B-AC72-4F164645286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D8137-A393-49FE-8325-6BA267851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AT neexistuje </a:t>
            </a:r>
            <a:r>
              <a:rPr lang="sk-SK" dirty="0" err="1" smtClean="0"/>
              <a:t>jednotna</a:t>
            </a:r>
            <a:r>
              <a:rPr lang="sk-SK" dirty="0" smtClean="0"/>
              <a:t> cena – je nahradená </a:t>
            </a:r>
            <a:r>
              <a:rPr lang="sk-SK" b="1" dirty="0" smtClean="0"/>
              <a:t>cenovou hladinou</a:t>
            </a:r>
          </a:p>
          <a:p>
            <a:r>
              <a:rPr lang="sk-SK" b="1" dirty="0" smtClean="0"/>
              <a:t>Cenová</a:t>
            </a:r>
            <a:r>
              <a:rPr lang="sk-SK" b="1" baseline="0" dirty="0" smtClean="0"/>
              <a:t> hladina</a:t>
            </a:r>
            <a:r>
              <a:rPr lang="sk-SK" b="0" baseline="0" dirty="0" smtClean="0"/>
              <a:t> sa dá vypočítať cenovými </a:t>
            </a:r>
            <a:r>
              <a:rPr lang="sk-SK" b="0" baseline="0" dirty="0" err="1" smtClean="0"/>
              <a:t>indexami</a:t>
            </a:r>
            <a:endParaRPr lang="en-US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8137-A393-49FE-8325-6BA2678512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Grafickým vyjadrením</a:t>
            </a:r>
            <a:r>
              <a:rPr lang="sk-SK" baseline="0" dirty="0" smtClean="0"/>
              <a:t> AD je </a:t>
            </a:r>
            <a:r>
              <a:rPr lang="sk-SK" b="1" baseline="0" dirty="0" smtClean="0"/>
              <a:t>Krivka AD</a:t>
            </a:r>
          </a:p>
          <a:p>
            <a:r>
              <a:rPr lang="sk-SK" b="0" baseline="0" dirty="0" smtClean="0"/>
              <a:t>Prečo je krivka klesajúca? Pretože dopytované množstvo sa zvýši práve vtedy keď sa zníži cena</a:t>
            </a:r>
          </a:p>
          <a:p>
            <a:endParaRPr lang="sk-SK" b="0" baseline="0" dirty="0" smtClean="0"/>
          </a:p>
          <a:p>
            <a:r>
              <a:rPr lang="sk-SK" b="0" baseline="0" dirty="0" smtClean="0"/>
              <a:t>Deflácia – ľudia nakupujú menej lebo očakávajú nižšie ceny a tým nakúpili v budúcnosti lacnejšie; ťažšie liečiteľná než inflácia, zvyšuje národný dlh, Japonsko má najvyšší dlh na svete kvôli deflácií</a:t>
            </a:r>
          </a:p>
          <a:p>
            <a:endParaRPr lang="sk-SK" b="0" baseline="0" dirty="0" smtClean="0"/>
          </a:p>
          <a:p>
            <a:r>
              <a:rPr lang="sk-SK" b="0" baseline="0" dirty="0" smtClean="0"/>
              <a:t>Inflácia – znehodnocuje menu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8137-A393-49FE-8325-6BA2678512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 by mal ovládať tieto veci a komu by sa mohli</a:t>
            </a:r>
            <a:r>
              <a:rPr lang="sk-SK" baseline="0" dirty="0" smtClean="0"/>
              <a:t> zísť?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D8137-A393-49FE-8325-6BA2678512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42E85-D9EB-480B-B4C3-01A9A9ACFA2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DCE36-719F-4589-97CD-8AF3FF0148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D91B7-398C-407F-A824-EF2DFF3F254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60F4-4EA1-4C95-B3B1-12DC88E7C8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Nadpis a obsah nad tex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C8C2E-15D2-4428-A7A5-776B1F8A38D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7C309-3986-4AB7-99B1-3D268D5BEF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3A95B-8FEF-4391-995B-59D5EFD3E83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68F91-C810-4E17-AE50-D1AB96F6EA7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9720B-4F82-4F3E-ABB5-01AA5F29BBF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D2B89-6E42-47B4-B3CA-C93DF2C167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A12A3-BB5D-46CB-B53E-80C3232B5A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B12A-A3C0-4CF1-BD2A-C2A9333EBE8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4DF-3724-4E04-8C01-3534DCFFC05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A7777E9-11BF-4F82-BAFA-3E803C834D8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sk-SK" sz="3200" b="1" dirty="0" smtClean="0"/>
              <a:t>Agregátny trh (AT)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sk-SK" sz="2800" smtClean="0"/>
              <a:t>Agregátny dopyt (AD)</a:t>
            </a:r>
          </a:p>
          <a:p>
            <a:pPr eaLnBrk="1" hangingPunct="1">
              <a:lnSpc>
                <a:spcPct val="130000"/>
              </a:lnSpc>
            </a:pPr>
            <a:r>
              <a:rPr lang="sk-SK" sz="2800" smtClean="0"/>
              <a:t>Agregátna ponuka (AS)</a:t>
            </a:r>
          </a:p>
          <a:p>
            <a:pPr eaLnBrk="1" hangingPunct="1">
              <a:lnSpc>
                <a:spcPct val="130000"/>
              </a:lnSpc>
            </a:pPr>
            <a:r>
              <a:rPr lang="sk-SK" sz="2800" smtClean="0"/>
              <a:t>Rovnováha na AT</a:t>
            </a:r>
          </a:p>
          <a:p>
            <a:pPr eaLnBrk="1" hangingPunct="1">
              <a:lnSpc>
                <a:spcPct val="130000"/>
              </a:lnSpc>
            </a:pPr>
            <a:r>
              <a:rPr lang="sk-SK" sz="2800" smtClean="0"/>
              <a:t>Dosahovanie ER a MAE stabilizácia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20712"/>
            <a:ext cx="7772400" cy="55445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sk-SK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Nie je potrebná regulácia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smtClean="0"/>
              <a:t>Klasici</a:t>
            </a:r>
          </a:p>
          <a:p>
            <a:pPr lvl="1"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Regulácia AD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err="1" smtClean="0"/>
              <a:t>Keynes</a:t>
            </a:r>
            <a:r>
              <a:rPr lang="sk-SK" sz="2000" dirty="0" smtClean="0"/>
              <a:t> - FP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err="1" smtClean="0"/>
              <a:t>Monetaristi</a:t>
            </a:r>
            <a:r>
              <a:rPr lang="sk-SK" sz="2000" dirty="0" smtClean="0"/>
              <a:t> – MP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 err="1" smtClean="0"/>
              <a:t>Neoklasická</a:t>
            </a:r>
            <a:r>
              <a:rPr lang="sk-SK" sz="2000" dirty="0" smtClean="0"/>
              <a:t> syntéza – kombinácia FP a MP</a:t>
            </a:r>
          </a:p>
          <a:p>
            <a:pPr lvl="1" eaLnBrk="1" hangingPunct="1">
              <a:lnSpc>
                <a:spcPct val="80000"/>
              </a:lnSpc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Regulácia AS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Ekonómia strany ponuky = deregulácia, </a:t>
            </a:r>
            <a:r>
              <a:rPr lang="sk-SK" sz="1800" smtClean="0"/>
              <a:t>demonopolizáia, </a:t>
            </a:r>
            <a:r>
              <a:rPr lang="sk-SK" sz="1800" dirty="0" smtClean="0"/>
              <a:t>znižovanie daní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dirty="0" err="1" smtClean="0"/>
              <a:t>Laffer</a:t>
            </a:r>
            <a:r>
              <a:rPr lang="sk-SK" sz="1800" dirty="0" smtClean="0"/>
              <a:t> -&gt; </a:t>
            </a:r>
            <a:r>
              <a:rPr lang="sk-SK" sz="1800" dirty="0" err="1" smtClean="0"/>
              <a:t>Lafferova</a:t>
            </a:r>
            <a:r>
              <a:rPr lang="sk-SK" sz="1800" dirty="0" smtClean="0"/>
              <a:t> krivka</a:t>
            </a:r>
          </a:p>
          <a:p>
            <a:pPr lvl="1" eaLnBrk="1" hangingPunct="1">
              <a:lnSpc>
                <a:spcPct val="80000"/>
              </a:lnSpc>
            </a:pP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Naštartovanie ekonomiky má na starosti vláda</a:t>
            </a:r>
            <a:endParaRPr lang="sk-SK" sz="1800" dirty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341438" y="476250"/>
            <a:ext cx="6462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 b="1" dirty="0"/>
              <a:t>Dosahovanie ER a MAE stabilizácia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dirty="0" smtClean="0"/>
              <a:t>= </a:t>
            </a:r>
            <a:r>
              <a:rPr lang="cs-CZ" sz="2400" b="1" dirty="0" smtClean="0"/>
              <a:t>množstvo </a:t>
            </a:r>
            <a:r>
              <a:rPr lang="cs-CZ" sz="2400" b="1" dirty="0" err="1" smtClean="0"/>
              <a:t>SaS</a:t>
            </a:r>
            <a:r>
              <a:rPr lang="cs-CZ" sz="2400" b="1" dirty="0" smtClean="0"/>
              <a:t>, </a:t>
            </a:r>
            <a:r>
              <a:rPr lang="cs-CZ" sz="2400" b="1" dirty="0" err="1" smtClean="0"/>
              <a:t>ktoré</a:t>
            </a:r>
            <a:r>
              <a:rPr lang="cs-CZ" sz="2400" b="1" dirty="0" smtClean="0"/>
              <a:t> </a:t>
            </a:r>
            <a:r>
              <a:rPr lang="cs-CZ" sz="2400" b="1" dirty="0" err="1" smtClean="0"/>
              <a:t>sú</a:t>
            </a:r>
            <a:r>
              <a:rPr lang="cs-CZ" sz="2400" b="1" dirty="0" smtClean="0"/>
              <a:t> </a:t>
            </a:r>
            <a:r>
              <a:rPr lang="cs-CZ" sz="2400" b="1" dirty="0" err="1" smtClean="0"/>
              <a:t>všetky</a:t>
            </a:r>
            <a:r>
              <a:rPr lang="cs-CZ" sz="2400" b="1" dirty="0" smtClean="0"/>
              <a:t> </a:t>
            </a:r>
            <a:r>
              <a:rPr lang="cs-CZ" sz="2400" b="1" dirty="0" err="1" smtClean="0"/>
              <a:t>hospodárske</a:t>
            </a:r>
            <a:r>
              <a:rPr lang="cs-CZ" sz="2400" b="1" dirty="0" smtClean="0"/>
              <a:t> subjekty ochotné a schopné </a:t>
            </a:r>
            <a:r>
              <a:rPr lang="cs-CZ" sz="2400" b="1" dirty="0" err="1" smtClean="0"/>
              <a:t>nakúpiť</a:t>
            </a:r>
            <a:r>
              <a:rPr lang="cs-CZ" sz="2400" b="1" dirty="0" smtClean="0"/>
              <a:t> </a:t>
            </a:r>
            <a:r>
              <a:rPr lang="cs-CZ" sz="2400" b="1" dirty="0" err="1" smtClean="0"/>
              <a:t>pri</a:t>
            </a:r>
            <a:r>
              <a:rPr lang="cs-CZ" sz="2400" b="1" dirty="0" smtClean="0"/>
              <a:t> </a:t>
            </a:r>
            <a:r>
              <a:rPr lang="cs-CZ" sz="2400" b="1" dirty="0" err="1" smtClean="0"/>
              <a:t>danej</a:t>
            </a:r>
            <a:r>
              <a:rPr lang="cs-CZ" sz="2400" b="1" dirty="0" smtClean="0"/>
              <a:t> </a:t>
            </a:r>
            <a:r>
              <a:rPr lang="cs-CZ" sz="2400" b="1" u="sng" dirty="0" err="1" smtClean="0"/>
              <a:t>cenovej</a:t>
            </a:r>
            <a:r>
              <a:rPr lang="cs-CZ" sz="2400" b="1" u="sng" dirty="0" smtClean="0"/>
              <a:t> </a:t>
            </a:r>
            <a:r>
              <a:rPr lang="cs-CZ" sz="2400" b="1" u="sng" dirty="0" err="1" smtClean="0"/>
              <a:t>hladine</a:t>
            </a:r>
            <a:endParaRPr lang="cs-CZ" sz="24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b="1" dirty="0" err="1" smtClean="0"/>
              <a:t>Štruktúra</a:t>
            </a:r>
            <a:r>
              <a:rPr lang="cs-CZ" sz="2400" b="1" dirty="0" smtClean="0"/>
              <a:t> AD: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cs-CZ" sz="2400" b="1" dirty="0" smtClean="0"/>
              <a:t>AD = C + I + G + NX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dirty="0" smtClean="0"/>
              <a:t>C    … </a:t>
            </a:r>
            <a:r>
              <a:rPr lang="cs-CZ" sz="2400" dirty="0" err="1" smtClean="0"/>
              <a:t>dopyt</a:t>
            </a:r>
            <a:r>
              <a:rPr lang="cs-CZ" sz="2400" dirty="0" smtClean="0"/>
              <a:t> domácností po </a:t>
            </a:r>
            <a:r>
              <a:rPr lang="cs-CZ" sz="2400" dirty="0" err="1" smtClean="0"/>
              <a:t>spotr</a:t>
            </a:r>
            <a:r>
              <a:rPr lang="cs-CZ" sz="2400" dirty="0" smtClean="0"/>
              <a:t>. </a:t>
            </a:r>
            <a:r>
              <a:rPr lang="cs-CZ" sz="2400" dirty="0" err="1" smtClean="0"/>
              <a:t>SaS</a:t>
            </a:r>
            <a:endParaRPr lang="cs-CZ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dirty="0" smtClean="0"/>
              <a:t>I     …  </a:t>
            </a:r>
            <a:r>
              <a:rPr lang="cs-CZ" sz="2400" dirty="0" err="1" smtClean="0"/>
              <a:t>investičný</a:t>
            </a:r>
            <a:r>
              <a:rPr lang="cs-CZ" sz="2400" dirty="0" smtClean="0"/>
              <a:t> </a:t>
            </a:r>
            <a:r>
              <a:rPr lang="cs-CZ" sz="2400" dirty="0" err="1" smtClean="0"/>
              <a:t>dopyt</a:t>
            </a:r>
            <a:endParaRPr lang="cs-CZ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dirty="0" smtClean="0"/>
              <a:t>G    … </a:t>
            </a:r>
            <a:r>
              <a:rPr lang="cs-CZ" sz="2400" dirty="0" err="1" smtClean="0"/>
              <a:t>dopyt</a:t>
            </a:r>
            <a:r>
              <a:rPr lang="cs-CZ" sz="2400" dirty="0" smtClean="0"/>
              <a:t> vlády po </a:t>
            </a:r>
            <a:r>
              <a:rPr lang="cs-CZ" sz="2400" dirty="0" err="1" smtClean="0"/>
              <a:t>spotr</a:t>
            </a:r>
            <a:r>
              <a:rPr lang="cs-CZ" sz="2400" dirty="0" smtClean="0"/>
              <a:t>. a </a:t>
            </a:r>
            <a:r>
              <a:rPr lang="cs-CZ" sz="2400" dirty="0" err="1" smtClean="0"/>
              <a:t>invest</a:t>
            </a:r>
            <a:r>
              <a:rPr lang="cs-CZ" sz="2400" dirty="0" smtClean="0"/>
              <a:t>. </a:t>
            </a:r>
            <a:r>
              <a:rPr lang="cs-CZ" sz="2400" dirty="0" err="1" smtClean="0"/>
              <a:t>SaS</a:t>
            </a:r>
            <a:endParaRPr lang="cs-CZ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dirty="0" smtClean="0"/>
              <a:t>NX … čistý export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57400" y="404813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cs-CZ" sz="3200" b="1"/>
              <a:t>Agregátny dopyt</a:t>
            </a:r>
            <a:endParaRPr lang="cs-CZ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33375"/>
            <a:ext cx="7772400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400" b="1" dirty="0" err="1" smtClean="0"/>
              <a:t>Krivka</a:t>
            </a:r>
            <a:r>
              <a:rPr lang="cs-CZ" sz="2400" b="1" dirty="0" smtClean="0"/>
              <a:t> 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1800" dirty="0" smtClean="0"/>
              <a:t>        </a:t>
            </a:r>
            <a:r>
              <a:rPr lang="cs-CZ" sz="2000" b="1" dirty="0" smtClean="0"/>
              <a:t>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P1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P2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                                           AD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           Q1   Q2                                    Q (</a:t>
            </a:r>
            <a:r>
              <a:rPr lang="cs-CZ" sz="2000" b="1" dirty="0" err="1" smtClean="0"/>
              <a:t>HDPr</a:t>
            </a:r>
            <a:r>
              <a:rPr lang="cs-CZ" sz="2000" b="1" dirty="0" smtClean="0"/>
              <a:t> – Reálny HDP)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</a:pPr>
            <a:endParaRPr lang="cs-CZ" sz="20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4852988"/>
            <a:ext cx="77724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sz="2000" dirty="0" smtClean="0"/>
              <a:t>P…. cenová hladina (</a:t>
            </a:r>
            <a:r>
              <a:rPr lang="cs-CZ" sz="2000" dirty="0" smtClean="0">
                <a:sym typeface="Symbol" pitchFamily="18" charset="2"/>
              </a:rPr>
              <a:t> (</a:t>
            </a:r>
            <a:r>
              <a:rPr lang="cs-CZ" sz="2000" dirty="0" err="1" smtClean="0">
                <a:sym typeface="Symbol" pitchFamily="18" charset="2"/>
              </a:rPr>
              <a:t>priemerná</a:t>
            </a:r>
            <a:r>
              <a:rPr lang="cs-CZ" sz="2000" dirty="0" smtClean="0">
                <a:sym typeface="Symbol" pitchFamily="18" charset="2"/>
              </a:rPr>
              <a:t>) úroveň </a:t>
            </a:r>
            <a:r>
              <a:rPr lang="cs-CZ" sz="2000" dirty="0" err="1" smtClean="0">
                <a:sym typeface="Symbol" pitchFamily="18" charset="2"/>
              </a:rPr>
              <a:t>cien</a:t>
            </a:r>
            <a:r>
              <a:rPr lang="cs-CZ" sz="2000" dirty="0" smtClean="0"/>
              <a:t>)</a:t>
            </a:r>
          </a:p>
          <a:p>
            <a:pPr eaLnBrk="1" hangingPunct="1">
              <a:buFontTx/>
              <a:buNone/>
            </a:pPr>
            <a:r>
              <a:rPr lang="cs-CZ" sz="2000" dirty="0" smtClean="0"/>
              <a:t>Q…  množstvo </a:t>
            </a:r>
            <a:r>
              <a:rPr lang="cs-CZ" sz="2000" dirty="0" err="1" smtClean="0"/>
              <a:t>SaS</a:t>
            </a:r>
            <a:r>
              <a:rPr lang="cs-CZ" sz="2000" dirty="0" smtClean="0"/>
              <a:t> (výstup ekonomiky = HDP r)</a:t>
            </a:r>
          </a:p>
          <a:p>
            <a:pPr eaLnBrk="1" hangingPunct="1">
              <a:lnSpc>
                <a:spcPct val="70000"/>
              </a:lnSpc>
            </a:pPr>
            <a:endParaRPr lang="cs-CZ" sz="2000" dirty="0" smtClean="0"/>
          </a:p>
          <a:p>
            <a:pPr eaLnBrk="1" hangingPunct="1">
              <a:lnSpc>
                <a:spcPct val="70000"/>
              </a:lnSpc>
            </a:pPr>
            <a:r>
              <a:rPr lang="cs-CZ" sz="2000" dirty="0" smtClean="0"/>
              <a:t>Posun </a:t>
            </a:r>
            <a:r>
              <a:rPr lang="cs-CZ" sz="2000" dirty="0" err="1" smtClean="0"/>
              <a:t>krivky</a:t>
            </a:r>
            <a:r>
              <a:rPr lang="cs-CZ" sz="2000" dirty="0" smtClean="0"/>
              <a:t> AD doprava (rast AD) – &gt; </a:t>
            </a:r>
            <a:r>
              <a:rPr lang="cs-CZ" sz="2000" dirty="0" err="1" smtClean="0"/>
              <a:t>expanzívna</a:t>
            </a:r>
            <a:r>
              <a:rPr lang="cs-CZ" sz="2000" dirty="0" smtClean="0"/>
              <a:t> </a:t>
            </a:r>
            <a:r>
              <a:rPr lang="cs-CZ" sz="2000" dirty="0" err="1" smtClean="0"/>
              <a:t>fiškálna</a:t>
            </a:r>
            <a:r>
              <a:rPr lang="cs-CZ" sz="2000" dirty="0" smtClean="0"/>
              <a:t> / </a:t>
            </a:r>
            <a:r>
              <a:rPr lang="cs-CZ" sz="2000" dirty="0" err="1" smtClean="0"/>
              <a:t>monetárna</a:t>
            </a:r>
            <a:r>
              <a:rPr lang="cs-CZ" sz="2000" dirty="0" smtClean="0"/>
              <a:t> politika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5240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1524000" y="765175"/>
            <a:ext cx="23813" cy="319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03" name="Arc 9"/>
          <p:cNvSpPr>
            <a:spLocks/>
          </p:cNvSpPr>
          <p:nvPr/>
        </p:nvSpPr>
        <p:spPr bwMode="auto">
          <a:xfrm rot="-9985941">
            <a:off x="1790700" y="1516063"/>
            <a:ext cx="2297113" cy="1905000"/>
          </a:xfrm>
          <a:custGeom>
            <a:avLst/>
            <a:gdLst>
              <a:gd name="T0" fmla="*/ 0 w 23414"/>
              <a:gd name="T1" fmla="*/ 69973204 h 21600"/>
              <a:gd name="T2" fmla="*/ 2147483647 w 23414"/>
              <a:gd name="T3" fmla="*/ 2147483647 h 21600"/>
              <a:gd name="T4" fmla="*/ 1984019780 w 23414"/>
              <a:gd name="T5" fmla="*/ 2147483647 h 21600"/>
              <a:gd name="T6" fmla="*/ 0 60000 65536"/>
              <a:gd name="T7" fmla="*/ 0 60000 65536"/>
              <a:gd name="T8" fmla="*/ 0 60000 65536"/>
              <a:gd name="T9" fmla="*/ 0 w 23414"/>
              <a:gd name="T10" fmla="*/ 0 h 21600"/>
              <a:gd name="T11" fmla="*/ 23414 w 234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14" h="21600" fill="none" extrusionOk="0">
                <a:moveTo>
                  <a:pt x="0" y="102"/>
                </a:moveTo>
                <a:cubicBezTo>
                  <a:pt x="698" y="34"/>
                  <a:pt x="1399" y="-1"/>
                  <a:pt x="2101" y="0"/>
                </a:cubicBezTo>
                <a:cubicBezTo>
                  <a:pt x="12676" y="0"/>
                  <a:pt x="21697" y="7657"/>
                  <a:pt x="23414" y="18092"/>
                </a:cubicBezTo>
              </a:path>
              <a:path w="23414" h="21600" stroke="0" extrusionOk="0">
                <a:moveTo>
                  <a:pt x="0" y="102"/>
                </a:moveTo>
                <a:cubicBezTo>
                  <a:pt x="698" y="34"/>
                  <a:pt x="1399" y="-1"/>
                  <a:pt x="2101" y="0"/>
                </a:cubicBezTo>
                <a:cubicBezTo>
                  <a:pt x="12676" y="0"/>
                  <a:pt x="21697" y="7657"/>
                  <a:pt x="23414" y="18092"/>
                </a:cubicBezTo>
                <a:lnTo>
                  <a:pt x="2101" y="21600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30" name="Arc 10"/>
          <p:cNvSpPr>
            <a:spLocks/>
          </p:cNvSpPr>
          <p:nvPr/>
        </p:nvSpPr>
        <p:spPr bwMode="auto">
          <a:xfrm rot="-10649578">
            <a:off x="2597150" y="1371600"/>
            <a:ext cx="2192338" cy="1905000"/>
          </a:xfrm>
          <a:custGeom>
            <a:avLst/>
            <a:gdLst>
              <a:gd name="T0" fmla="*/ 0 w 23316"/>
              <a:gd name="T1" fmla="*/ 69973204 h 21600"/>
              <a:gd name="T2" fmla="*/ 2147483647 w 23316"/>
              <a:gd name="T3" fmla="*/ 2147483647 h 21600"/>
              <a:gd name="T4" fmla="*/ 1746569544 w 23316"/>
              <a:gd name="T5" fmla="*/ 2147483647 h 21600"/>
              <a:gd name="T6" fmla="*/ 0 60000 65536"/>
              <a:gd name="T7" fmla="*/ 0 60000 65536"/>
              <a:gd name="T8" fmla="*/ 0 60000 65536"/>
              <a:gd name="T9" fmla="*/ 0 w 23316"/>
              <a:gd name="T10" fmla="*/ 0 h 21600"/>
              <a:gd name="T11" fmla="*/ 23316 w 233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16" h="21600" fill="none" extrusionOk="0">
                <a:moveTo>
                  <a:pt x="0" y="102"/>
                </a:moveTo>
                <a:cubicBezTo>
                  <a:pt x="698" y="34"/>
                  <a:pt x="1399" y="-1"/>
                  <a:pt x="2101" y="0"/>
                </a:cubicBezTo>
                <a:cubicBezTo>
                  <a:pt x="12465" y="0"/>
                  <a:pt x="21368" y="7361"/>
                  <a:pt x="23316" y="17540"/>
                </a:cubicBezTo>
              </a:path>
              <a:path w="23316" h="21600" stroke="0" extrusionOk="0">
                <a:moveTo>
                  <a:pt x="0" y="102"/>
                </a:moveTo>
                <a:cubicBezTo>
                  <a:pt x="698" y="34"/>
                  <a:pt x="1399" y="-1"/>
                  <a:pt x="2101" y="0"/>
                </a:cubicBezTo>
                <a:cubicBezTo>
                  <a:pt x="12465" y="0"/>
                  <a:pt x="21368" y="7361"/>
                  <a:pt x="23316" y="17540"/>
                </a:cubicBezTo>
                <a:lnTo>
                  <a:pt x="2101" y="21600"/>
                </a:lnTo>
                <a:close/>
              </a:path>
            </a:pathLst>
          </a:cu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1524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133600" y="2362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07" name="Line 13"/>
          <p:cNvSpPr>
            <a:spLocks noChangeShapeType="1"/>
          </p:cNvSpPr>
          <p:nvPr/>
        </p:nvSpPr>
        <p:spPr bwMode="auto">
          <a:xfrm>
            <a:off x="15240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08" name="Line 14"/>
          <p:cNvSpPr>
            <a:spLocks noChangeShapeType="1"/>
          </p:cNvSpPr>
          <p:nvPr/>
        </p:nvSpPr>
        <p:spPr bwMode="auto">
          <a:xfrm>
            <a:off x="25908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716463" y="3068638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cs-CZ" sz="2000"/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cs-CZ" sz="1800" b="1"/>
              <a:t>AD1</a:t>
            </a:r>
          </a:p>
          <a:p>
            <a:pPr algn="ctr"/>
            <a:endParaRPr lang="sk-S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30" grpId="0" animBg="1"/>
      <p:bldP spid="51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85800" y="914400"/>
            <a:ext cx="77724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sz="2000" smtClean="0"/>
              <a:t>= </a:t>
            </a:r>
            <a:r>
              <a:rPr lang="sk-SK" sz="2400" b="1" smtClean="0"/>
              <a:t>množstvo SaS, ktoré sú podniky ochotné a schopné ponúknuť pri danej </a:t>
            </a:r>
            <a:r>
              <a:rPr lang="sk-SK" sz="2400" b="1" u="sng" smtClean="0"/>
              <a:t>cenovej hladine</a:t>
            </a:r>
            <a:endParaRPr lang="cs-CZ" sz="2400" b="1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060575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sz="2400" b="1" u="sng" dirty="0" err="1" smtClean="0"/>
              <a:t>Prístupy</a:t>
            </a:r>
            <a:r>
              <a:rPr lang="cs-CZ" sz="2400" b="1" u="sng" dirty="0" smtClean="0"/>
              <a:t> ku </a:t>
            </a:r>
            <a:r>
              <a:rPr lang="cs-CZ" sz="2400" b="1" u="sng" dirty="0" err="1" smtClean="0"/>
              <a:t>konštrukcii</a:t>
            </a:r>
            <a:r>
              <a:rPr lang="cs-CZ" sz="2400" b="1" u="sng" dirty="0" smtClean="0"/>
              <a:t> </a:t>
            </a:r>
            <a:r>
              <a:rPr lang="cs-CZ" sz="2400" b="1" u="sng" dirty="0" err="1" smtClean="0"/>
              <a:t>krivky</a:t>
            </a:r>
            <a:r>
              <a:rPr lang="cs-CZ" sz="2400" b="1" u="sng" dirty="0" smtClean="0"/>
              <a:t> AS:</a:t>
            </a:r>
          </a:p>
          <a:p>
            <a:pPr eaLnBrk="1" hangingPunct="1">
              <a:buFontTx/>
              <a:buNone/>
            </a:pPr>
            <a:endParaRPr lang="cs-CZ" sz="2400" u="sng" dirty="0" smtClean="0"/>
          </a:p>
          <a:p>
            <a:pPr eaLnBrk="1" hangingPunct="1">
              <a:buFontTx/>
              <a:buNone/>
            </a:pPr>
            <a:r>
              <a:rPr lang="cs-CZ" sz="2400" dirty="0" smtClean="0"/>
              <a:t>                        </a:t>
            </a:r>
            <a:r>
              <a:rPr lang="cs-CZ" sz="2000" dirty="0" smtClean="0"/>
              <a:t>KO (</a:t>
            </a:r>
            <a:r>
              <a:rPr lang="cs-CZ" sz="2000" dirty="0" err="1" smtClean="0"/>
              <a:t>krátke</a:t>
            </a:r>
            <a:r>
              <a:rPr lang="cs-CZ" sz="2000" dirty="0" smtClean="0"/>
              <a:t> </a:t>
            </a:r>
            <a:r>
              <a:rPr lang="cs-CZ" sz="2000" dirty="0" err="1" smtClean="0"/>
              <a:t>obd</a:t>
            </a:r>
            <a:r>
              <a:rPr lang="cs-CZ" sz="2000" dirty="0" smtClean="0"/>
              <a:t>. = &lt;1rok)</a:t>
            </a:r>
          </a:p>
          <a:p>
            <a:pPr eaLnBrk="1" hangingPunct="1"/>
            <a:r>
              <a:rPr lang="cs-CZ" sz="2000" b="1" dirty="0" smtClean="0"/>
              <a:t>Klasici </a:t>
            </a:r>
          </a:p>
          <a:p>
            <a:pPr eaLnBrk="1" hangingPunct="1">
              <a:buFontTx/>
              <a:buNone/>
            </a:pPr>
            <a:r>
              <a:rPr lang="cs-CZ" sz="2000" dirty="0" smtClean="0"/>
              <a:t>                             DO (</a:t>
            </a:r>
            <a:r>
              <a:rPr lang="cs-CZ" sz="2000" dirty="0" err="1" smtClean="0"/>
              <a:t>dlhé</a:t>
            </a:r>
            <a:r>
              <a:rPr lang="cs-CZ" sz="2000" dirty="0" smtClean="0"/>
              <a:t> </a:t>
            </a:r>
            <a:r>
              <a:rPr lang="cs-CZ" sz="2000" dirty="0" err="1" smtClean="0"/>
              <a:t>obd</a:t>
            </a:r>
            <a:r>
              <a:rPr lang="cs-CZ" sz="2000" dirty="0" smtClean="0"/>
              <a:t>. = &gt;1rok)</a:t>
            </a:r>
          </a:p>
          <a:p>
            <a:pPr eaLnBrk="1" hangingPunct="1">
              <a:buFontTx/>
              <a:buNone/>
            </a:pPr>
            <a:endParaRPr lang="cs-CZ" sz="2000" dirty="0" smtClean="0"/>
          </a:p>
          <a:p>
            <a:pPr eaLnBrk="1" hangingPunct="1">
              <a:lnSpc>
                <a:spcPct val="50000"/>
              </a:lnSpc>
            </a:pPr>
            <a:r>
              <a:rPr lang="cs-CZ" sz="2000" b="1" dirty="0" err="1" smtClean="0"/>
              <a:t>Keynes</a:t>
            </a:r>
            <a:r>
              <a:rPr lang="cs-CZ" sz="2000" b="1" dirty="0" smtClean="0"/>
              <a:t>           </a:t>
            </a:r>
            <a:r>
              <a:rPr lang="cs-CZ" sz="2000" dirty="0" smtClean="0"/>
              <a:t>nevyužité </a:t>
            </a:r>
            <a:r>
              <a:rPr lang="cs-CZ" sz="2000" dirty="0" err="1" smtClean="0"/>
              <a:t>výrobné</a:t>
            </a:r>
            <a:r>
              <a:rPr lang="cs-CZ" sz="2000" dirty="0" smtClean="0"/>
              <a:t> kapacity (KO)</a:t>
            </a:r>
          </a:p>
          <a:p>
            <a:pPr eaLnBrk="1" hangingPunct="1">
              <a:buFontTx/>
              <a:buNone/>
            </a:pPr>
            <a:r>
              <a:rPr lang="cs-CZ" sz="2000" dirty="0" smtClean="0"/>
              <a:t>                                  </a:t>
            </a:r>
          </a:p>
          <a:p>
            <a:pPr eaLnBrk="1" hangingPunct="1"/>
            <a:r>
              <a:rPr lang="cs-CZ" sz="2000" b="1" dirty="0" err="1" smtClean="0"/>
              <a:t>Neokeynesovci</a:t>
            </a:r>
            <a:endParaRPr lang="cs-CZ" sz="2000" b="1" dirty="0" smtClean="0"/>
          </a:p>
          <a:p>
            <a:pPr eaLnBrk="1" hangingPunct="1">
              <a:buFontTx/>
              <a:buNone/>
            </a:pPr>
            <a:r>
              <a:rPr lang="cs-CZ" sz="2400" dirty="0" smtClean="0"/>
              <a:t>                                        </a:t>
            </a:r>
          </a:p>
          <a:p>
            <a:pPr algn="ctr" eaLnBrk="1" hangingPunct="1">
              <a:buFontTx/>
              <a:buNone/>
            </a:pPr>
            <a:endParaRPr lang="sk-SK" sz="24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860675" y="152400"/>
            <a:ext cx="342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sk-SK" sz="3200" b="1">
                <a:solidFill>
                  <a:schemeClr val="tx2"/>
                </a:solidFill>
              </a:rPr>
              <a:t>Agregátna ponuka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981200" y="3284538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981200" y="37163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2057400" y="458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9" grpId="0" animBg="1"/>
      <p:bldP spid="6150" grpId="0" animBg="1"/>
      <p:bldP spid="6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772400" cy="609600"/>
          </a:xfrm>
        </p:spPr>
        <p:txBody>
          <a:bodyPr/>
          <a:lstStyle/>
          <a:p>
            <a:pPr algn="l" eaLnBrk="1" hangingPunct="1"/>
            <a:r>
              <a:rPr lang="sk-SK" sz="2800" b="1" u="sng" smtClean="0"/>
              <a:t>Predpoklady: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68413"/>
            <a:ext cx="4038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b="1" dirty="0" smtClean="0"/>
              <a:t>Klasici:</a:t>
            </a:r>
          </a:p>
          <a:p>
            <a:pPr eaLnBrk="1" hangingPunct="1">
              <a:buFontTx/>
              <a:buNone/>
            </a:pPr>
            <a:endParaRPr lang="sk-SK" b="1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sk-SK" sz="2400" i="1" dirty="0" err="1" smtClean="0"/>
              <a:t>Sayov</a:t>
            </a:r>
            <a:r>
              <a:rPr lang="sk-SK" sz="2400" i="1" dirty="0" smtClean="0"/>
              <a:t> zákon</a:t>
            </a:r>
            <a:r>
              <a:rPr lang="sk-SK" sz="2400" b="1" dirty="0" smtClean="0"/>
              <a:t> </a:t>
            </a:r>
            <a:r>
              <a:rPr lang="sk-SK" sz="2400" dirty="0" smtClean="0"/>
              <a:t>= ponuka </a:t>
            </a:r>
            <a:r>
              <a:rPr lang="sk-SK" sz="2400" dirty="0" err="1" smtClean="0"/>
              <a:t>SaS</a:t>
            </a:r>
            <a:r>
              <a:rPr lang="sk-SK" sz="2400" dirty="0" smtClean="0"/>
              <a:t> si sama vytvára dopyt </a:t>
            </a:r>
            <a:r>
              <a:rPr lang="sk-SK" sz="2400" dirty="0" smtClean="0">
                <a:sym typeface="Symbol" pitchFamily="18" charset="2"/>
              </a:rPr>
              <a:t></a:t>
            </a:r>
            <a:endParaRPr lang="sk-SK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sk-SK" sz="2400" dirty="0" smtClean="0"/>
              <a:t>využité výrobné kapacity </a:t>
            </a:r>
            <a:r>
              <a:rPr lang="sk-SK" sz="2400" dirty="0" smtClean="0">
                <a:sym typeface="Symbol" pitchFamily="18" charset="2"/>
              </a:rPr>
              <a:t>     </a:t>
            </a:r>
            <a:r>
              <a:rPr lang="sk-SK" sz="2400" dirty="0" err="1" smtClean="0">
                <a:sym typeface="Symbol" pitchFamily="18" charset="2"/>
              </a:rPr>
              <a:t></a:t>
            </a:r>
            <a:r>
              <a:rPr lang="sk-SK" sz="2400" dirty="0" smtClean="0">
                <a:sym typeface="Symbol" pitchFamily="18" charset="2"/>
              </a:rPr>
              <a:t> </a:t>
            </a:r>
            <a:r>
              <a:rPr lang="sk-SK" sz="2400" dirty="0" smtClean="0"/>
              <a:t>plná zamestnanosť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sk-SK" sz="2400" dirty="0" smtClean="0"/>
              <a:t>dokonalá konkurencia </a:t>
            </a:r>
            <a:r>
              <a:rPr lang="sk-SK" sz="2400" dirty="0" smtClean="0">
                <a:sym typeface="Symbol" pitchFamily="18" charset="2"/>
              </a:rPr>
              <a:t>    </a:t>
            </a:r>
            <a:r>
              <a:rPr lang="sk-SK" sz="2400" dirty="0" err="1" smtClean="0">
                <a:sym typeface="Symbol" pitchFamily="18" charset="2"/>
              </a:rPr>
              <a:t></a:t>
            </a:r>
            <a:r>
              <a:rPr lang="sk-SK" sz="2400" dirty="0" smtClean="0"/>
              <a:t> dokonale pružné ceny a mzdy (aj nahor aj nadol)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68413"/>
            <a:ext cx="41910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b="1" dirty="0" err="1" smtClean="0"/>
              <a:t>Keynes</a:t>
            </a:r>
            <a:r>
              <a:rPr lang="sk-SK" b="1" dirty="0" smtClean="0"/>
              <a:t>:</a:t>
            </a:r>
          </a:p>
          <a:p>
            <a:pPr eaLnBrk="1" hangingPunct="1">
              <a:buFontTx/>
              <a:buNone/>
            </a:pPr>
            <a:endParaRPr lang="sk-SK" sz="2400" dirty="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sk-SK" sz="2400" dirty="0" smtClean="0"/>
              <a:t>v KO </a:t>
            </a:r>
            <a:r>
              <a:rPr lang="sk-SK" sz="2400" dirty="0" smtClean="0">
                <a:sym typeface="Symbol" pitchFamily="18" charset="2"/>
              </a:rPr>
              <a:t></a:t>
            </a:r>
            <a:r>
              <a:rPr lang="sk-SK" sz="2400" dirty="0" smtClean="0"/>
              <a:t> nevyužité výr. kapacity </a:t>
            </a:r>
            <a:r>
              <a:rPr lang="sk-SK" sz="2400" dirty="0" smtClean="0">
                <a:sym typeface="Symbol" pitchFamily="18" charset="2"/>
              </a:rPr>
              <a:t></a:t>
            </a:r>
            <a:endParaRPr lang="sk-SK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sk-SK" sz="2400" dirty="0" smtClean="0">
                <a:sym typeface="Symbol" pitchFamily="18" charset="2"/>
              </a:rPr>
              <a:t>     </a:t>
            </a:r>
            <a:r>
              <a:rPr lang="sk-SK" sz="2400" dirty="0" smtClean="0"/>
              <a:t> </a:t>
            </a:r>
            <a:r>
              <a:rPr lang="sk-SK" sz="2400" dirty="0" smtClean="0">
                <a:sym typeface="Symbol" pitchFamily="18" charset="2"/>
              </a:rPr>
              <a:t> </a:t>
            </a:r>
            <a:r>
              <a:rPr lang="sk-SK" sz="2400" dirty="0" smtClean="0"/>
              <a:t>nedobrovoľná nezamestnanosť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sk-SK" sz="2400" dirty="0" smtClean="0"/>
              <a:t>nedokonalá konkurencia </a:t>
            </a:r>
            <a:r>
              <a:rPr lang="sk-SK" sz="2400" dirty="0" smtClean="0">
                <a:sym typeface="Symbol" pitchFamily="18" charset="2"/>
              </a:rPr>
              <a:t></a:t>
            </a:r>
            <a:r>
              <a:rPr lang="sk-SK" sz="2400" dirty="0" smtClean="0"/>
              <a:t> </a:t>
            </a:r>
            <a:r>
              <a:rPr lang="sk-SK" sz="2400" dirty="0" smtClean="0">
                <a:sym typeface="Symbol" pitchFamily="18" charset="2"/>
              </a:rPr>
              <a:t>     </a:t>
            </a:r>
            <a:r>
              <a:rPr lang="sk-SK" sz="2400" dirty="0" err="1" smtClean="0">
                <a:sym typeface="Symbol" pitchFamily="18" charset="2"/>
              </a:rPr>
              <a:t></a:t>
            </a:r>
            <a:r>
              <a:rPr lang="sk-SK" sz="2400" dirty="0" smtClean="0"/>
              <a:t> ceny a mzdy sú pružné len smerom nahor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9812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cs-CZ" sz="2800" b="1" smtClean="0"/>
              <a:t>Krivka AS - Klasici</a:t>
            </a:r>
            <a:br>
              <a:rPr lang="cs-CZ" sz="2800" b="1" smtClean="0"/>
            </a:br>
            <a:r>
              <a:rPr lang="cs-CZ" sz="2400" b="1" smtClean="0">
                <a:cs typeface="Times New Roman" pitchFamily="18" charset="0"/>
              </a:rPr>
              <a:t>●  </a:t>
            </a:r>
            <a:r>
              <a:rPr lang="cs-CZ" sz="2400" b="1" smtClean="0"/>
              <a:t>Krátke obdobie                                        </a:t>
            </a:r>
            <a:r>
              <a:rPr lang="sk-SK" sz="2400" smtClean="0">
                <a:cs typeface="Times New Roman" pitchFamily="18" charset="0"/>
              </a:rPr>
              <a:t>●</a:t>
            </a:r>
            <a:r>
              <a:rPr lang="sk-SK" sz="4000" smtClean="0"/>
              <a:t> </a:t>
            </a:r>
            <a:r>
              <a:rPr lang="cs-CZ" sz="2400" b="1" smtClean="0"/>
              <a:t>Dlhé obdobie</a:t>
            </a:r>
            <a:br>
              <a:rPr lang="cs-CZ" sz="2400" b="1" smtClean="0"/>
            </a:br>
            <a:r>
              <a:rPr lang="cs-CZ" sz="2800" b="1" smtClean="0"/>
              <a:t/>
            </a:r>
            <a:br>
              <a:rPr lang="cs-CZ" sz="2800" b="1" smtClean="0"/>
            </a:br>
            <a:r>
              <a:rPr lang="sk-SK" sz="2400" b="1" u="sng" smtClean="0"/>
              <a:t/>
            </a:r>
            <a:br>
              <a:rPr lang="sk-SK" sz="2400" b="1" u="sng" smtClean="0"/>
            </a:br>
            <a:r>
              <a:rPr lang="sk-SK" sz="2400" b="1" u="sng" smtClean="0"/>
              <a:t>  </a:t>
            </a:r>
            <a:endParaRPr lang="cs-CZ" sz="2400" b="1" u="sng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413"/>
            <a:ext cx="4572000" cy="3978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30000"/>
              <a:buFontTx/>
              <a:buNone/>
            </a:pPr>
            <a:r>
              <a:rPr lang="sk-SK" sz="2000" dirty="0" smtClean="0"/>
              <a:t>                                          </a:t>
            </a:r>
          </a:p>
          <a:p>
            <a:pPr eaLnBrk="1" hangingPunct="1">
              <a:lnSpc>
                <a:spcPct val="90000"/>
              </a:lnSpc>
              <a:buSzPct val="130000"/>
              <a:buFontTx/>
              <a:buNone/>
            </a:pPr>
            <a:r>
              <a:rPr lang="sk-SK" sz="2000" dirty="0" smtClean="0"/>
              <a:t>                                        </a:t>
            </a:r>
            <a:r>
              <a:rPr lang="sk-SK" sz="2000" b="1" dirty="0" smtClean="0"/>
              <a:t>AS</a:t>
            </a:r>
          </a:p>
          <a:p>
            <a:pPr eaLnBrk="1" hangingPunct="1">
              <a:lnSpc>
                <a:spcPct val="90000"/>
              </a:lnSpc>
            </a:pPr>
            <a:endParaRPr lang="sk-SK" sz="2000" b="1" dirty="0" smtClean="0"/>
          </a:p>
          <a:p>
            <a:pPr eaLnBrk="1" hangingPunct="1">
              <a:lnSpc>
                <a:spcPct val="9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                           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sk-SK" sz="2000" dirty="0" smtClean="0"/>
              <a:t>                                    </a:t>
            </a:r>
            <a:r>
              <a:rPr lang="sk-SK" sz="2000" b="1" dirty="0" smtClean="0"/>
              <a:t>Q*                  Q</a:t>
            </a:r>
          </a:p>
          <a:p>
            <a:pPr eaLnBrk="1" hangingPunct="1">
              <a:lnSpc>
                <a:spcPct val="9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r>
              <a:rPr lang="sk-SK" sz="2000" dirty="0" smtClean="0"/>
              <a:t>Q*...potenciálny produkt</a:t>
            </a:r>
          </a:p>
          <a:p>
            <a:pPr eaLnBrk="1" hangingPunct="1">
              <a:lnSpc>
                <a:spcPct val="90000"/>
              </a:lnSpc>
            </a:pPr>
            <a:r>
              <a:rPr lang="sk-SK" sz="2000" dirty="0" smtClean="0"/>
              <a:t>P ... Cenová hladina</a:t>
            </a:r>
          </a:p>
          <a:p>
            <a:pPr eaLnBrk="1" hangingPunct="1">
              <a:lnSpc>
                <a:spcPct val="9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r>
              <a:rPr lang="sk-SK" sz="2000" dirty="0" smtClean="0"/>
              <a:t>Stúpajúci AD =&gt; súčasne stúpajú ceny a </a:t>
            </a:r>
            <a:r>
              <a:rPr lang="sk-SK" sz="2000" dirty="0" err="1" smtClean="0"/>
              <a:t>prodikcia</a:t>
            </a: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r>
              <a:rPr lang="sk-SK" sz="2000" dirty="0" smtClean="0"/>
              <a:t>Po dosiahnutí Q* =&gt; stúpa len cena</a:t>
            </a:r>
          </a:p>
          <a:p>
            <a:pPr eaLnBrk="1" hangingPunct="1">
              <a:lnSpc>
                <a:spcPct val="90000"/>
              </a:lnSpc>
            </a:pPr>
            <a:r>
              <a:rPr lang="sk-SK" sz="2000" dirty="0" smtClean="0"/>
              <a:t>Súčasní klasici = </a:t>
            </a:r>
            <a:r>
              <a:rPr lang="sk-SK" sz="2000" dirty="0" err="1" smtClean="0"/>
              <a:t>monetaristi</a:t>
            </a:r>
            <a:endParaRPr lang="sk-SK" sz="2000" dirty="0" smtClean="0"/>
          </a:p>
          <a:p>
            <a:pPr eaLnBrk="1" hangingPunct="1">
              <a:lnSpc>
                <a:spcPct val="30000"/>
              </a:lnSpc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endParaRPr lang="sk-SK" sz="2000" b="1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425450"/>
            <a:ext cx="4800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sz="2000" dirty="0" smtClean="0"/>
              <a:t>                                             </a:t>
            </a:r>
          </a:p>
          <a:p>
            <a:pPr eaLnBrk="1" hangingPunct="1">
              <a:buFontTx/>
              <a:buNone/>
            </a:pPr>
            <a:r>
              <a:rPr lang="sk-SK" sz="2000" dirty="0" smtClean="0"/>
              <a:t>               </a:t>
            </a:r>
          </a:p>
          <a:p>
            <a:pPr eaLnBrk="1" hangingPunct="1">
              <a:buFontTx/>
              <a:buNone/>
            </a:pPr>
            <a:r>
              <a:rPr lang="sk-SK" sz="2000" dirty="0" smtClean="0"/>
              <a:t>         </a:t>
            </a:r>
            <a:r>
              <a:rPr lang="sk-SK" sz="2000" b="1" dirty="0" smtClean="0"/>
              <a:t>P                               AS</a:t>
            </a:r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r>
              <a:rPr lang="sk-SK" sz="2000" b="1" dirty="0" smtClean="0"/>
              <a:t>                                      Q*              Q</a:t>
            </a:r>
          </a:p>
          <a:p>
            <a:pPr eaLnBrk="1" hangingPunct="1">
              <a:buFontTx/>
              <a:buNone/>
            </a:pPr>
            <a:endParaRPr lang="sk-SK" sz="2000" b="1" dirty="0" smtClean="0"/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endParaRPr lang="sk-SK" sz="1200" dirty="0" smtClean="0"/>
          </a:p>
          <a:p>
            <a:pPr eaLnBrk="1" hangingPunct="1"/>
            <a:r>
              <a:rPr lang="sk-SK" sz="2000" dirty="0" smtClean="0"/>
              <a:t>pri raste agregátneho dopytu rastú ceny bez zmeny produkcie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914400" y="39338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914400" y="1196975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2627313" y="1484313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 rot="-118691">
            <a:off x="1676400" y="1557338"/>
            <a:ext cx="990600" cy="2133600"/>
          </a:xfrm>
          <a:custGeom>
            <a:avLst/>
            <a:gdLst>
              <a:gd name="T0" fmla="*/ 0 w 576"/>
              <a:gd name="T1" fmla="*/ 2147483647 h 1344"/>
              <a:gd name="T2" fmla="*/ 1419687849 w 576"/>
              <a:gd name="T3" fmla="*/ 2147483647 h 1344"/>
              <a:gd name="T4" fmla="*/ 1703625333 w 576"/>
              <a:gd name="T5" fmla="*/ 0 h 1344"/>
              <a:gd name="T6" fmla="*/ 0 60000 65536"/>
              <a:gd name="T7" fmla="*/ 0 60000 65536"/>
              <a:gd name="T8" fmla="*/ 0 60000 65536"/>
              <a:gd name="T9" fmla="*/ 0 w 576"/>
              <a:gd name="T10" fmla="*/ 0 h 1344"/>
              <a:gd name="T11" fmla="*/ 576 w 57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344">
                <a:moveTo>
                  <a:pt x="0" y="1344"/>
                </a:moveTo>
                <a:cubicBezTo>
                  <a:pt x="192" y="1288"/>
                  <a:pt x="384" y="1232"/>
                  <a:pt x="480" y="1008"/>
                </a:cubicBezTo>
                <a:cubicBezTo>
                  <a:pt x="576" y="784"/>
                  <a:pt x="560" y="168"/>
                  <a:pt x="576" y="0"/>
                </a:cubicBezTo>
              </a:path>
            </a:pathLst>
          </a:custGeom>
          <a:noFill/>
          <a:ln w="28575" cmpd="sng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5334000" y="37893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5334000" y="11255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7010400" y="1125538"/>
            <a:ext cx="0" cy="2667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 rot="10800000">
            <a:off x="1187450" y="2349500"/>
            <a:ext cx="1800225" cy="1511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 rot="10800000">
            <a:off x="1476375" y="2060575"/>
            <a:ext cx="1800225" cy="1511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 rot="10800000">
            <a:off x="1835150" y="1484313"/>
            <a:ext cx="1800225" cy="1511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 rot="10800000">
            <a:off x="2124075" y="1125538"/>
            <a:ext cx="1800225" cy="1511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395288" y="119697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P</a:t>
            </a:r>
          </a:p>
        </p:txBody>
      </p:sp>
      <p:sp>
        <p:nvSpPr>
          <p:cNvPr id="7186" name="Arc 18"/>
          <p:cNvSpPr>
            <a:spLocks/>
          </p:cNvSpPr>
          <p:nvPr/>
        </p:nvSpPr>
        <p:spPr bwMode="auto">
          <a:xfrm rot="10800000">
            <a:off x="6013450" y="1628775"/>
            <a:ext cx="2087563" cy="18002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87" name="Arc 19"/>
          <p:cNvSpPr>
            <a:spLocks/>
          </p:cNvSpPr>
          <p:nvPr/>
        </p:nvSpPr>
        <p:spPr bwMode="auto">
          <a:xfrm rot="10800000">
            <a:off x="6300788" y="1125538"/>
            <a:ext cx="2087562" cy="18002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cxnSp>
        <p:nvCxnSpPr>
          <p:cNvPr id="20" name="Rovná spojnica 19"/>
          <p:cNvCxnSpPr/>
          <p:nvPr/>
        </p:nvCxnSpPr>
        <p:spPr>
          <a:xfrm>
            <a:off x="1979613" y="3644900"/>
            <a:ext cx="0" cy="288925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>
            <a:off x="2411413" y="3357563"/>
            <a:ext cx="0" cy="576262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flipH="1">
            <a:off x="900113" y="3573463"/>
            <a:ext cx="1079500" cy="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H="1">
            <a:off x="900113" y="3357563"/>
            <a:ext cx="1511300" cy="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flipH="1">
            <a:off x="900113" y="2708275"/>
            <a:ext cx="1727200" cy="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H="1">
            <a:off x="900113" y="2133600"/>
            <a:ext cx="1727200" cy="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H="1">
            <a:off x="5364163" y="3213100"/>
            <a:ext cx="1655762" cy="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flipH="1">
            <a:off x="5364163" y="2492375"/>
            <a:ext cx="1655762" cy="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78" grpId="0" animBg="1"/>
      <p:bldP spid="7179" grpId="0" animBg="1"/>
      <p:bldP spid="7181" grpId="0" animBg="1"/>
      <p:bldP spid="7182" grpId="0" animBg="1"/>
      <p:bldP spid="7183" grpId="0" animBg="1"/>
      <p:bldP spid="7184" grpId="0" animBg="1"/>
      <p:bldP spid="7186" grpId="0" animBg="1"/>
      <p:bldP spid="7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cs-CZ" sz="2400" b="1" smtClean="0"/>
              <a:t>Keynes</a:t>
            </a:r>
            <a:endParaRPr lang="cs-CZ" sz="2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5175"/>
            <a:ext cx="4343400" cy="5334000"/>
          </a:xfrm>
        </p:spPr>
        <p:txBody>
          <a:bodyPr/>
          <a:lstStyle/>
          <a:p>
            <a:pPr eaLnBrk="1" hangingPunct="1"/>
            <a:r>
              <a:rPr lang="cs-CZ" sz="2000" b="1" dirty="0" smtClean="0"/>
              <a:t>Nevyužité </a:t>
            </a:r>
            <a:r>
              <a:rPr lang="cs-CZ" sz="2000" b="1" dirty="0" err="1" smtClean="0"/>
              <a:t>výrobné</a:t>
            </a:r>
            <a:r>
              <a:rPr lang="cs-CZ" sz="2000" b="1" dirty="0" smtClean="0"/>
              <a:t> kapacity (KO)</a:t>
            </a:r>
          </a:p>
          <a:p>
            <a:pPr eaLnBrk="1" hangingPunct="1">
              <a:buFontTx/>
              <a:buNone/>
            </a:pPr>
            <a:endParaRPr lang="cs-CZ" sz="2000" dirty="0" smtClean="0"/>
          </a:p>
          <a:p>
            <a:pPr eaLnBrk="1" hangingPunct="1">
              <a:buFontTx/>
              <a:buNone/>
            </a:pPr>
            <a:r>
              <a:rPr lang="cs-CZ" sz="2000" dirty="0" smtClean="0"/>
              <a:t>         </a:t>
            </a:r>
            <a:r>
              <a:rPr lang="cs-CZ" sz="2000" b="1" dirty="0" smtClean="0"/>
              <a:t>P</a:t>
            </a:r>
          </a:p>
          <a:p>
            <a:pPr eaLnBrk="1" hangingPunct="1">
              <a:buFontTx/>
              <a:buNone/>
            </a:pPr>
            <a:endParaRPr lang="cs-CZ" sz="2000" b="1" dirty="0" smtClean="0"/>
          </a:p>
          <a:p>
            <a:pPr eaLnBrk="1" hangingPunct="1">
              <a:buFontTx/>
              <a:buNone/>
            </a:pPr>
            <a:endParaRPr lang="cs-CZ" sz="2000" b="1" dirty="0" smtClean="0"/>
          </a:p>
          <a:p>
            <a:pPr eaLnBrk="1" hangingPunct="1">
              <a:buFontTx/>
              <a:buNone/>
            </a:pPr>
            <a:r>
              <a:rPr lang="cs-CZ" sz="2000" b="1" dirty="0" smtClean="0"/>
              <a:t>                                                        AS</a:t>
            </a:r>
          </a:p>
          <a:p>
            <a:pPr eaLnBrk="1" hangingPunct="1">
              <a:buFontTx/>
              <a:buNone/>
            </a:pPr>
            <a:endParaRPr lang="cs-CZ" sz="2000" b="1" dirty="0" smtClean="0"/>
          </a:p>
          <a:p>
            <a:pPr eaLnBrk="1" hangingPunct="1">
              <a:buFontTx/>
              <a:buNone/>
            </a:pPr>
            <a:endParaRPr lang="cs-CZ" sz="2000" b="1" dirty="0" smtClean="0"/>
          </a:p>
          <a:p>
            <a:pPr eaLnBrk="1" hangingPunct="1"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cs-CZ" sz="2000" b="1" dirty="0" smtClean="0"/>
              <a:t>                                                        Q</a:t>
            </a:r>
          </a:p>
          <a:p>
            <a:pPr eaLnBrk="1" hangingPunct="1"/>
            <a:r>
              <a:rPr lang="cs-CZ" sz="2000" dirty="0" err="1" smtClean="0"/>
              <a:t>Ak</a:t>
            </a:r>
            <a:r>
              <a:rPr lang="cs-CZ" sz="2000" dirty="0" smtClean="0"/>
              <a:t> </a:t>
            </a:r>
            <a:r>
              <a:rPr lang="cs-CZ" sz="2000" dirty="0" err="1" smtClean="0"/>
              <a:t>rastie</a:t>
            </a:r>
            <a:r>
              <a:rPr lang="cs-CZ" sz="2000" dirty="0" smtClean="0"/>
              <a:t> AD, tak firmy </a:t>
            </a:r>
            <a:r>
              <a:rPr lang="cs-CZ" sz="2000" dirty="0" err="1" smtClean="0"/>
              <a:t>budú</a:t>
            </a:r>
            <a:r>
              <a:rPr lang="cs-CZ" sz="2000" dirty="0" smtClean="0"/>
              <a:t> </a:t>
            </a:r>
            <a:r>
              <a:rPr lang="cs-CZ" sz="2000" dirty="0" err="1" smtClean="0"/>
              <a:t>zvyšovať</a:t>
            </a:r>
            <a:r>
              <a:rPr lang="cs-CZ" sz="2000" dirty="0" smtClean="0"/>
              <a:t> </a:t>
            </a:r>
            <a:r>
              <a:rPr lang="cs-CZ" sz="2000" b="1" dirty="0" err="1" smtClean="0"/>
              <a:t>iba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produkciu</a:t>
            </a:r>
            <a:r>
              <a:rPr lang="cs-CZ" sz="2000" dirty="0" smtClean="0"/>
              <a:t> </a:t>
            </a:r>
            <a:r>
              <a:rPr lang="cs-CZ" sz="2000" dirty="0" err="1" smtClean="0"/>
              <a:t>nie</a:t>
            </a:r>
            <a:r>
              <a:rPr lang="cs-CZ" sz="2000" dirty="0" smtClean="0"/>
              <a:t> ceny</a:t>
            </a:r>
          </a:p>
          <a:p>
            <a:pPr eaLnBrk="1" hangingPunct="1"/>
            <a:r>
              <a:rPr lang="cs-CZ" sz="2000" dirty="0" smtClean="0"/>
              <a:t>Po </a:t>
            </a:r>
            <a:r>
              <a:rPr lang="cs-CZ" sz="2000" dirty="0" err="1" smtClean="0"/>
              <a:t>dosiahnutí</a:t>
            </a:r>
            <a:r>
              <a:rPr lang="cs-CZ" sz="2000" dirty="0" smtClean="0"/>
              <a:t> Q*		 =&gt;</a:t>
            </a:r>
            <a:endParaRPr lang="cs-CZ" sz="2000" b="1" dirty="0" smtClean="0"/>
          </a:p>
          <a:p>
            <a:pPr eaLnBrk="1" hangingPunct="1"/>
            <a:endParaRPr lang="cs-CZ" sz="200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765175"/>
            <a:ext cx="3810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sz="1800" dirty="0" smtClean="0"/>
              <a:t>  </a:t>
            </a:r>
            <a:r>
              <a:rPr lang="cs-CZ" sz="2000" b="1" dirty="0" smtClean="0"/>
              <a:t>(využité výr. kapacity  - DO!)</a:t>
            </a:r>
          </a:p>
          <a:p>
            <a:pPr eaLnBrk="1" hangingPunct="1">
              <a:buFontTx/>
              <a:buNone/>
            </a:pPr>
            <a:r>
              <a:rPr lang="cs-CZ" sz="1800" dirty="0" smtClean="0"/>
              <a:t>     </a:t>
            </a:r>
          </a:p>
          <a:p>
            <a:pPr eaLnBrk="1" hangingPunct="1">
              <a:buFontTx/>
              <a:buNone/>
            </a:pPr>
            <a:r>
              <a:rPr lang="cs-CZ" sz="1800" dirty="0" smtClean="0"/>
              <a:t>        </a:t>
            </a:r>
            <a:r>
              <a:rPr lang="cs-CZ" sz="1800" b="1" dirty="0" smtClean="0"/>
              <a:t>P                          AS</a:t>
            </a:r>
          </a:p>
          <a:p>
            <a:pPr eaLnBrk="1" hangingPunct="1">
              <a:buFontTx/>
              <a:buNone/>
            </a:pPr>
            <a:endParaRPr lang="cs-CZ" sz="1800" b="1" dirty="0" smtClean="0"/>
          </a:p>
          <a:p>
            <a:pPr eaLnBrk="1" hangingPunct="1">
              <a:buFontTx/>
              <a:buNone/>
            </a:pPr>
            <a:endParaRPr lang="cs-CZ" sz="1800" b="1" dirty="0" smtClean="0"/>
          </a:p>
          <a:p>
            <a:pPr eaLnBrk="1" hangingPunct="1">
              <a:buFontTx/>
              <a:buNone/>
            </a:pPr>
            <a:endParaRPr lang="cs-CZ" sz="1800" b="1" dirty="0" smtClean="0"/>
          </a:p>
          <a:p>
            <a:pPr eaLnBrk="1" hangingPunct="1">
              <a:buFontTx/>
              <a:buNone/>
            </a:pPr>
            <a:endParaRPr lang="cs-CZ" sz="1800" b="1" dirty="0" smtClean="0"/>
          </a:p>
          <a:p>
            <a:pPr eaLnBrk="1" hangingPunct="1">
              <a:buFontTx/>
              <a:buNone/>
            </a:pPr>
            <a:endParaRPr lang="cs-CZ" sz="1800" b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cs-CZ" sz="1800" b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cs-CZ" sz="1800" b="1" dirty="0" smtClean="0"/>
              <a:t>                       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cs-CZ" sz="1800" b="1" dirty="0" smtClean="0"/>
              <a:t>                                   Q*               </a:t>
            </a:r>
            <a:r>
              <a:rPr lang="cs-CZ" sz="1800" b="1" dirty="0" err="1" smtClean="0"/>
              <a:t>Q</a:t>
            </a:r>
            <a:endParaRPr lang="cs-CZ" sz="1800" b="1" dirty="0" smtClean="0"/>
          </a:p>
          <a:p>
            <a:pPr eaLnBrk="1" hangingPunct="1"/>
            <a:endParaRPr lang="cs-CZ" sz="1800" dirty="0" smtClean="0"/>
          </a:p>
          <a:p>
            <a:pPr eaLnBrk="1" hangingPunct="1">
              <a:buFontTx/>
              <a:buNone/>
            </a:pPr>
            <a:endParaRPr lang="cs-CZ" sz="1800" dirty="0" smtClean="0"/>
          </a:p>
          <a:p>
            <a:pPr eaLnBrk="1" hangingPunct="1">
              <a:buFontTx/>
              <a:buNone/>
            </a:pPr>
            <a:endParaRPr lang="cs-CZ" sz="1800" dirty="0" smtClean="0"/>
          </a:p>
          <a:p>
            <a:pPr eaLnBrk="1" hangingPunct="1">
              <a:buFontTx/>
              <a:buNone/>
            </a:pPr>
            <a:endParaRPr lang="cs-CZ" sz="1800" dirty="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cs-CZ" sz="1800" dirty="0" smtClean="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066800" y="3860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1066800" y="13414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066800" y="2997200"/>
            <a:ext cx="2667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410200" y="393382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5410200" y="14843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781800" y="1484313"/>
            <a:ext cx="0" cy="2438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4" name="Arc 12"/>
          <p:cNvSpPr>
            <a:spLocks/>
          </p:cNvSpPr>
          <p:nvPr/>
        </p:nvSpPr>
        <p:spPr bwMode="auto">
          <a:xfrm rot="-10578316">
            <a:off x="1403350" y="1917700"/>
            <a:ext cx="1944688" cy="172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5" name="Arc 13"/>
          <p:cNvSpPr>
            <a:spLocks/>
          </p:cNvSpPr>
          <p:nvPr/>
        </p:nvSpPr>
        <p:spPr bwMode="auto">
          <a:xfrm rot="10800000">
            <a:off x="2051050" y="1557338"/>
            <a:ext cx="1944688" cy="172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cxnSp>
        <p:nvCxnSpPr>
          <p:cNvPr id="15" name="Rovná spojnica 14"/>
          <p:cNvCxnSpPr/>
          <p:nvPr/>
        </p:nvCxnSpPr>
        <p:spPr>
          <a:xfrm>
            <a:off x="1835150" y="2997200"/>
            <a:ext cx="0" cy="86360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2916238" y="2997200"/>
            <a:ext cx="0" cy="863600"/>
          </a:xfrm>
          <a:prstGeom prst="line">
            <a:avLst/>
          </a:prstGeom>
          <a:ln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4572000" y="4941168"/>
            <a:ext cx="386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 err="1" smtClean="0"/>
              <a:t>pri</a:t>
            </a:r>
            <a:r>
              <a:rPr lang="cs-CZ" sz="2000" dirty="0" smtClean="0"/>
              <a:t> </a:t>
            </a:r>
            <a:r>
              <a:rPr lang="cs-CZ" sz="2000" dirty="0" err="1" smtClean="0"/>
              <a:t>ďalšom</a:t>
            </a:r>
            <a:r>
              <a:rPr lang="cs-CZ" sz="2000" dirty="0" smtClean="0"/>
              <a:t> raste AD </a:t>
            </a:r>
            <a:r>
              <a:rPr lang="cs-CZ" sz="2000" dirty="0" err="1" smtClean="0"/>
              <a:t>rastie</a:t>
            </a:r>
            <a:r>
              <a:rPr lang="cs-CZ" sz="2000" dirty="0" smtClean="0"/>
              <a:t> </a:t>
            </a:r>
            <a:r>
              <a:rPr lang="cs-CZ" sz="2000" b="1" dirty="0" err="1" smtClean="0"/>
              <a:t>iba</a:t>
            </a:r>
            <a:r>
              <a:rPr lang="cs-CZ" sz="2000" b="1" dirty="0" smtClean="0"/>
              <a:t> cena</a:t>
            </a:r>
            <a:endParaRPr lang="en-US" sz="2000" dirty="0"/>
          </a:p>
        </p:txBody>
      </p:sp>
      <p:cxnSp>
        <p:nvCxnSpPr>
          <p:cNvPr id="19" name="Rovná spojovacia šípka 18"/>
          <p:cNvCxnSpPr>
            <a:stCxn id="16" idx="0"/>
          </p:cNvCxnSpPr>
          <p:nvPr/>
        </p:nvCxnSpPr>
        <p:spPr>
          <a:xfrm flipV="1">
            <a:off x="6503106" y="4221088"/>
            <a:ext cx="15712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0" grpId="0" animBg="1"/>
      <p:bldP spid="8201" grpId="0" animBg="1"/>
      <p:bldP spid="8202" grpId="0" animBg="1"/>
      <p:bldP spid="8204" grpId="0" animBg="1"/>
      <p:bldP spid="82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l" eaLnBrk="1" hangingPunct="1"/>
            <a:r>
              <a:rPr lang="cs-CZ" sz="2400" b="1" smtClean="0"/>
              <a:t>Neokeynesovci</a:t>
            </a:r>
            <a:r>
              <a:rPr lang="cs-CZ" sz="240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772400" cy="57549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P                                    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			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sz="2000" b="1" dirty="0" smtClean="0"/>
              <a:t>                                     Q*        </a:t>
            </a:r>
            <a:r>
              <a:rPr lang="cs-CZ" sz="2000" b="1" dirty="0" err="1" smtClean="0"/>
              <a:t>Q</a:t>
            </a:r>
            <a:endParaRPr lang="cs-CZ" sz="2000" b="1" dirty="0" smtClean="0"/>
          </a:p>
          <a:p>
            <a:pPr eaLnBrk="1" hangingPunct="1">
              <a:lnSpc>
                <a:spcPct val="90000"/>
              </a:lnSpc>
            </a:pPr>
            <a:endParaRPr lang="cs-CZ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cs-CZ" sz="2000" dirty="0" err="1" smtClean="0">
                <a:sym typeface="Symbol" pitchFamily="18" charset="2"/>
              </a:rPr>
              <a:t>Ak</a:t>
            </a:r>
            <a:r>
              <a:rPr lang="cs-CZ" sz="2000" dirty="0" smtClean="0">
                <a:sym typeface="Symbol" pitchFamily="18" charset="2"/>
              </a:rPr>
              <a:t> </a:t>
            </a:r>
            <a:r>
              <a:rPr lang="cs-CZ" sz="2000" dirty="0" err="1" smtClean="0">
                <a:sym typeface="Symbol" pitchFamily="18" charset="2"/>
              </a:rPr>
              <a:t>rastie</a:t>
            </a:r>
            <a:r>
              <a:rPr lang="cs-CZ" sz="2000" dirty="0" smtClean="0">
                <a:sym typeface="Symbol" pitchFamily="18" charset="2"/>
              </a:rPr>
              <a:t> AD tak </a:t>
            </a:r>
            <a:r>
              <a:rPr lang="cs-CZ" sz="2000" dirty="0" err="1" smtClean="0">
                <a:sym typeface="Symbol" pitchFamily="18" charset="2"/>
              </a:rPr>
              <a:t>rastie</a:t>
            </a:r>
            <a:r>
              <a:rPr lang="cs-CZ" sz="2000" dirty="0" smtClean="0">
                <a:sym typeface="Symbol" pitchFamily="18" charset="2"/>
              </a:rPr>
              <a:t> </a:t>
            </a:r>
            <a:r>
              <a:rPr lang="cs-CZ" sz="2000" b="1" dirty="0" err="1" smtClean="0">
                <a:sym typeface="Symbol" pitchFamily="18" charset="2"/>
              </a:rPr>
              <a:t>iba</a:t>
            </a:r>
            <a:r>
              <a:rPr lang="cs-CZ" sz="2000" b="1" dirty="0" smtClean="0">
                <a:sym typeface="Symbol" pitchFamily="18" charset="2"/>
              </a:rPr>
              <a:t> </a:t>
            </a:r>
            <a:r>
              <a:rPr lang="cs-CZ" sz="2000" b="1" dirty="0" err="1" smtClean="0">
                <a:sym typeface="Symbol" pitchFamily="18" charset="2"/>
              </a:rPr>
              <a:t>produkcia</a:t>
            </a:r>
            <a:endParaRPr lang="cs-CZ" sz="2000" b="1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cs-CZ" sz="2000" dirty="0" smtClean="0">
                <a:sym typeface="Symbol" pitchFamily="18" charset="2"/>
              </a:rPr>
              <a:t>Po </a:t>
            </a:r>
            <a:r>
              <a:rPr lang="cs-CZ" sz="2000" dirty="0" err="1" smtClean="0">
                <a:sym typeface="Symbol" pitchFamily="18" charset="2"/>
              </a:rPr>
              <a:t>dosiahnutí</a:t>
            </a:r>
            <a:r>
              <a:rPr lang="cs-CZ" sz="2000" dirty="0" smtClean="0">
                <a:sym typeface="Symbol" pitchFamily="18" charset="2"/>
              </a:rPr>
              <a:t> Q*(potenciálu) </a:t>
            </a:r>
            <a:r>
              <a:rPr lang="cs-CZ" sz="2000" dirty="0" err="1" smtClean="0">
                <a:sym typeface="Symbol" pitchFamily="18" charset="2"/>
              </a:rPr>
              <a:t>rastú</a:t>
            </a:r>
            <a:r>
              <a:rPr lang="cs-CZ" sz="2000" dirty="0" smtClean="0">
                <a:sym typeface="Symbol" pitchFamily="18" charset="2"/>
              </a:rPr>
              <a:t> </a:t>
            </a:r>
            <a:r>
              <a:rPr lang="cs-CZ" sz="2000" b="1" dirty="0" err="1" smtClean="0">
                <a:sym typeface="Symbol" pitchFamily="18" charset="2"/>
              </a:rPr>
              <a:t>iba</a:t>
            </a:r>
            <a:r>
              <a:rPr lang="cs-CZ" sz="2000" b="1" dirty="0" smtClean="0">
                <a:sym typeface="Symbol" pitchFamily="18" charset="2"/>
              </a:rPr>
              <a:t> ceny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b="1" dirty="0" err="1" smtClean="0">
                <a:sym typeface="Symbol" pitchFamily="18" charset="2"/>
              </a:rPr>
              <a:t>Zaoblenie</a:t>
            </a:r>
            <a:r>
              <a:rPr lang="cs-CZ" sz="2000" b="1" dirty="0" smtClean="0">
                <a:sym typeface="Symbol" pitchFamily="18" charset="2"/>
              </a:rPr>
              <a:t> </a:t>
            </a:r>
            <a:r>
              <a:rPr lang="cs-CZ" sz="2000" b="1" dirty="0" err="1" smtClean="0">
                <a:sym typeface="Symbol" pitchFamily="18" charset="2"/>
              </a:rPr>
              <a:t>krivky</a:t>
            </a:r>
            <a:r>
              <a:rPr lang="cs-CZ" sz="2000" b="1" dirty="0" smtClean="0">
                <a:sym typeface="Symbol" pitchFamily="18" charset="2"/>
              </a:rPr>
              <a:t> AS </a:t>
            </a:r>
            <a:r>
              <a:rPr lang="cs-CZ" sz="2000" dirty="0" smtClean="0">
                <a:sym typeface="Symbol" pitchFamily="18" charset="2"/>
              </a:rPr>
              <a:t>&lt;= podniky </a:t>
            </a:r>
            <a:r>
              <a:rPr lang="cs-CZ" sz="2000" dirty="0" err="1" smtClean="0">
                <a:sym typeface="Symbol" pitchFamily="18" charset="2"/>
              </a:rPr>
              <a:t>dosiahnu</a:t>
            </a:r>
            <a:r>
              <a:rPr lang="cs-CZ" sz="2000" dirty="0" smtClean="0">
                <a:sym typeface="Symbol" pitchFamily="18" charset="2"/>
              </a:rPr>
              <a:t> svoje KPM (PPF) v </a:t>
            </a:r>
            <a:r>
              <a:rPr lang="cs-CZ" sz="2000" dirty="0" err="1" smtClean="0">
                <a:sym typeface="Symbol" pitchFamily="18" charset="2"/>
              </a:rPr>
              <a:t>rôznych</a:t>
            </a:r>
            <a:r>
              <a:rPr lang="cs-CZ" sz="2000" dirty="0" smtClean="0">
                <a:sym typeface="Symbol" pitchFamily="18" charset="2"/>
              </a:rPr>
              <a:t> časových </a:t>
            </a:r>
            <a:r>
              <a:rPr lang="cs-CZ" sz="2000" dirty="0" err="1" smtClean="0">
                <a:sym typeface="Symbol" pitchFamily="18" charset="2"/>
              </a:rPr>
              <a:t>intervaloch</a:t>
            </a:r>
            <a:r>
              <a:rPr lang="cs-CZ" sz="2000" dirty="0" smtClean="0">
                <a:sym typeface="Symbol" pitchFamily="18" charset="2"/>
              </a:rPr>
              <a:t>; </a:t>
            </a:r>
            <a:r>
              <a:rPr lang="cs-CZ" sz="2000" dirty="0" err="1" smtClean="0">
                <a:sym typeface="Symbol" pitchFamily="18" charset="2"/>
              </a:rPr>
              <a:t>zaoblenie</a:t>
            </a:r>
            <a:r>
              <a:rPr lang="cs-CZ" sz="2000" dirty="0" smtClean="0">
                <a:sym typeface="Symbol" pitchFamily="18" charset="2"/>
              </a:rPr>
              <a:t> </a:t>
            </a:r>
            <a:r>
              <a:rPr lang="cs-CZ" sz="2000" dirty="0" err="1" smtClean="0">
                <a:sym typeface="Symbol" pitchFamily="18" charset="2"/>
              </a:rPr>
              <a:t>pretože</a:t>
            </a:r>
            <a:r>
              <a:rPr lang="cs-CZ" sz="2000" dirty="0" smtClean="0">
                <a:sym typeface="Symbol" pitchFamily="18" charset="2"/>
              </a:rPr>
              <a:t> na trhu je </a:t>
            </a:r>
            <a:r>
              <a:rPr lang="cs-CZ" sz="2000" dirty="0" err="1" smtClean="0">
                <a:sym typeface="Symbol" pitchFamily="18" charset="2"/>
              </a:rPr>
              <a:t>veľké</a:t>
            </a:r>
            <a:r>
              <a:rPr lang="cs-CZ" sz="2000" dirty="0" smtClean="0">
                <a:sym typeface="Symbol" pitchFamily="18" charset="2"/>
              </a:rPr>
              <a:t> množstvo </a:t>
            </a:r>
            <a:r>
              <a:rPr lang="cs-CZ" sz="2000" dirty="0" err="1" smtClean="0">
                <a:sym typeface="Symbol" pitchFamily="18" charset="2"/>
              </a:rPr>
              <a:t>firiem</a:t>
            </a:r>
            <a:r>
              <a:rPr lang="cs-CZ" sz="2000" dirty="0" smtClean="0">
                <a:sym typeface="Symbol" pitchFamily="18" charset="2"/>
              </a:rPr>
              <a:t> a každá z nich dosahuje </a:t>
            </a:r>
            <a:r>
              <a:rPr lang="cs-CZ" sz="2000" dirty="0" err="1" smtClean="0">
                <a:sym typeface="Symbol" pitchFamily="18" charset="2"/>
              </a:rPr>
              <a:t>svoj</a:t>
            </a:r>
            <a:r>
              <a:rPr lang="cs-CZ" sz="2000" dirty="0" smtClean="0">
                <a:sym typeface="Symbol" pitchFamily="18" charset="2"/>
              </a:rPr>
              <a:t> potenciál </a:t>
            </a:r>
            <a:r>
              <a:rPr lang="cs-CZ" sz="2000" dirty="0" err="1" smtClean="0">
                <a:sym typeface="Symbol" pitchFamily="18" charset="2"/>
              </a:rPr>
              <a:t>postupne</a:t>
            </a:r>
            <a:endParaRPr lang="cs-CZ" sz="2000" b="1" dirty="0" smtClean="0"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cs-CZ" sz="2000" b="1" dirty="0" smtClean="0">
                <a:sym typeface="Symbol" pitchFamily="18" charset="2"/>
              </a:rPr>
              <a:t>Posun </a:t>
            </a:r>
            <a:r>
              <a:rPr lang="cs-CZ" sz="2000" b="1" dirty="0" err="1" smtClean="0">
                <a:sym typeface="Symbol" pitchFamily="18" charset="2"/>
              </a:rPr>
              <a:t>krivky</a:t>
            </a:r>
            <a:r>
              <a:rPr lang="cs-CZ" sz="2000" b="1" dirty="0" smtClean="0">
                <a:sym typeface="Symbol" pitchFamily="18" charset="2"/>
              </a:rPr>
              <a:t> doprava v DO </a:t>
            </a:r>
            <a:r>
              <a:rPr lang="cs-CZ" sz="2000" dirty="0" smtClean="0">
                <a:sym typeface="Symbol" pitchFamily="18" charset="2"/>
              </a:rPr>
              <a:t>– rast </a:t>
            </a:r>
            <a:r>
              <a:rPr lang="cs-CZ" sz="2000" dirty="0" err="1" smtClean="0">
                <a:sym typeface="Symbol" pitchFamily="18" charset="2"/>
              </a:rPr>
              <a:t>potenciálneho</a:t>
            </a:r>
            <a:r>
              <a:rPr lang="cs-CZ" sz="2000" dirty="0" smtClean="0">
                <a:sym typeface="Symbol" pitchFamily="18" charset="2"/>
              </a:rPr>
              <a:t> produktu, </a:t>
            </a:r>
            <a:r>
              <a:rPr lang="cs-CZ" sz="2000" dirty="0" err="1" smtClean="0">
                <a:sym typeface="Symbol" pitchFamily="18" charset="2"/>
              </a:rPr>
              <a:t>Tech</a:t>
            </a:r>
            <a:r>
              <a:rPr lang="cs-CZ" sz="2000" dirty="0" smtClean="0">
                <a:sym typeface="Symbol" pitchFamily="18" charset="2"/>
              </a:rPr>
              <a:t>. Pokrok, </a:t>
            </a:r>
            <a:r>
              <a:rPr lang="cs-CZ" sz="2000" dirty="0" err="1" smtClean="0">
                <a:sym typeface="Symbol" pitchFamily="18" charset="2"/>
              </a:rPr>
              <a:t>inovácie</a:t>
            </a:r>
            <a:endParaRPr lang="cs-CZ" sz="2000" dirty="0" smtClean="0">
              <a:sym typeface="Symbol" pitchFamily="18" charset="2"/>
            </a:endParaRP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1219200" y="35734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1219200" y="105886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H="1" flipV="1">
            <a:off x="3276600" y="1211263"/>
            <a:ext cx="0" cy="2362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3" name="Freeform 8"/>
          <p:cNvSpPr>
            <a:spLocks/>
          </p:cNvSpPr>
          <p:nvPr/>
        </p:nvSpPr>
        <p:spPr bwMode="auto">
          <a:xfrm rot="247008">
            <a:off x="1358900" y="2322513"/>
            <a:ext cx="1889125" cy="815975"/>
          </a:xfrm>
          <a:custGeom>
            <a:avLst/>
            <a:gdLst>
              <a:gd name="T0" fmla="*/ 0 w 576"/>
              <a:gd name="T1" fmla="*/ 693758981 h 960"/>
              <a:gd name="T2" fmla="*/ 2147483647 w 576"/>
              <a:gd name="T3" fmla="*/ 555007567 h 960"/>
              <a:gd name="T4" fmla="*/ 2147483647 w 576"/>
              <a:gd name="T5" fmla="*/ 0 h 960"/>
              <a:gd name="T6" fmla="*/ 0 60000 65536"/>
              <a:gd name="T7" fmla="*/ 0 60000 65536"/>
              <a:gd name="T8" fmla="*/ 0 60000 65536"/>
              <a:gd name="T9" fmla="*/ 0 w 576"/>
              <a:gd name="T10" fmla="*/ 0 h 960"/>
              <a:gd name="T11" fmla="*/ 576 w 5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0">
                <a:moveTo>
                  <a:pt x="0" y="960"/>
                </a:moveTo>
                <a:cubicBezTo>
                  <a:pt x="192" y="944"/>
                  <a:pt x="384" y="928"/>
                  <a:pt x="480" y="768"/>
                </a:cubicBezTo>
                <a:cubicBezTo>
                  <a:pt x="576" y="608"/>
                  <a:pt x="576" y="304"/>
                  <a:pt x="576" y="0"/>
                </a:cubicBezTo>
              </a:path>
            </a:pathLst>
          </a:custGeom>
          <a:noFill/>
          <a:ln w="28575" cmpd="sng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Arc 10"/>
          <p:cNvSpPr>
            <a:spLocks/>
          </p:cNvSpPr>
          <p:nvPr/>
        </p:nvSpPr>
        <p:spPr bwMode="auto">
          <a:xfrm rot="10800000">
            <a:off x="1331913" y="1844675"/>
            <a:ext cx="2087562" cy="15843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7" name="Arc 11"/>
          <p:cNvSpPr>
            <a:spLocks/>
          </p:cNvSpPr>
          <p:nvPr/>
        </p:nvSpPr>
        <p:spPr bwMode="auto">
          <a:xfrm rot="-10575284">
            <a:off x="1476375" y="1484313"/>
            <a:ext cx="2087563" cy="15843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cxnSp>
        <p:nvCxnSpPr>
          <p:cNvPr id="13" name="Rovná spojnica 12"/>
          <p:cNvCxnSpPr/>
          <p:nvPr/>
        </p:nvCxnSpPr>
        <p:spPr>
          <a:xfrm flipV="1">
            <a:off x="3276600" y="1211263"/>
            <a:ext cx="0" cy="12096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sk-SK" sz="3200" b="1" smtClean="0"/>
              <a:t>Rovnováha na AT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42672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sz="2400" b="1" dirty="0" smtClean="0"/>
              <a:t>Klasici:</a:t>
            </a:r>
          </a:p>
          <a:p>
            <a:pPr eaLnBrk="1" hangingPunct="1">
              <a:buFontTx/>
              <a:buNone/>
            </a:pPr>
            <a:endParaRPr lang="sk-SK" sz="2400" dirty="0" smtClean="0"/>
          </a:p>
          <a:p>
            <a:pPr eaLnBrk="1" hangingPunct="1">
              <a:buFontTx/>
              <a:buNone/>
            </a:pPr>
            <a:r>
              <a:rPr lang="sk-SK" sz="2000" dirty="0" smtClean="0"/>
              <a:t>  </a:t>
            </a:r>
            <a:r>
              <a:rPr lang="sk-SK" sz="2000" b="1" dirty="0" smtClean="0"/>
              <a:t>P           AD               AS</a:t>
            </a:r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r>
              <a:rPr lang="sk-SK" sz="2000" b="1" dirty="0" smtClean="0"/>
              <a:t>P</a:t>
            </a:r>
            <a:r>
              <a:rPr lang="sk-SK" sz="2000" b="1" baseline="-25000" dirty="0" smtClean="0"/>
              <a:t>1</a:t>
            </a:r>
            <a:r>
              <a:rPr lang="sk-SK" sz="2000" b="1" dirty="0" smtClean="0"/>
              <a:t>                                E</a:t>
            </a:r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r>
              <a:rPr lang="sk-SK" sz="2000" dirty="0" smtClean="0"/>
              <a:t>                                 </a:t>
            </a:r>
            <a:r>
              <a:rPr lang="sk-SK" sz="2000" b="1" dirty="0" smtClean="0"/>
              <a:t>Q</a:t>
            </a:r>
            <a:r>
              <a:rPr lang="en-US" sz="2000" b="1" dirty="0" smtClean="0"/>
              <a:t>*</a:t>
            </a:r>
            <a:r>
              <a:rPr lang="sk-SK" sz="2000" b="1" dirty="0" smtClean="0"/>
              <a:t>                 Q</a:t>
            </a:r>
          </a:p>
          <a:p>
            <a:pPr eaLnBrk="1" hangingPunct="1"/>
            <a:r>
              <a:rPr lang="sk-SK" sz="2000" dirty="0" smtClean="0"/>
              <a:t>Rovnováha na AT len </a:t>
            </a:r>
            <a:r>
              <a:rPr lang="sk-SK" sz="2000" b="1" dirty="0" smtClean="0"/>
              <a:t>na úrovni Q*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7538" y="1143000"/>
            <a:ext cx="4716462" cy="53823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sz="2400" b="1" dirty="0" err="1" smtClean="0"/>
              <a:t>Keynes</a:t>
            </a:r>
            <a:r>
              <a:rPr lang="sk-SK" sz="2400" b="1" dirty="0" smtClean="0"/>
              <a:t> + </a:t>
            </a:r>
            <a:r>
              <a:rPr lang="sk-SK" sz="2400" b="1" dirty="0" err="1" smtClean="0"/>
              <a:t>neokeynesovci</a:t>
            </a:r>
            <a:r>
              <a:rPr lang="sk-SK" sz="2400" b="1" dirty="0" smtClean="0"/>
              <a:t>:</a:t>
            </a:r>
          </a:p>
          <a:p>
            <a:pPr eaLnBrk="1" hangingPunct="1">
              <a:buFontTx/>
              <a:buNone/>
            </a:pPr>
            <a:endParaRPr lang="sk-SK" sz="2400" dirty="0" smtClean="0"/>
          </a:p>
          <a:p>
            <a:pPr eaLnBrk="1" hangingPunct="1">
              <a:buFontTx/>
              <a:buNone/>
            </a:pPr>
            <a:r>
              <a:rPr lang="sk-SK" sz="2000" b="1" dirty="0" smtClean="0"/>
              <a:t>  P          AD               AS</a:t>
            </a:r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buFontTx/>
              <a:buNone/>
            </a:pPr>
            <a:r>
              <a:rPr lang="sk-SK" sz="2000" dirty="0" smtClean="0"/>
              <a:t>                      </a:t>
            </a:r>
          </a:p>
          <a:p>
            <a:pPr eaLnBrk="1" hangingPunct="1">
              <a:buFontTx/>
              <a:buNone/>
            </a:pPr>
            <a:r>
              <a:rPr lang="sk-SK" sz="2000" b="1" dirty="0" smtClean="0"/>
              <a:t>P</a:t>
            </a:r>
            <a:r>
              <a:rPr lang="sk-SK" sz="2000" b="1" baseline="-25000" dirty="0" smtClean="0"/>
              <a:t>1                              </a:t>
            </a:r>
            <a:r>
              <a:rPr lang="sk-SK" sz="2000" b="1" dirty="0" smtClean="0"/>
              <a:t> E</a:t>
            </a:r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sk-SK" sz="2000" dirty="0" smtClean="0"/>
              <a:t>                     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sk-SK" sz="2000" dirty="0" smtClean="0"/>
              <a:t>               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sk-SK" sz="2000" b="1" dirty="0" smtClean="0"/>
              <a:t>                        Q</a:t>
            </a:r>
            <a:r>
              <a:rPr lang="sk-SK" sz="2000" b="1" baseline="-25000" dirty="0" smtClean="0"/>
              <a:t>1</a:t>
            </a:r>
            <a:r>
              <a:rPr lang="sk-SK" sz="2000" b="1" dirty="0" smtClean="0"/>
              <a:t>    Q</a:t>
            </a:r>
            <a:r>
              <a:rPr lang="en-US" sz="2000" b="1" dirty="0" smtClean="0"/>
              <a:t>*</a:t>
            </a:r>
            <a:r>
              <a:rPr lang="sk-SK" sz="2000" b="1" dirty="0" smtClean="0"/>
              <a:t>              Q</a:t>
            </a:r>
          </a:p>
          <a:p>
            <a:pPr eaLnBrk="1" hangingPunct="1">
              <a:buFontTx/>
              <a:buNone/>
            </a:pPr>
            <a:endParaRPr lang="sk-SK" sz="2000" dirty="0" smtClean="0"/>
          </a:p>
          <a:p>
            <a:pPr eaLnBrk="1" hangingPunct="1"/>
            <a:r>
              <a:rPr lang="sk-SK" sz="2000" dirty="0" err="1" smtClean="0"/>
              <a:t>Rovnobváha</a:t>
            </a:r>
            <a:r>
              <a:rPr lang="sk-SK" sz="2000" dirty="0" smtClean="0"/>
              <a:t> na AT môže vzniknúť aj </a:t>
            </a:r>
            <a:r>
              <a:rPr lang="sk-SK" sz="2000" b="1" dirty="0" smtClean="0"/>
              <a:t>pod úrovňou Q*</a:t>
            </a:r>
          </a:p>
          <a:p>
            <a:pPr eaLnBrk="1" hangingPunct="1"/>
            <a:r>
              <a:rPr lang="sk-SK" sz="2000" dirty="0" smtClean="0"/>
              <a:t>Vzniká </a:t>
            </a:r>
            <a:r>
              <a:rPr lang="sk-SK" sz="2000" b="1" dirty="0" smtClean="0"/>
              <a:t>deflačná medzera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09600" y="4648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V="1">
            <a:off x="609600" y="1524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0247" name="Arc 10"/>
          <p:cNvSpPr>
            <a:spLocks/>
          </p:cNvSpPr>
          <p:nvPr/>
        </p:nvSpPr>
        <p:spPr bwMode="auto">
          <a:xfrm rot="10519625">
            <a:off x="1289050" y="1625600"/>
            <a:ext cx="2220913" cy="2703513"/>
          </a:xfrm>
          <a:custGeom>
            <a:avLst/>
            <a:gdLst>
              <a:gd name="T0" fmla="*/ 1855526900 w 21600"/>
              <a:gd name="T1" fmla="*/ 0 h 24570"/>
              <a:gd name="T2" fmla="*/ 2147483647 w 21600"/>
              <a:gd name="T3" fmla="*/ 2147483647 h 24570"/>
              <a:gd name="T4" fmla="*/ 0 w 21600"/>
              <a:gd name="T5" fmla="*/ 2147483647 h 24570"/>
              <a:gd name="T6" fmla="*/ 0 60000 65536"/>
              <a:gd name="T7" fmla="*/ 0 60000 65536"/>
              <a:gd name="T8" fmla="*/ 0 60000 65536"/>
              <a:gd name="T9" fmla="*/ 0 w 21600"/>
              <a:gd name="T10" fmla="*/ 0 h 24570"/>
              <a:gd name="T11" fmla="*/ 21600 w 21600"/>
              <a:gd name="T12" fmla="*/ 24570 h 24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70" fill="none" extrusionOk="0">
                <a:moveTo>
                  <a:pt x="1707" y="-1"/>
                </a:moveTo>
                <a:cubicBezTo>
                  <a:pt x="12939" y="890"/>
                  <a:pt x="21600" y="10264"/>
                  <a:pt x="21600" y="21532"/>
                </a:cubicBezTo>
                <a:cubicBezTo>
                  <a:pt x="21600" y="22548"/>
                  <a:pt x="21528" y="23563"/>
                  <a:pt x="21385" y="24570"/>
                </a:cubicBezTo>
              </a:path>
              <a:path w="21600" h="24570" stroke="0" extrusionOk="0">
                <a:moveTo>
                  <a:pt x="1707" y="-1"/>
                </a:moveTo>
                <a:cubicBezTo>
                  <a:pt x="12939" y="890"/>
                  <a:pt x="21600" y="10264"/>
                  <a:pt x="21600" y="21532"/>
                </a:cubicBezTo>
                <a:cubicBezTo>
                  <a:pt x="21600" y="22548"/>
                  <a:pt x="21528" y="23563"/>
                  <a:pt x="21385" y="24570"/>
                </a:cubicBezTo>
                <a:lnTo>
                  <a:pt x="0" y="21532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 flipH="1">
            <a:off x="609600" y="3962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48768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4876800" y="1676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14350" name="Arc 14"/>
          <p:cNvSpPr>
            <a:spLocks/>
          </p:cNvSpPr>
          <p:nvPr/>
        </p:nvSpPr>
        <p:spPr bwMode="auto">
          <a:xfrm rot="10519625">
            <a:off x="5475288" y="1778000"/>
            <a:ext cx="2220912" cy="2703513"/>
          </a:xfrm>
          <a:custGeom>
            <a:avLst/>
            <a:gdLst>
              <a:gd name="T0" fmla="*/ 1855524419 w 21600"/>
              <a:gd name="T1" fmla="*/ 0 h 24570"/>
              <a:gd name="T2" fmla="*/ 2147483647 w 21600"/>
              <a:gd name="T3" fmla="*/ 2147483647 h 24570"/>
              <a:gd name="T4" fmla="*/ 0 w 21600"/>
              <a:gd name="T5" fmla="*/ 2147483647 h 24570"/>
              <a:gd name="T6" fmla="*/ 0 60000 65536"/>
              <a:gd name="T7" fmla="*/ 0 60000 65536"/>
              <a:gd name="T8" fmla="*/ 0 60000 65536"/>
              <a:gd name="T9" fmla="*/ 0 w 21600"/>
              <a:gd name="T10" fmla="*/ 0 h 24570"/>
              <a:gd name="T11" fmla="*/ 21600 w 21600"/>
              <a:gd name="T12" fmla="*/ 24570 h 24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570" fill="none" extrusionOk="0">
                <a:moveTo>
                  <a:pt x="1707" y="-1"/>
                </a:moveTo>
                <a:cubicBezTo>
                  <a:pt x="12939" y="890"/>
                  <a:pt x="21600" y="10264"/>
                  <a:pt x="21600" y="21532"/>
                </a:cubicBezTo>
                <a:cubicBezTo>
                  <a:pt x="21600" y="22548"/>
                  <a:pt x="21528" y="23563"/>
                  <a:pt x="21385" y="24570"/>
                </a:cubicBezTo>
              </a:path>
              <a:path w="21600" h="24570" stroke="0" extrusionOk="0">
                <a:moveTo>
                  <a:pt x="1707" y="-1"/>
                </a:moveTo>
                <a:cubicBezTo>
                  <a:pt x="12939" y="890"/>
                  <a:pt x="21600" y="10264"/>
                  <a:pt x="21600" y="21532"/>
                </a:cubicBezTo>
                <a:cubicBezTo>
                  <a:pt x="21600" y="22548"/>
                  <a:pt x="21528" y="23563"/>
                  <a:pt x="21385" y="24570"/>
                </a:cubicBezTo>
                <a:lnTo>
                  <a:pt x="0" y="21532"/>
                </a:lnTo>
                <a:close/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659563" y="1828800"/>
            <a:ext cx="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57" name="Freeform 21"/>
          <p:cNvSpPr>
            <a:spLocks/>
          </p:cNvSpPr>
          <p:nvPr/>
        </p:nvSpPr>
        <p:spPr bwMode="auto">
          <a:xfrm rot="331255">
            <a:off x="5210175" y="2351088"/>
            <a:ext cx="1381125" cy="1504950"/>
          </a:xfrm>
          <a:custGeom>
            <a:avLst/>
            <a:gdLst>
              <a:gd name="T0" fmla="*/ 0 w 576"/>
              <a:gd name="T1" fmla="*/ 2147483647 h 960"/>
              <a:gd name="T2" fmla="*/ 2147483647 w 576"/>
              <a:gd name="T3" fmla="*/ 1887395723 h 960"/>
              <a:gd name="T4" fmla="*/ 2147483647 w 576"/>
              <a:gd name="T5" fmla="*/ 0 h 960"/>
              <a:gd name="T6" fmla="*/ 0 60000 65536"/>
              <a:gd name="T7" fmla="*/ 0 60000 65536"/>
              <a:gd name="T8" fmla="*/ 0 60000 65536"/>
              <a:gd name="T9" fmla="*/ 0 w 576"/>
              <a:gd name="T10" fmla="*/ 0 h 960"/>
              <a:gd name="T11" fmla="*/ 576 w 5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0">
                <a:moveTo>
                  <a:pt x="0" y="960"/>
                </a:moveTo>
                <a:cubicBezTo>
                  <a:pt x="192" y="944"/>
                  <a:pt x="384" y="928"/>
                  <a:pt x="480" y="768"/>
                </a:cubicBezTo>
                <a:cubicBezTo>
                  <a:pt x="576" y="608"/>
                  <a:pt x="576" y="304"/>
                  <a:pt x="576" y="0"/>
                </a:cubicBezTo>
              </a:path>
            </a:pathLst>
          </a:custGeom>
          <a:noFill/>
          <a:ln w="28575" cmpd="sng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096000" y="3733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48768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0256" name="Line 24"/>
          <p:cNvSpPr>
            <a:spLocks noChangeShapeType="1"/>
          </p:cNvSpPr>
          <p:nvPr/>
        </p:nvSpPr>
        <p:spPr bwMode="auto">
          <a:xfrm flipV="1">
            <a:off x="2411413" y="1676400"/>
            <a:ext cx="0" cy="2971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cxnSp>
        <p:nvCxnSpPr>
          <p:cNvPr id="21" name="Rovná spojnica 20"/>
          <p:cNvCxnSpPr>
            <a:endCxn id="14351" idx="0"/>
          </p:cNvCxnSpPr>
          <p:nvPr/>
        </p:nvCxnSpPr>
        <p:spPr>
          <a:xfrm flipV="1">
            <a:off x="6659563" y="1828800"/>
            <a:ext cx="0" cy="66357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Zalomená spojnica 22"/>
          <p:cNvCxnSpPr/>
          <p:nvPr/>
        </p:nvCxnSpPr>
        <p:spPr>
          <a:xfrm rot="16200000" flipV="1">
            <a:off x="5796136" y="4365104"/>
            <a:ext cx="2520280" cy="1080120"/>
          </a:xfrm>
          <a:prstGeom prst="bentConnector3">
            <a:avLst>
              <a:gd name="adj1" fmla="val 92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allAtOnce" autoUpdateAnimBg="0"/>
      <p:bldP spid="14348" grpId="0" animBg="1"/>
      <p:bldP spid="14349" grpId="0" animBg="1"/>
      <p:bldP spid="14350" grpId="0" animBg="1"/>
      <p:bldP spid="14351" grpId="0" animBg="1"/>
      <p:bldP spid="14357" grpId="0" animBg="1"/>
      <p:bldP spid="14358" grpId="0" animBg="1"/>
      <p:bldP spid="14359" grpId="0" animBg="1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ýchozí návr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573</Words>
  <Application>Microsoft Office PowerPoint</Application>
  <PresentationFormat>Prezentácia na obrazovke (4:3)</PresentationFormat>
  <Paragraphs>186</Paragraphs>
  <Slides>10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Výchozí návrh</vt:lpstr>
      <vt:lpstr>Agregátny trh (AT)</vt:lpstr>
      <vt:lpstr>Snímka 2</vt:lpstr>
      <vt:lpstr>Snímka 3</vt:lpstr>
      <vt:lpstr>Snímka 4</vt:lpstr>
      <vt:lpstr>Predpoklady:</vt:lpstr>
      <vt:lpstr>Krivka AS - Klasici ●  Krátke obdobie                                        ● Dlhé obdobie     </vt:lpstr>
      <vt:lpstr>Keynes</vt:lpstr>
      <vt:lpstr>Neokeynesovci </vt:lpstr>
      <vt:lpstr>Rovnováha na AT</vt:lpstr>
      <vt:lpstr>Snímka 10</vt:lpstr>
    </vt:vector>
  </TitlesOfParts>
  <Company>KMME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Agregátny trh</dc:title>
  <dc:creator>kucharcikova</dc:creator>
  <cp:lastModifiedBy>Andrej Šišila</cp:lastModifiedBy>
  <cp:revision>57</cp:revision>
  <dcterms:created xsi:type="dcterms:W3CDTF">2005-11-24T10:46:37Z</dcterms:created>
  <dcterms:modified xsi:type="dcterms:W3CDTF">2013-11-26T20:55:19Z</dcterms:modified>
</cp:coreProperties>
</file>