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878F780-8D8A-4A1E-A474-3C5A6CC04B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75FBDB-FFA8-4F97-A2F4-27ECCA370981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1125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02826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662354-5E07-4D3F-A48B-E720FD00F018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32266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6648E-5B69-44F3-A1E8-38489D0BB0F2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95148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05406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E59532-0ECF-4516-957F-930279631F67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5089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E7D25-C53D-4765-99AC-37B5FF3EFA82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a=3</a:t>
            </a:r>
          </a:p>
          <a:p>
            <a:pPr eaLnBrk="1" hangingPunct="1"/>
            <a:r>
              <a:rPr lang="en-US" dirty="0" smtClean="0"/>
              <a:t>q=8 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pole.v</a:t>
            </a:r>
            <a:r>
              <a:rPr lang="en-US" dirty="0" smtClean="0"/>
              <a:t>)=4,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pole.size</a:t>
            </a:r>
            <a:r>
              <a:rPr lang="en-US" baseline="0" dirty="0" smtClean="0"/>
              <a:t>)=4)</a:t>
            </a:r>
            <a:endParaRPr lang="sk-SK" baseline="0" dirty="0" smtClean="0"/>
          </a:p>
          <a:p>
            <a:pPr eaLnBrk="1" hangingPunct="1"/>
            <a:r>
              <a:rPr lang="sk-SK" baseline="0" dirty="0" err="1" smtClean="0"/>
              <a:t>Pozn</a:t>
            </a:r>
            <a:r>
              <a:rPr lang="sk-SK" baseline="0" dirty="0" smtClean="0"/>
              <a:t>: príklad na bezpečné pole </a:t>
            </a:r>
            <a:r>
              <a:rPr lang="sk-SK" baseline="0" smtClean="0"/>
              <a:t>- nula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095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7F9358-A892-4EA7-AC2A-24CB388CA74B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 (5*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24918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E94B9-ADE1-489A-BFA0-16209493A22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q=200 (20*</a:t>
            </a:r>
            <a:r>
              <a:rPr lang="en-US" dirty="0" err="1" smtClean="0"/>
              <a:t>sizedo</a:t>
            </a:r>
            <a:r>
              <a:rPr lang="en-US" smtClean="0"/>
              <a:t>(Fixed&lt;char,10&gt;))</a:t>
            </a:r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5055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07C84-D721-409D-823D-CA7D4C4A49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7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3818-F782-4C2F-A643-52BE2402BA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3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E3FF-4D85-407A-80C8-D8F0CBA829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8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19A2-0B80-4BE4-8036-D690EBEF514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4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A024F-2F4B-49F2-80EA-0CB5EB72E19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5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D3EA-C57D-4DDB-B79F-7B6C44134A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2833-76DD-46C2-84F8-D99D3CECF6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E459D-2CA8-44E5-8BF6-BB1D7409E5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79234-1CC3-4891-8346-7C80FB505C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92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F73A-4C12-4358-A105-D7515B6D8E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7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E6F5-CD98-4D35-BAB9-9AE356D81E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8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0FDB87-DCB7-4632-A48C-1420797E45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1716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8000" dirty="0" smtClean="0">
                <a:solidFill>
                  <a:schemeClr val="accent1">
                    <a:lumMod val="90000"/>
                  </a:schemeClr>
                </a:solidFill>
              </a:rPr>
              <a:t>Šablóny</a:t>
            </a:r>
            <a:endParaRPr lang="sk-SK" sz="8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sk-SK" sz="8000" kern="0" dirty="0" smtClean="0">
                <a:solidFill>
                  <a:schemeClr val="accent1">
                    <a:lumMod val="90000"/>
                  </a:schemeClr>
                </a:solidFill>
              </a:rPr>
              <a:t>9</a:t>
            </a:r>
            <a:endParaRPr lang="sk-SK" sz="8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Šablóny (template)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  <a:p>
            <a:pPr lvl="1" eaLnBrk="1" hangingPunct="1"/>
            <a:r>
              <a:rPr lang="sk-SK" smtClean="0"/>
              <a:t>Namiesto písania viacerých funkcií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max</a:t>
            </a:r>
            <a:r>
              <a:rPr lang="en-US" sz="2000" smtClean="0"/>
              <a:t>(int x, int y)	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float </a:t>
            </a:r>
            <a:r>
              <a:rPr lang="sk-SK" sz="2000" smtClean="0"/>
              <a:t>max</a:t>
            </a:r>
            <a:r>
              <a:rPr lang="en-US" sz="2000" smtClean="0"/>
              <a:t>(float x, float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double </a:t>
            </a:r>
            <a:r>
              <a:rPr lang="sk-SK" sz="2000" smtClean="0"/>
              <a:t>max</a:t>
            </a:r>
            <a:r>
              <a:rPr lang="en-US" sz="2000" smtClean="0"/>
              <a:t>(double x, double y)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long </a:t>
            </a:r>
            <a:r>
              <a:rPr lang="sk-SK" sz="2000" smtClean="0"/>
              <a:t>max</a:t>
            </a:r>
            <a:r>
              <a:rPr lang="en-US" sz="2000" smtClean="0"/>
              <a:t>(long x, long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complex </a:t>
            </a:r>
            <a:r>
              <a:rPr lang="sk-SK" sz="2000" smtClean="0"/>
              <a:t>max</a:t>
            </a:r>
            <a:r>
              <a:rPr lang="en-US" sz="2000" smtClean="0"/>
              <a:t>(complex x, complex y)	{return x &gt; y ? x : y;}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sk-SK" sz="2000" smtClean="0"/>
          </a:p>
          <a:p>
            <a:pPr eaLnBrk="1" hangingPunct="1"/>
            <a:endParaRPr lang="en-US" sz="2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Všetky funkcie môžeme nahradiť šablónou</a:t>
            </a: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template </a:t>
            </a:r>
            <a:r>
              <a:rPr lang="en-US" sz="1800" smtClean="0"/>
              <a:t>&lt;</a:t>
            </a:r>
            <a:r>
              <a:rPr lang="sk-SK" sz="1800" smtClean="0"/>
              <a:t>class T</a:t>
            </a:r>
            <a:r>
              <a:rPr lang="en-US" sz="180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 max(T x, Ty)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return (x &gt; y) ? x :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i=3, j=5;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k=max&lt;int&gt;(i,</a:t>
            </a:r>
            <a:r>
              <a:rPr lang="sk-SK" sz="1800" smtClean="0"/>
              <a:t> </a:t>
            </a:r>
            <a:r>
              <a:rPr lang="en-US" sz="1800" smtClean="0"/>
              <a:t>j);	// volanie </a:t>
            </a:r>
            <a:r>
              <a:rPr lang="sk-SK" sz="1800" smtClean="0"/>
              <a:t>š</a:t>
            </a:r>
            <a:r>
              <a:rPr lang="en-US" sz="1800" smtClean="0"/>
              <a:t>ablony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 (i,</a:t>
            </a:r>
            <a:r>
              <a:rPr lang="sk-SK" sz="1800" smtClean="0"/>
              <a:t> </a:t>
            </a:r>
            <a:r>
              <a:rPr lang="en-US" sz="1800" smtClean="0"/>
              <a:t>j);	// nie je nutn</a:t>
            </a:r>
            <a:r>
              <a:rPr lang="sk-SK" sz="1800" smtClean="0"/>
              <a:t>é písať max</a:t>
            </a:r>
            <a:r>
              <a:rPr lang="en-US" sz="1800" smtClean="0"/>
              <a:t>&lt;int&gt;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Aby sme mohli zavolať šablónu: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complex p</a:t>
            </a:r>
            <a:r>
              <a:rPr lang="en-US" sz="1800" smtClean="0"/>
              <a:t>(3,5), q(10,20);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complex d = max(p, q);</a:t>
            </a:r>
            <a:endParaRPr lang="sk-SK" sz="18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musí existovať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bool </a:t>
            </a:r>
            <a:r>
              <a:rPr lang="sk-SK" sz="1800" smtClean="0"/>
              <a:t>operator</a:t>
            </a:r>
            <a:r>
              <a:rPr lang="en-US" sz="1800" smtClean="0"/>
              <a:t>&gt;(const complex&amp; x, const complex&amp; y);</a:t>
            </a:r>
          </a:p>
          <a:p>
            <a:pPr eaLnBrk="1" hangingPunct="1">
              <a:lnSpc>
                <a:spcPct val="80000"/>
              </a:lnSpc>
            </a:pPr>
            <a:endParaRPr lang="sk-SK" sz="24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3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Obrat</a:t>
            </a:r>
            <a:r>
              <a:rPr lang="sk-SK" smtClean="0"/>
              <a:t>Pole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&lt;class T&gt;</a:t>
            </a:r>
          </a:p>
          <a:p>
            <a:pPr lvl="2" eaLnBrk="1" hangingPunct="1">
              <a:buFontTx/>
              <a:buNone/>
            </a:pPr>
            <a:r>
              <a:rPr lang="sk-SK" smtClean="0"/>
              <a:t>void</a:t>
            </a:r>
            <a:r>
              <a:rPr lang="en-US" smtClean="0"/>
              <a:t> </a:t>
            </a:r>
            <a:r>
              <a:rPr lang="sk-SK" smtClean="0"/>
              <a:t>Pole</a:t>
            </a:r>
            <a:r>
              <a:rPr lang="en-US" smtClean="0"/>
              <a:t>(T* pole, int n)</a:t>
            </a:r>
          </a:p>
          <a:p>
            <a:pPr lvl="2" eaLnBrk="1" hangingPunct="1"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buFontTx/>
              <a:buNone/>
            </a:pPr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Priorita volania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Ak nadefinujeme funkciu max s parametrami </a:t>
            </a:r>
            <a:r>
              <a:rPr lang="sk-SK" sz="2400" b="1" dirty="0" err="1" smtClean="0"/>
              <a:t>double</a:t>
            </a:r>
            <a:r>
              <a:rPr lang="sk-SK" sz="2400" dirty="0" smtClean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dirty="0" err="1" smtClean="0"/>
              <a:t>double</a:t>
            </a:r>
            <a:r>
              <a:rPr lang="sk-SK" sz="1800" b="0" dirty="0" smtClean="0"/>
              <a:t> max</a:t>
            </a:r>
            <a:r>
              <a:rPr lang="en-US" sz="1800" b="0" dirty="0" smtClean="0"/>
              <a:t>(double x, double y) { return </a:t>
            </a:r>
            <a:r>
              <a:rPr lang="sk-SK" sz="1800" b="0" dirty="0" smtClean="0"/>
              <a:t>55</a:t>
            </a:r>
            <a:r>
              <a:rPr lang="en-US" sz="1800" b="0" dirty="0" smtClean="0"/>
              <a:t>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dirty="0" smtClean="0"/>
              <a:t>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dirty="0" smtClean="0"/>
              <a:t>{</a:t>
            </a:r>
            <a:endParaRPr lang="sk-SK" sz="1800" b="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dirty="0" smtClean="0"/>
              <a:t>	</a:t>
            </a:r>
            <a:r>
              <a:rPr lang="sk-SK" sz="1800" b="0" dirty="0" err="1" smtClean="0"/>
              <a:t>int</a:t>
            </a:r>
            <a:r>
              <a:rPr lang="sk-SK" sz="1800" b="0" dirty="0" smtClean="0"/>
              <a:t> x</a:t>
            </a:r>
            <a:r>
              <a:rPr lang="en-US" sz="1800" b="0" dirty="0" smtClean="0"/>
              <a:t>=10, y=20;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int</a:t>
            </a:r>
            <a:r>
              <a:rPr lang="en-US" sz="1800" b="0" dirty="0" smtClean="0"/>
              <a:t> k=max(</a:t>
            </a:r>
            <a:r>
              <a:rPr lang="en-US" sz="1800" b="0" dirty="0" err="1" smtClean="0"/>
              <a:t>x,y</a:t>
            </a:r>
            <a:r>
              <a:rPr lang="en-US" sz="1800" b="0" dirty="0" smtClean="0"/>
              <a:t>);	// </a:t>
            </a:r>
            <a:r>
              <a:rPr lang="en-US" sz="1800" b="0" dirty="0" err="1" smtClean="0"/>
              <a:t>vol</a:t>
            </a:r>
            <a:r>
              <a:rPr lang="sk-SK" sz="1800" b="0" dirty="0" smtClean="0"/>
              <a:t>á sa šablóna (k=20)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dirty="0" smtClean="0"/>
              <a:t>	</a:t>
            </a:r>
            <a:r>
              <a:rPr lang="en-US" sz="1800" b="0" dirty="0" smtClean="0"/>
              <a:t>double p=30, q=40;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dirty="0" smtClean="0"/>
              <a:t>	double w=max(</a:t>
            </a:r>
            <a:r>
              <a:rPr lang="en-US" sz="1800" b="0" dirty="0" err="1" smtClean="0"/>
              <a:t>p,q</a:t>
            </a:r>
            <a:r>
              <a:rPr lang="en-US" sz="1800" b="0" dirty="0" smtClean="0"/>
              <a:t>); // </a:t>
            </a:r>
            <a:r>
              <a:rPr lang="sk-SK" sz="1800" b="0" dirty="0" smtClean="0"/>
              <a:t>volá sa funkcia (w=55)</a:t>
            </a:r>
            <a:endParaRPr lang="en-US" sz="1800" b="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dirty="0" smtClean="0"/>
              <a:t>}</a:t>
            </a:r>
            <a:endParaRPr lang="sk-SK" sz="1800" b="0" dirty="0" smtClean="0"/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Pravidlo: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existuje pre daný typ parametrov funkcia, zavolá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sk-SK" sz="2000" dirty="0" smtClean="0"/>
              <a:t>táto </a:t>
            </a:r>
            <a:r>
              <a:rPr lang="sk-SK" sz="2000" dirty="0" smtClean="0"/>
              <a:t>funkcia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neexistuje, prekladač zistí, či nemôže vytvoriť inštanciu (špecializáciu) šablóny.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nie je k </a:t>
            </a:r>
            <a:r>
              <a:rPr lang="sk-SK" sz="2000" dirty="0" err="1" smtClean="0"/>
              <a:t>dispozicii</a:t>
            </a:r>
            <a:r>
              <a:rPr lang="sk-SK" sz="2000" dirty="0" smtClean="0"/>
              <a:t> ani funkcia, ani šablóna, prekladač vyhlási chybu</a:t>
            </a:r>
          </a:p>
          <a:p>
            <a:pPr lvl="1" eaLnBrk="1" hangingPunct="1">
              <a:lnSpc>
                <a:spcPct val="90000"/>
              </a:lnSpc>
            </a:pPr>
            <a:endParaRPr lang="sk-SK" sz="20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Explicitné vytvorenie inštancie šablóny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inštancie šablón sa vytvárajú automaticky, keď sú potrebné</a:t>
            </a:r>
          </a:p>
          <a:p>
            <a:pPr eaLnBrk="1" hangingPunct="1"/>
            <a:r>
              <a:rPr lang="sk-SK" smtClean="0"/>
              <a:t>Musíme dávať definíciu tela šablóny do hlavičkových súborov (pred volanie)</a:t>
            </a:r>
          </a:p>
          <a:p>
            <a:pPr eaLnBrk="1" hangingPunct="1"/>
            <a:r>
              <a:rPr lang="sk-SK" smtClean="0"/>
              <a:t>Vytvorenie inštancie šablóny v module bez volania</a:t>
            </a:r>
          </a:p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 long max&lt;long&gt;(long, long);</a:t>
            </a:r>
          </a:p>
          <a:p>
            <a:pPr eaLnBrk="1" hangingPunct="1"/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6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Šablóna tried – triedna šablóna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06285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Môže byť použité na </a:t>
            </a:r>
            <a:r>
              <a:rPr lang="sk-SK" sz="1800" dirty="0" err="1" smtClean="0"/>
              <a:t>class</a:t>
            </a:r>
            <a:r>
              <a:rPr lang="sk-SK" sz="1800" dirty="0" smtClean="0"/>
              <a:t>, </a:t>
            </a:r>
            <a:r>
              <a:rPr lang="sk-SK" sz="1800" dirty="0" err="1" smtClean="0"/>
              <a:t>struct</a:t>
            </a:r>
            <a:r>
              <a:rPr lang="sk-SK" sz="1800" dirty="0" smtClean="0"/>
              <a:t> aj </a:t>
            </a:r>
            <a:r>
              <a:rPr lang="sk-SK" sz="1800" dirty="0" err="1" smtClean="0"/>
              <a:t>union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template</a:t>
            </a:r>
            <a:r>
              <a:rPr lang="en-US" sz="1400" dirty="0" smtClean="0"/>
              <a:t>&lt;class 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class List{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 *v;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static T 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T&amp; operator[ ](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) {return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&gt;=0 &amp;&amp; </a:t>
            </a:r>
            <a:r>
              <a:rPr lang="en-US" sz="1400" dirty="0" err="1" smtClean="0"/>
              <a:t>i</a:t>
            </a:r>
            <a:r>
              <a:rPr lang="en-US" sz="1400" dirty="0" smtClean="0"/>
              <a:t>&lt;size ? v[ </a:t>
            </a:r>
            <a:r>
              <a:rPr lang="en-US" sz="1400" dirty="0" err="1" smtClean="0"/>
              <a:t>i</a:t>
            </a:r>
            <a:r>
              <a:rPr lang="en-US" sz="1400" dirty="0" smtClean="0"/>
              <a:t> ] : </a:t>
            </a:r>
            <a:r>
              <a:rPr lang="en-US" sz="1400" dirty="0" err="1" smtClean="0"/>
              <a:t>nula</a:t>
            </a:r>
            <a:r>
              <a:rPr lang="en-US" sz="1400" dirty="0" smtClean="0"/>
              <a:t> 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 &lt;class T&gt; List&lt;T&gt;::List(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v = new T[n];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size=n;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template&lt;class T&gt; T List&lt;T&gt;::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List&lt;</a:t>
            </a:r>
            <a:r>
              <a:rPr lang="sk-SK" sz="1400" dirty="0" err="1" smtClean="0"/>
              <a:t>int</a:t>
            </a:r>
            <a:r>
              <a:rPr lang="sk-SK" sz="1400" dirty="0" smtClean="0"/>
              <a:t>&gt; </a:t>
            </a:r>
            <a:r>
              <a:rPr lang="en-US" sz="1400" dirty="0" smtClean="0"/>
              <a:t>pole</a:t>
            </a:r>
            <a:r>
              <a:rPr lang="sk-SK" sz="1400" dirty="0" smtClean="0"/>
              <a:t>(10);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pole</a:t>
            </a:r>
            <a:r>
              <a:rPr lang="sk-SK" sz="1400" dirty="0" smtClean="0"/>
              <a:t>[-3] = 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a</a:t>
            </a:r>
            <a:r>
              <a:rPr lang="sk-SK" sz="1400" dirty="0" smtClean="0"/>
              <a:t> = </a:t>
            </a:r>
            <a:r>
              <a:rPr lang="en-US" sz="1400" dirty="0" smtClean="0"/>
              <a:t>pole</a:t>
            </a:r>
            <a:r>
              <a:rPr lang="sk-SK" sz="1400" dirty="0" smtClean="0"/>
              <a:t>[100];</a:t>
            </a:r>
            <a:r>
              <a:rPr lang="en-US" sz="1400" dirty="0" smtClean="0"/>
              <a:t>	// </a:t>
            </a:r>
            <a:r>
              <a:rPr lang="sk-SK" sz="1400" dirty="0" smtClean="0"/>
              <a:t>čo bude v </a:t>
            </a:r>
            <a:r>
              <a:rPr lang="en-US" sz="1400" dirty="0" smtClean="0"/>
              <a:t>‘a’ 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q = </a:t>
            </a:r>
            <a:r>
              <a:rPr lang="sk-SK" sz="1400" dirty="0" err="1" smtClean="0"/>
              <a:t>sizeof</a:t>
            </a:r>
            <a:r>
              <a:rPr lang="en-US" sz="1400" dirty="0" smtClean="0"/>
              <a:t>( pole );	// ??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Bežne sa používa operátor priradenia, </a:t>
            </a:r>
            <a:r>
              <a:rPr lang="sk-SK" sz="1800" dirty="0" err="1" smtClean="0"/>
              <a:t>copy-konštr</a:t>
            </a:r>
            <a:r>
              <a:rPr lang="sk-SK" sz="1800" dirty="0" smtClean="0"/>
              <a:t>. – ak je to nutné je treba ich preťažiť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7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Šablónová trieda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class</a:t>
            </a:r>
            <a:r>
              <a:rPr lang="sk-SK" sz="2000" dirty="0" smtClean="0"/>
              <a:t> </a:t>
            </a:r>
            <a:r>
              <a:rPr lang="sk-SK" sz="2000" dirty="0" err="1" smtClean="0"/>
              <a:t>Fixed</a:t>
            </a:r>
            <a:r>
              <a:rPr lang="sk-SK" sz="20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 v[N];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static</a:t>
            </a:r>
            <a:r>
              <a:rPr lang="sk-SK" sz="2000" dirty="0" smtClean="0"/>
              <a:t> T 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public</a:t>
            </a:r>
            <a:r>
              <a:rPr lang="sk-SK" sz="20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Fixed</a:t>
            </a:r>
            <a:r>
              <a:rPr lang="sk-SK" sz="2000" dirty="0" smtClean="0"/>
              <a:t>();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T&amp; </a:t>
            </a:r>
            <a:r>
              <a:rPr lang="sk-SK" sz="2000" dirty="0" err="1" smtClean="0"/>
              <a:t>operator</a:t>
            </a:r>
            <a:r>
              <a:rPr lang="sk-SK" sz="2000" dirty="0" smtClean="0"/>
              <a:t>[ ](</a:t>
            </a:r>
            <a:r>
              <a:rPr lang="sk-SK" sz="2000" dirty="0" err="1" smtClean="0"/>
              <a:t>int</a:t>
            </a:r>
            <a:r>
              <a:rPr lang="sk-SK" sz="2000" dirty="0" smtClean="0"/>
              <a:t> i) {</a:t>
            </a:r>
            <a:r>
              <a:rPr lang="sk-SK" sz="2000" dirty="0" err="1" smtClean="0"/>
              <a:t>return</a:t>
            </a:r>
            <a:r>
              <a:rPr lang="sk-SK" sz="2000" dirty="0" smtClean="0"/>
              <a:t> i&gt;=0 &amp;&amp; i&lt;N ? v[ i ] : nula ;}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};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T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 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</a:t>
            </a:r>
            <a:r>
              <a:rPr lang="sk-SK" sz="2000" dirty="0" err="1" smtClean="0"/>
              <a:t>Fixed</a:t>
            </a:r>
            <a:r>
              <a:rPr lang="sk-SK" sz="2000" dirty="0" smtClean="0"/>
              <a:t>() { }</a:t>
            </a:r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lvl="2" eaLnBrk="1" hangingPunct="1">
              <a:buFontTx/>
              <a:buNone/>
            </a:pPr>
            <a:r>
              <a:rPr lang="sk-SK" sz="2000" dirty="0" smtClean="0"/>
              <a:t>Fixed&lt;int,5&gt; pole;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pole[100] = 10;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sk-SK" sz="2000" dirty="0" smtClean="0"/>
              <a:t>a = pole[-4];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q = </a:t>
            </a:r>
            <a:r>
              <a:rPr lang="sk-SK" sz="2000" dirty="0" err="1" smtClean="0"/>
              <a:t>sizeof</a:t>
            </a:r>
            <a:r>
              <a:rPr lang="en-US" sz="2000" dirty="0" smtClean="0"/>
              <a:t>( pole );	// ??</a:t>
            </a:r>
            <a:endParaRPr lang="sk-SK" sz="20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8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Parametrom</a:t>
            </a:r>
            <a:r>
              <a:rPr lang="en-US" dirty="0" smtClean="0"/>
              <a:t> </a:t>
            </a:r>
            <a:r>
              <a:rPr lang="sk-SK" dirty="0" smtClean="0"/>
              <a:t>šablóny môže byť ďalšia šablóna: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Fixed&lt;Fixed&lt;char,10&gt;,20&gt; </a:t>
            </a:r>
            <a:r>
              <a:rPr lang="en-US" sz="2000" dirty="0" err="1" smtClean="0"/>
              <a:t>matica</a:t>
            </a:r>
            <a:r>
              <a:rPr lang="en-US" sz="2000" dirty="0" smtClean="0"/>
              <a:t>; </a:t>
            </a:r>
            <a:r>
              <a:rPr lang="en-US" sz="2000" dirty="0" smtClean="0"/>
              <a:t>//</a:t>
            </a:r>
            <a:r>
              <a:rPr lang="sk-SK" sz="2000" dirty="0" smtClean="0"/>
              <a:t> </a:t>
            </a:r>
            <a:r>
              <a:rPr lang="sk-SK" sz="2000" dirty="0" smtClean="0"/>
              <a:t>ako bude vyzerať ?</a:t>
            </a:r>
            <a:endParaRPr lang="en-US" sz="2000" dirty="0" smtClean="0"/>
          </a:p>
          <a:p>
            <a:pPr lvl="2" eaLnBrk="1" hangingPunct="1">
              <a:buFontTx/>
              <a:buNone/>
            </a:pPr>
            <a:r>
              <a:rPr lang="sk-SK" sz="2000" dirty="0" smtClean="0"/>
              <a:t>matica[19][9]=5;</a:t>
            </a:r>
            <a:r>
              <a:rPr lang="en-US" sz="2000" dirty="0" smtClean="0"/>
              <a:t>	</a:t>
            </a:r>
            <a:r>
              <a:rPr lang="en-US" sz="2000" dirty="0" smtClean="0"/>
              <a:t>	        // </a:t>
            </a:r>
            <a:r>
              <a:rPr lang="en-US" sz="2000" dirty="0" err="1" smtClean="0"/>
              <a:t>posledn</a:t>
            </a:r>
            <a:r>
              <a:rPr lang="sk-SK" sz="2000" dirty="0" smtClean="0"/>
              <a:t>ý prvok</a:t>
            </a:r>
            <a:endParaRPr lang="en-US" sz="2000" dirty="0" smtClean="0"/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q=s</a:t>
            </a:r>
            <a:r>
              <a:rPr lang="sk-SK" sz="2000" dirty="0" err="1" smtClean="0"/>
              <a:t>izeof</a:t>
            </a:r>
            <a:r>
              <a:rPr lang="sk-SK" sz="2000" dirty="0" smtClean="0"/>
              <a:t>(matica);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9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223</Words>
  <Application>Microsoft Office PowerPoint</Application>
  <PresentationFormat>Prezentácia na obrazovke (4:3)</PresentationFormat>
  <Paragraphs>124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Arial</vt:lpstr>
      <vt:lpstr>Výchozí návrh</vt:lpstr>
      <vt:lpstr>Prezentácia programu PowerPoint</vt:lpstr>
      <vt:lpstr>Šablóny (template)</vt:lpstr>
      <vt:lpstr>Funkčná šablóna</vt:lpstr>
      <vt:lpstr>ObratPole</vt:lpstr>
      <vt:lpstr>Priorita volania</vt:lpstr>
      <vt:lpstr>Explicitné vytvorenie inštancie šablóny</vt:lpstr>
      <vt:lpstr>Šablóna tried – triedna šablóna</vt:lpstr>
      <vt:lpstr>Šablónová trieda</vt:lpstr>
      <vt:lpstr>Prezentácia programu PowerPoint</vt:lpstr>
    </vt:vector>
  </TitlesOfParts>
  <Company>KST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Andrej Šišila</cp:lastModifiedBy>
  <cp:revision>822</cp:revision>
  <dcterms:created xsi:type="dcterms:W3CDTF">2005-10-09T17:16:28Z</dcterms:created>
  <dcterms:modified xsi:type="dcterms:W3CDTF">2015-01-12T14:53:03Z</dcterms:modified>
</cp:coreProperties>
</file>