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0"/>
  </p:notesMasterIdLst>
  <p:sldIdLst>
    <p:sldId id="332" r:id="rId3"/>
    <p:sldId id="339" r:id="rId4"/>
    <p:sldId id="331" r:id="rId5"/>
    <p:sldId id="334" r:id="rId6"/>
    <p:sldId id="335" r:id="rId7"/>
    <p:sldId id="336" r:id="rId8"/>
    <p:sldId id="337" r:id="rId9"/>
    <p:sldId id="338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5" r:id="rId35"/>
    <p:sldId id="366" r:id="rId36"/>
    <p:sldId id="367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CCCC"/>
    <a:srgbClr val="008000"/>
    <a:srgbClr val="CC9900"/>
    <a:srgbClr val="E8ECDA"/>
    <a:srgbClr val="FFFF00"/>
    <a:srgbClr val="CCFF66"/>
    <a:srgbClr val="66FF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105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3AE95F8-F09F-4DAA-AF6F-0B7DEB00B836}" type="datetimeFigureOut">
              <a:rPr lang="en-US"/>
              <a:pPr>
                <a:defRPr/>
              </a:pPr>
              <a:t>1/11/2015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 smtClean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8FF3B8E-BCB8-413B-984F-945C0A4F5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3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38D07-CCA0-4AFE-9B59-0CF0ACF08A8F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553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3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31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noProof="0" dirty="0" smtClean="0"/>
              <a:t>Znak &amp; presunutý</a:t>
            </a:r>
            <a:r>
              <a:rPr lang="sk-SK" baseline="0" noProof="0" dirty="0" smtClean="0"/>
              <a:t> do funkcie.</a:t>
            </a:r>
            <a:r>
              <a:rPr lang="sk-SK" baseline="0" dirty="0" smtClean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D5684-C9EE-4BCC-9FA6-34DEEB75EFD7}" type="slidenum">
              <a:rPr lang="sk-SK" smtClean="0"/>
              <a:pPr/>
              <a:t>45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363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61B5C-9EE7-45E0-BB37-6D410ECD43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00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4468A-1B49-4DF2-8FC9-3786061B321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092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14EC-FB35-41FF-8E97-A1E080FAC89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28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Nadpis a text nad obsah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77787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8229600" cy="2789237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4067175"/>
            <a:ext cx="8229600" cy="27908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1340C-8944-48F7-860B-720BC2364FF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097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77787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B8C3A-F970-4098-9A92-09E2693278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538760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DBF5F9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31E9D-04D9-4938-AA7A-7B873611AB04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1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998A-0DD0-45EC-BD89-F77BE15022EF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DBF5F9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10E0E-1FE0-4203-AEF4-FF2E5A2D7663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35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7B213-6179-4035-9F18-D8E667905EB9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7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5FF34-519C-4A6C-B570-609B21FC1ECF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01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46253-2F92-42C1-AB3B-ABBE8A0F42F2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1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C1EE-EFD1-4045-8656-BC6E9F7D03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283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FEEE6-DC8D-43A4-AD41-92FBCCFCEF31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91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C2FD8-F100-4E70-8D14-694DF8973570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79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s jedným odstrihnutým a zaobleným rohom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Pravouhlý trojuholník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9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A833A-D0B4-4ED0-812B-309D266B5581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2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45225-7933-44C8-A8C4-EC61625ABDF1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50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094F3-2D61-4869-B1BC-2DDBB8F2518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5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7328F-30A7-4500-B0D5-25BE6B25C19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28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C1275-10A3-45CC-82C9-7E5BBEE7B2F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25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251ED-C8FD-4B58-BD40-B6B1AAC05E3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10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21824-E408-45F6-80E9-6F0C611B222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3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9A6B-40B0-4736-8518-603DFC6C413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496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451CE-E0EF-4A91-84E1-60F68E0B4FC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55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2F049-B7D9-4FD0-8E67-E7BD70BF176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8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3F8878E-16DA-4483-90EA-ED87A713B33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028" name="Zástupný symbol nadpisu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29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k-SK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B30C6D-3C2C-4361-8A74-BA6595BFD02E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Skupina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1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4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84976" cy="864096"/>
          </a:xfrm>
        </p:spPr>
        <p:txBody>
          <a:bodyPr/>
          <a:lstStyle/>
          <a:p>
            <a:pPr algn="ctr"/>
            <a:r>
              <a:rPr lang="sk-SK" dirty="0" smtClean="0"/>
              <a:t>Informatika 3</a:t>
            </a:r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79512" y="1556792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9600" kern="0" dirty="0" smtClean="0">
                <a:solidFill>
                  <a:srgbClr val="FF0000"/>
                </a:solidFill>
              </a:rPr>
              <a:t>3</a:t>
            </a:r>
            <a:r>
              <a:rPr lang="en-US" sz="9600" kern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sk-SK" sz="96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sk-SK" sz="9600" kern="0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9600" kern="0" dirty="0" err="1" smtClean="0">
                <a:solidFill>
                  <a:schemeClr val="accent1">
                    <a:lumMod val="75000"/>
                  </a:schemeClr>
                </a:solidFill>
              </a:rPr>
              <a:t>mern</a:t>
            </a:r>
            <a:r>
              <a:rPr lang="sk-SK" sz="9600" kern="0" dirty="0" err="1" smtClean="0">
                <a:solidFill>
                  <a:schemeClr val="accent1">
                    <a:lumMod val="75000"/>
                  </a:schemeClr>
                </a:solidFill>
              </a:rPr>
              <a:t>íky</a:t>
            </a:r>
            <a:endParaRPr lang="sk-SK" sz="96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2967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95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a polia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V jazyku C++ je medzi smerníkmi a poľami veľmi silný vzťah.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Definícia:</a:t>
            </a:r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int</a:t>
            </a:r>
            <a:r>
              <a:rPr lang="sk-SK" sz="1800" dirty="0" smtClean="0"/>
              <a:t> x[10], *</a:t>
            </a:r>
            <a:r>
              <a:rPr lang="sk-SK" sz="1800" dirty="0" err="1" smtClean="0"/>
              <a:t>px</a:t>
            </a:r>
            <a:r>
              <a:rPr lang="sk-SK" sz="1800" dirty="0" smtClean="0"/>
              <a:t>, y;	// definuje  pole x s veľkosťou 10 (x[0],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			// x[1], x[2],  ... x[9]), smerník  </a:t>
            </a:r>
            <a:r>
              <a:rPr lang="sk-SK" sz="1800" dirty="0" err="1" smtClean="0"/>
              <a:t>px</a:t>
            </a:r>
            <a:r>
              <a:rPr lang="sk-SK" sz="1800" dirty="0" smtClean="0"/>
              <a:t> na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			// celé  číslo  a  premennú  y  typu </a:t>
            </a:r>
            <a:r>
              <a:rPr lang="sk-SK" sz="1800" dirty="0" err="1" smtClean="0"/>
              <a:t>int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px</a:t>
            </a:r>
            <a:r>
              <a:rPr lang="sk-SK" sz="1800" dirty="0" smtClean="0"/>
              <a:t> = &amp;x[0];	// nastaví </a:t>
            </a:r>
            <a:r>
              <a:rPr lang="sk-SK" sz="1800" dirty="0" err="1" smtClean="0"/>
              <a:t>px</a:t>
            </a:r>
            <a:r>
              <a:rPr lang="sk-SK" sz="1800" dirty="0" smtClean="0"/>
              <a:t> tak, aby  ukazoval na nultý prvok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			// poľa x, </a:t>
            </a:r>
            <a:r>
              <a:rPr lang="sk-SK" sz="1800" dirty="0" err="1" smtClean="0"/>
              <a:t>t.j</a:t>
            </a:r>
            <a:r>
              <a:rPr lang="sk-SK" sz="1800" dirty="0" smtClean="0"/>
              <a:t>. </a:t>
            </a:r>
            <a:r>
              <a:rPr lang="sk-SK" sz="1800" dirty="0" err="1" smtClean="0"/>
              <a:t>px</a:t>
            </a:r>
            <a:r>
              <a:rPr lang="sk-SK" sz="1800" dirty="0" smtClean="0"/>
              <a:t>  bude obsahovať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			// adresu prvku x[0].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y = *</a:t>
            </a:r>
            <a:r>
              <a:rPr lang="sk-SK" sz="1800" dirty="0" err="1" smtClean="0"/>
              <a:t>px</a:t>
            </a:r>
            <a:r>
              <a:rPr lang="sk-SK" sz="1800" dirty="0" smtClean="0"/>
              <a:t>;		//skopíruje obsah x[0] do premennej y  </a:t>
            </a:r>
            <a:r>
              <a:rPr lang="en-US" sz="1800" dirty="0" smtClean="0"/>
              <a:t>*</a:t>
            </a:r>
            <a:r>
              <a:rPr lang="sk-SK" sz="1800" dirty="0" smtClean="0"/>
              <a:t>/</a:t>
            </a:r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Ak </a:t>
            </a:r>
            <a:r>
              <a:rPr lang="sk-SK" sz="2400" dirty="0" err="1" smtClean="0"/>
              <a:t>px</a:t>
            </a:r>
            <a:r>
              <a:rPr lang="sk-SK" sz="2400" dirty="0" smtClean="0"/>
              <a:t> ukazuje na</a:t>
            </a:r>
            <a:r>
              <a:rPr lang="en-US" sz="2400" dirty="0" smtClean="0"/>
              <a:t> </a:t>
            </a:r>
            <a:r>
              <a:rPr lang="sk-SK" sz="2400" dirty="0" smtClean="0"/>
              <a:t>daný prvok poľa, px+1 ukazuje na nasledujúci prvok a px-1 ukazuje na predchádzajúci prvok poľa</a:t>
            </a:r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10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Rovná spojovacia šípka 2"/>
          <p:cNvCxnSpPr/>
          <p:nvPr/>
        </p:nvCxnSpPr>
        <p:spPr>
          <a:xfrm flipH="1" flipV="1">
            <a:off x="1619672" y="3861048"/>
            <a:ext cx="432048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blúk 21"/>
          <p:cNvSpPr/>
          <p:nvPr/>
        </p:nvSpPr>
        <p:spPr>
          <a:xfrm rot="10800000">
            <a:off x="1691680" y="3473344"/>
            <a:ext cx="709736" cy="684076"/>
          </a:xfrm>
          <a:prstGeom prst="arc">
            <a:avLst>
              <a:gd name="adj1" fmla="val 12483769"/>
              <a:gd name="adj2" fmla="val 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Rovná spojovacia šípka 25"/>
          <p:cNvCxnSpPr/>
          <p:nvPr/>
        </p:nvCxnSpPr>
        <p:spPr>
          <a:xfrm flipV="1">
            <a:off x="2339752" y="3933056"/>
            <a:ext cx="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 poľom cez smerník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800" smtClean="0"/>
              <a:t>int x[10], *px, i;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3059113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71643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39227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16"/>
          <p:cNvSpPr>
            <a:spLocks noChangeArrowheads="1"/>
          </p:cNvSpPr>
          <p:nvPr/>
        </p:nvSpPr>
        <p:spPr bwMode="auto">
          <a:xfrm>
            <a:off x="1116013" y="40052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7"/>
          <p:cNvSpPr>
            <a:spLocks noChangeShapeType="1"/>
          </p:cNvSpPr>
          <p:nvPr/>
        </p:nvSpPr>
        <p:spPr bwMode="auto">
          <a:xfrm>
            <a:off x="1620838" y="42211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73" name="Text Box 18"/>
          <p:cNvSpPr txBox="1">
            <a:spLocks noChangeArrowheads="1"/>
          </p:cNvSpPr>
          <p:nvPr/>
        </p:nvSpPr>
        <p:spPr bwMode="auto">
          <a:xfrm>
            <a:off x="539750" y="40052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11274" name="Text Box 19"/>
          <p:cNvSpPr txBox="1">
            <a:spLocks noChangeArrowheads="1"/>
          </p:cNvSpPr>
          <p:nvPr/>
        </p:nvSpPr>
        <p:spPr bwMode="auto">
          <a:xfrm>
            <a:off x="179388" y="5229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x</a:t>
            </a:r>
          </a:p>
        </p:txBody>
      </p:sp>
      <p:sp>
        <p:nvSpPr>
          <p:cNvPr id="11275" name="Rectangle 20"/>
          <p:cNvSpPr>
            <a:spLocks noChangeArrowheads="1"/>
          </p:cNvSpPr>
          <p:nvPr/>
        </p:nvSpPr>
        <p:spPr bwMode="auto">
          <a:xfrm>
            <a:off x="4714875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21"/>
          <p:cNvSpPr>
            <a:spLocks noChangeArrowheads="1"/>
          </p:cNvSpPr>
          <p:nvPr/>
        </p:nvSpPr>
        <p:spPr bwMode="auto">
          <a:xfrm>
            <a:off x="5578475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22"/>
          <p:cNvSpPr>
            <a:spLocks noChangeArrowheads="1"/>
          </p:cNvSpPr>
          <p:nvPr/>
        </p:nvSpPr>
        <p:spPr bwMode="auto">
          <a:xfrm>
            <a:off x="637063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23"/>
          <p:cNvSpPr>
            <a:spLocks noChangeArrowheads="1"/>
          </p:cNvSpPr>
          <p:nvPr/>
        </p:nvSpPr>
        <p:spPr bwMode="auto">
          <a:xfrm>
            <a:off x="611188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24"/>
          <p:cNvSpPr>
            <a:spLocks noChangeArrowheads="1"/>
          </p:cNvSpPr>
          <p:nvPr/>
        </p:nvSpPr>
        <p:spPr bwMode="auto">
          <a:xfrm>
            <a:off x="14747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25"/>
          <p:cNvSpPr>
            <a:spLocks noChangeArrowheads="1"/>
          </p:cNvSpPr>
          <p:nvPr/>
        </p:nvSpPr>
        <p:spPr bwMode="auto">
          <a:xfrm>
            <a:off x="2266950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26"/>
          <p:cNvSpPr>
            <a:spLocks noChangeArrowheads="1"/>
          </p:cNvSpPr>
          <p:nvPr/>
        </p:nvSpPr>
        <p:spPr bwMode="auto">
          <a:xfrm>
            <a:off x="795496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Text Box 27"/>
          <p:cNvSpPr txBox="1">
            <a:spLocks noChangeArrowheads="1"/>
          </p:cNvSpPr>
          <p:nvPr/>
        </p:nvSpPr>
        <p:spPr bwMode="auto">
          <a:xfrm>
            <a:off x="7794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11283" name="Text Box 28"/>
          <p:cNvSpPr txBox="1">
            <a:spLocks noChangeArrowheads="1"/>
          </p:cNvSpPr>
          <p:nvPr/>
        </p:nvSpPr>
        <p:spPr bwMode="auto">
          <a:xfrm>
            <a:off x="157162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11284" name="Text Box 29"/>
          <p:cNvSpPr txBox="1">
            <a:spLocks noChangeArrowheads="1"/>
          </p:cNvSpPr>
          <p:nvPr/>
        </p:nvSpPr>
        <p:spPr bwMode="auto">
          <a:xfrm>
            <a:off x="23637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11285" name="Text Box 30"/>
          <p:cNvSpPr txBox="1">
            <a:spLocks noChangeArrowheads="1"/>
          </p:cNvSpPr>
          <p:nvPr/>
        </p:nvSpPr>
        <p:spPr bwMode="auto">
          <a:xfrm>
            <a:off x="320357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11286" name="Text Box 31"/>
          <p:cNvSpPr txBox="1">
            <a:spLocks noChangeArrowheads="1"/>
          </p:cNvSpPr>
          <p:nvPr/>
        </p:nvSpPr>
        <p:spPr bwMode="auto">
          <a:xfrm>
            <a:off x="39957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11287" name="Text Box 32"/>
          <p:cNvSpPr txBox="1">
            <a:spLocks noChangeArrowheads="1"/>
          </p:cNvSpPr>
          <p:nvPr/>
        </p:nvSpPr>
        <p:spPr bwMode="auto">
          <a:xfrm>
            <a:off x="48593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11288" name="Text Box 33"/>
          <p:cNvSpPr txBox="1">
            <a:spLocks noChangeArrowheads="1"/>
          </p:cNvSpPr>
          <p:nvPr/>
        </p:nvSpPr>
        <p:spPr bwMode="auto">
          <a:xfrm>
            <a:off x="565150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11289" name="Text Box 34"/>
          <p:cNvSpPr txBox="1">
            <a:spLocks noChangeArrowheads="1"/>
          </p:cNvSpPr>
          <p:nvPr/>
        </p:nvSpPr>
        <p:spPr bwMode="auto">
          <a:xfrm>
            <a:off x="65166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11290" name="Text Box 35"/>
          <p:cNvSpPr txBox="1">
            <a:spLocks noChangeArrowheads="1"/>
          </p:cNvSpPr>
          <p:nvPr/>
        </p:nvSpPr>
        <p:spPr bwMode="auto">
          <a:xfrm>
            <a:off x="730885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11291" name="Text Box 36"/>
          <p:cNvSpPr txBox="1">
            <a:spLocks noChangeArrowheads="1"/>
          </p:cNvSpPr>
          <p:nvPr/>
        </p:nvSpPr>
        <p:spPr bwMode="auto">
          <a:xfrm>
            <a:off x="81010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2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11</a:t>
            </a:fld>
            <a:endParaRPr lang="sk-SK" sz="1800" b="1" i="1" dirty="0"/>
          </a:p>
        </p:txBody>
      </p:sp>
      <p:pic>
        <p:nvPicPr>
          <p:cNvPr id="2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1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 poľom cez smerník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800" dirty="0" err="1" smtClean="0"/>
              <a:t>int</a:t>
            </a:r>
            <a:r>
              <a:rPr lang="sk-SK" sz="2800" dirty="0" smtClean="0"/>
              <a:t> x[10], *</a:t>
            </a:r>
            <a:r>
              <a:rPr lang="sk-SK" sz="2800" dirty="0" err="1" smtClean="0"/>
              <a:t>px</a:t>
            </a:r>
            <a:r>
              <a:rPr lang="sk-SK" sz="2800" dirty="0" smtClean="0"/>
              <a:t>, i;</a:t>
            </a:r>
          </a:p>
          <a:p>
            <a:pPr lvl="2" eaLnBrk="1" hangingPunct="1">
              <a:buFontTx/>
              <a:buNone/>
            </a:pPr>
            <a:r>
              <a:rPr lang="sk-SK" sz="2800" dirty="0" err="1" smtClean="0"/>
              <a:t>px</a:t>
            </a:r>
            <a:r>
              <a:rPr lang="sk-SK" sz="2800" dirty="0" smtClean="0"/>
              <a:t> = &amp;x[0</a:t>
            </a:r>
            <a:r>
              <a:rPr lang="sk-SK" sz="2800" dirty="0" smtClean="0"/>
              <a:t>];</a:t>
            </a:r>
            <a:r>
              <a:rPr lang="en-US" sz="2800" dirty="0" smtClean="0"/>
              <a:t>	//</a:t>
            </a:r>
            <a:r>
              <a:rPr lang="en-US" sz="2800" dirty="0" err="1" smtClean="0"/>
              <a:t>meno</a:t>
            </a:r>
            <a:r>
              <a:rPr lang="en-US" sz="2800" dirty="0" smtClean="0"/>
              <a:t> </a:t>
            </a:r>
            <a:r>
              <a:rPr lang="en-US" sz="2800" dirty="0" err="1" smtClean="0"/>
              <a:t>poľa</a:t>
            </a:r>
            <a:r>
              <a:rPr lang="en-US" sz="2800" dirty="0" smtClean="0"/>
              <a:t> je </a:t>
            </a:r>
            <a:r>
              <a:rPr lang="en-US" sz="2800" dirty="0" err="1" smtClean="0"/>
              <a:t>je</a:t>
            </a:r>
            <a:r>
              <a:rPr lang="en-US" sz="2800" dirty="0" err="1" smtClean="0"/>
              <a:t>ho</a:t>
            </a:r>
            <a:r>
              <a:rPr lang="en-US" sz="2800" dirty="0" smtClean="0"/>
              <a:t> offset</a:t>
            </a:r>
            <a:endParaRPr lang="sk-SK" sz="2800"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59113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1643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9227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116013" y="40052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>
            <a:off x="611188" y="4221163"/>
            <a:ext cx="10096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9750" y="40052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79388" y="5229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x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4714875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578475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37063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611188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4747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266950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795496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Text Box 28"/>
          <p:cNvSpPr txBox="1">
            <a:spLocks noChangeArrowheads="1"/>
          </p:cNvSpPr>
          <p:nvPr/>
        </p:nvSpPr>
        <p:spPr bwMode="auto">
          <a:xfrm>
            <a:off x="7794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12307" name="Text Box 29"/>
          <p:cNvSpPr txBox="1">
            <a:spLocks noChangeArrowheads="1"/>
          </p:cNvSpPr>
          <p:nvPr/>
        </p:nvSpPr>
        <p:spPr bwMode="auto">
          <a:xfrm>
            <a:off x="157162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12308" name="Text Box 30"/>
          <p:cNvSpPr txBox="1">
            <a:spLocks noChangeArrowheads="1"/>
          </p:cNvSpPr>
          <p:nvPr/>
        </p:nvSpPr>
        <p:spPr bwMode="auto">
          <a:xfrm>
            <a:off x="23637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12309" name="Text Box 31"/>
          <p:cNvSpPr txBox="1">
            <a:spLocks noChangeArrowheads="1"/>
          </p:cNvSpPr>
          <p:nvPr/>
        </p:nvSpPr>
        <p:spPr bwMode="auto">
          <a:xfrm>
            <a:off x="320357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12310" name="Text Box 32"/>
          <p:cNvSpPr txBox="1">
            <a:spLocks noChangeArrowheads="1"/>
          </p:cNvSpPr>
          <p:nvPr/>
        </p:nvSpPr>
        <p:spPr bwMode="auto">
          <a:xfrm>
            <a:off x="39957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12311" name="Text Box 33"/>
          <p:cNvSpPr txBox="1">
            <a:spLocks noChangeArrowheads="1"/>
          </p:cNvSpPr>
          <p:nvPr/>
        </p:nvSpPr>
        <p:spPr bwMode="auto">
          <a:xfrm>
            <a:off x="48593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12312" name="Text Box 34"/>
          <p:cNvSpPr txBox="1">
            <a:spLocks noChangeArrowheads="1"/>
          </p:cNvSpPr>
          <p:nvPr/>
        </p:nvSpPr>
        <p:spPr bwMode="auto">
          <a:xfrm>
            <a:off x="565150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12313" name="Text Box 35"/>
          <p:cNvSpPr txBox="1">
            <a:spLocks noChangeArrowheads="1"/>
          </p:cNvSpPr>
          <p:nvPr/>
        </p:nvSpPr>
        <p:spPr bwMode="auto">
          <a:xfrm>
            <a:off x="65166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12314" name="Text Box 36"/>
          <p:cNvSpPr txBox="1">
            <a:spLocks noChangeArrowheads="1"/>
          </p:cNvSpPr>
          <p:nvPr/>
        </p:nvSpPr>
        <p:spPr bwMode="auto">
          <a:xfrm>
            <a:off x="730885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12315" name="Text Box 37"/>
          <p:cNvSpPr txBox="1">
            <a:spLocks noChangeArrowheads="1"/>
          </p:cNvSpPr>
          <p:nvPr/>
        </p:nvSpPr>
        <p:spPr bwMode="auto">
          <a:xfrm>
            <a:off x="81010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2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12</a:t>
            </a:fld>
            <a:endParaRPr lang="sk-SK" sz="1800" b="1" i="1" dirty="0"/>
          </a:p>
        </p:txBody>
      </p:sp>
      <p:pic>
        <p:nvPicPr>
          <p:cNvPr id="2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89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 poľom cez smerník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800" dirty="0" err="1" smtClean="0"/>
              <a:t>int</a:t>
            </a:r>
            <a:r>
              <a:rPr lang="sk-SK" sz="2800" dirty="0" smtClean="0"/>
              <a:t> x[10], *</a:t>
            </a:r>
            <a:r>
              <a:rPr lang="sk-SK" sz="2800" dirty="0" err="1" smtClean="0"/>
              <a:t>px</a:t>
            </a:r>
            <a:r>
              <a:rPr lang="sk-SK" sz="2800" dirty="0" smtClean="0"/>
              <a:t>, i;</a:t>
            </a:r>
          </a:p>
          <a:p>
            <a:pPr lvl="2" eaLnBrk="1" hangingPunct="1">
              <a:buFontTx/>
              <a:buNone/>
            </a:pPr>
            <a:r>
              <a:rPr lang="sk-SK" sz="2800" dirty="0" err="1" smtClean="0"/>
              <a:t>px</a:t>
            </a:r>
            <a:r>
              <a:rPr lang="sk-SK" sz="2800" dirty="0" smtClean="0"/>
              <a:t> = &amp;x[0</a:t>
            </a:r>
            <a:r>
              <a:rPr lang="sk-SK" sz="2800" dirty="0" smtClean="0"/>
              <a:t>];</a:t>
            </a:r>
            <a:r>
              <a:rPr lang="en-US" sz="2800" dirty="0"/>
              <a:t>	</a:t>
            </a:r>
            <a:r>
              <a:rPr lang="en-US" sz="2800" dirty="0" smtClean="0"/>
              <a:t>//</a:t>
            </a:r>
            <a:r>
              <a:rPr lang="en-US" sz="2800" dirty="0" err="1"/>
              <a:t>meno</a:t>
            </a:r>
            <a:r>
              <a:rPr lang="en-US" sz="2800" dirty="0"/>
              <a:t> </a:t>
            </a:r>
            <a:r>
              <a:rPr lang="en-US" sz="2800" dirty="0" err="1"/>
              <a:t>poľa</a:t>
            </a:r>
            <a:r>
              <a:rPr lang="en-US" sz="2800" dirty="0"/>
              <a:t> je </a:t>
            </a:r>
            <a:r>
              <a:rPr lang="en-US" sz="2800" dirty="0" err="1"/>
              <a:t>jeho</a:t>
            </a:r>
            <a:r>
              <a:rPr lang="en-US" sz="2800" dirty="0"/>
              <a:t> offset</a:t>
            </a:r>
            <a:endParaRPr lang="sk-SK" sz="2800" dirty="0" smtClean="0"/>
          </a:p>
          <a:p>
            <a:pPr lvl="2" eaLnBrk="1" hangingPunct="1">
              <a:buFontTx/>
              <a:buNone/>
            </a:pPr>
            <a:r>
              <a:rPr lang="sk-SK" sz="2800" dirty="0" smtClean="0"/>
              <a:t>*(px+1) = </a:t>
            </a:r>
            <a:r>
              <a:rPr lang="en-US" sz="2800" dirty="0" smtClean="0"/>
              <a:t>2;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59113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1643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9227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116013" y="40052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611188" y="4221163"/>
            <a:ext cx="10096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39750" y="40052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79388" y="5229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x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714875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578475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37063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611188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14747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  <a:endParaRPr lang="sk-SK" sz="2400" b="1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266950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795496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28"/>
          <p:cNvSpPr txBox="1">
            <a:spLocks noChangeArrowheads="1"/>
          </p:cNvSpPr>
          <p:nvPr/>
        </p:nvSpPr>
        <p:spPr bwMode="auto">
          <a:xfrm>
            <a:off x="7794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13331" name="Text Box 29"/>
          <p:cNvSpPr txBox="1">
            <a:spLocks noChangeArrowheads="1"/>
          </p:cNvSpPr>
          <p:nvPr/>
        </p:nvSpPr>
        <p:spPr bwMode="auto">
          <a:xfrm>
            <a:off x="157162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13332" name="Text Box 30"/>
          <p:cNvSpPr txBox="1">
            <a:spLocks noChangeArrowheads="1"/>
          </p:cNvSpPr>
          <p:nvPr/>
        </p:nvSpPr>
        <p:spPr bwMode="auto">
          <a:xfrm>
            <a:off x="23637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13333" name="Text Box 31"/>
          <p:cNvSpPr txBox="1">
            <a:spLocks noChangeArrowheads="1"/>
          </p:cNvSpPr>
          <p:nvPr/>
        </p:nvSpPr>
        <p:spPr bwMode="auto">
          <a:xfrm>
            <a:off x="320357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13334" name="Text Box 32"/>
          <p:cNvSpPr txBox="1">
            <a:spLocks noChangeArrowheads="1"/>
          </p:cNvSpPr>
          <p:nvPr/>
        </p:nvSpPr>
        <p:spPr bwMode="auto">
          <a:xfrm>
            <a:off x="39957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13335" name="Text Box 33"/>
          <p:cNvSpPr txBox="1">
            <a:spLocks noChangeArrowheads="1"/>
          </p:cNvSpPr>
          <p:nvPr/>
        </p:nvSpPr>
        <p:spPr bwMode="auto">
          <a:xfrm>
            <a:off x="48593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13336" name="Text Box 34"/>
          <p:cNvSpPr txBox="1">
            <a:spLocks noChangeArrowheads="1"/>
          </p:cNvSpPr>
          <p:nvPr/>
        </p:nvSpPr>
        <p:spPr bwMode="auto">
          <a:xfrm>
            <a:off x="565150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13337" name="Text Box 35"/>
          <p:cNvSpPr txBox="1">
            <a:spLocks noChangeArrowheads="1"/>
          </p:cNvSpPr>
          <p:nvPr/>
        </p:nvSpPr>
        <p:spPr bwMode="auto">
          <a:xfrm>
            <a:off x="65166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13338" name="Text Box 36"/>
          <p:cNvSpPr txBox="1">
            <a:spLocks noChangeArrowheads="1"/>
          </p:cNvSpPr>
          <p:nvPr/>
        </p:nvSpPr>
        <p:spPr bwMode="auto">
          <a:xfrm>
            <a:off x="730885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13339" name="Text Box 37"/>
          <p:cNvSpPr txBox="1">
            <a:spLocks noChangeArrowheads="1"/>
          </p:cNvSpPr>
          <p:nvPr/>
        </p:nvSpPr>
        <p:spPr bwMode="auto">
          <a:xfrm>
            <a:off x="81010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2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13</a:t>
            </a:fld>
            <a:endParaRPr lang="sk-SK" sz="1800" b="1" i="1" dirty="0"/>
          </a:p>
        </p:txBody>
      </p:sp>
      <p:pic>
        <p:nvPicPr>
          <p:cNvPr id="2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9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 poľom cez smerník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800" dirty="0" err="1" smtClean="0"/>
              <a:t>int</a:t>
            </a:r>
            <a:r>
              <a:rPr lang="sk-SK" sz="2800" dirty="0" smtClean="0"/>
              <a:t> x[10], *</a:t>
            </a:r>
            <a:r>
              <a:rPr lang="sk-SK" sz="2800" dirty="0" err="1" smtClean="0"/>
              <a:t>px</a:t>
            </a:r>
            <a:r>
              <a:rPr lang="sk-SK" sz="2800" dirty="0" smtClean="0"/>
              <a:t>, i;</a:t>
            </a:r>
          </a:p>
          <a:p>
            <a:pPr lvl="2" eaLnBrk="1" hangingPunct="1">
              <a:buFontTx/>
              <a:buNone/>
            </a:pPr>
            <a:r>
              <a:rPr lang="sk-SK" sz="2800" dirty="0" err="1" smtClean="0"/>
              <a:t>px</a:t>
            </a:r>
            <a:r>
              <a:rPr lang="sk-SK" sz="2800" dirty="0" smtClean="0"/>
              <a:t> = &amp;</a:t>
            </a:r>
            <a:r>
              <a:rPr lang="sk-SK" sz="2800" dirty="0" smtClean="0"/>
              <a:t>x[0]</a:t>
            </a:r>
            <a:r>
              <a:rPr lang="en-US" sz="2800" dirty="0" smtClean="0"/>
              <a:t>;	//</a:t>
            </a:r>
            <a:r>
              <a:rPr lang="en-US" sz="2800" dirty="0" err="1"/>
              <a:t>meno</a:t>
            </a:r>
            <a:r>
              <a:rPr lang="en-US" sz="2800" dirty="0"/>
              <a:t> </a:t>
            </a:r>
            <a:r>
              <a:rPr lang="en-US" sz="2800" dirty="0" err="1"/>
              <a:t>poľa</a:t>
            </a:r>
            <a:r>
              <a:rPr lang="en-US" sz="2800" dirty="0"/>
              <a:t> je </a:t>
            </a:r>
            <a:r>
              <a:rPr lang="en-US" sz="2800" dirty="0" err="1"/>
              <a:t>jeho</a:t>
            </a:r>
            <a:r>
              <a:rPr lang="en-US" sz="2800" dirty="0"/>
              <a:t> offset</a:t>
            </a:r>
            <a:endParaRPr lang="sk-SK" sz="2800" dirty="0" smtClean="0"/>
          </a:p>
          <a:p>
            <a:pPr lvl="2" eaLnBrk="1" hangingPunct="1">
              <a:buFontTx/>
              <a:buNone/>
            </a:pPr>
            <a:r>
              <a:rPr lang="sk-SK" sz="2800" dirty="0" smtClean="0"/>
              <a:t>*(px+1) = </a:t>
            </a:r>
            <a:r>
              <a:rPr lang="en-US" sz="2800" dirty="0" smtClean="0"/>
              <a:t>2;</a:t>
            </a:r>
          </a:p>
          <a:p>
            <a:pPr lvl="2" eaLnBrk="1" hangingPunct="1">
              <a:buFontTx/>
              <a:buNone/>
            </a:pPr>
            <a:r>
              <a:rPr lang="sk-SK" sz="2800" dirty="0" smtClean="0"/>
              <a:t>*(</a:t>
            </a:r>
            <a:r>
              <a:rPr lang="sk-SK" sz="2800" dirty="0" err="1" smtClean="0"/>
              <a:t>px</a:t>
            </a:r>
            <a:r>
              <a:rPr lang="en-US" sz="2800" dirty="0" smtClean="0"/>
              <a:t>-1</a:t>
            </a:r>
            <a:r>
              <a:rPr lang="sk-SK" sz="2800" dirty="0" smtClean="0"/>
              <a:t>) = </a:t>
            </a:r>
            <a:r>
              <a:rPr lang="en-US" sz="2800" dirty="0" smtClean="0"/>
              <a:t>12;	// </a:t>
            </a:r>
            <a:r>
              <a:rPr lang="sk-SK" sz="2800" dirty="0" smtClean="0"/>
              <a:t>POZOR</a:t>
            </a:r>
            <a:r>
              <a:rPr lang="en-US" sz="2800" dirty="0" smtClean="0"/>
              <a:t>!!!</a:t>
            </a:r>
            <a:endParaRPr lang="sk-SK" sz="28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348038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4533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21163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116013" y="40052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900113" y="4221163"/>
            <a:ext cx="7207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39750" y="40052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5003800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5867400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665956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auto">
          <a:xfrm>
            <a:off x="900113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5"/>
          <p:cNvSpPr>
            <a:spLocks noChangeArrowheads="1"/>
          </p:cNvSpPr>
          <p:nvPr/>
        </p:nvSpPr>
        <p:spPr bwMode="auto">
          <a:xfrm>
            <a:off x="17637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  <a:endParaRPr lang="sk-SK" sz="2400" b="1"/>
          </a:p>
        </p:txBody>
      </p:sp>
      <p:sp>
        <p:nvSpPr>
          <p:cNvPr id="14351" name="Rectangle 16"/>
          <p:cNvSpPr>
            <a:spLocks noChangeArrowheads="1"/>
          </p:cNvSpPr>
          <p:nvPr/>
        </p:nvSpPr>
        <p:spPr bwMode="auto">
          <a:xfrm>
            <a:off x="2555875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Rectangle 17"/>
          <p:cNvSpPr>
            <a:spLocks noChangeArrowheads="1"/>
          </p:cNvSpPr>
          <p:nvPr/>
        </p:nvSpPr>
        <p:spPr bwMode="auto">
          <a:xfrm>
            <a:off x="82438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36513" y="5229225"/>
            <a:ext cx="863600" cy="431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12</a:t>
            </a:r>
            <a:endParaRPr lang="sk-SK" sz="2400" b="1"/>
          </a:p>
        </p:txBody>
      </p:sp>
      <p:sp>
        <p:nvSpPr>
          <p:cNvPr id="14354" name="Text Box 20"/>
          <p:cNvSpPr txBox="1">
            <a:spLocks noChangeArrowheads="1"/>
          </p:cNvSpPr>
          <p:nvPr/>
        </p:nvSpPr>
        <p:spPr bwMode="auto">
          <a:xfrm>
            <a:off x="10429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14355" name="Text Box 21"/>
          <p:cNvSpPr txBox="1">
            <a:spLocks noChangeArrowheads="1"/>
          </p:cNvSpPr>
          <p:nvPr/>
        </p:nvSpPr>
        <p:spPr bwMode="auto">
          <a:xfrm>
            <a:off x="183515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14356" name="Text Box 22"/>
          <p:cNvSpPr txBox="1">
            <a:spLocks noChangeArrowheads="1"/>
          </p:cNvSpPr>
          <p:nvPr/>
        </p:nvSpPr>
        <p:spPr bwMode="auto">
          <a:xfrm>
            <a:off x="26273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14357" name="Text Box 23"/>
          <p:cNvSpPr txBox="1">
            <a:spLocks noChangeArrowheads="1"/>
          </p:cNvSpPr>
          <p:nvPr/>
        </p:nvSpPr>
        <p:spPr bwMode="auto">
          <a:xfrm>
            <a:off x="346710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14358" name="Text Box 24"/>
          <p:cNvSpPr txBox="1">
            <a:spLocks noChangeArrowheads="1"/>
          </p:cNvSpPr>
          <p:nvPr/>
        </p:nvSpPr>
        <p:spPr bwMode="auto">
          <a:xfrm>
            <a:off x="42592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14359" name="Text Box 25"/>
          <p:cNvSpPr txBox="1">
            <a:spLocks noChangeArrowheads="1"/>
          </p:cNvSpPr>
          <p:nvPr/>
        </p:nvSpPr>
        <p:spPr bwMode="auto">
          <a:xfrm>
            <a:off x="51228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591502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14361" name="Text Box 27"/>
          <p:cNvSpPr txBox="1">
            <a:spLocks noChangeArrowheads="1"/>
          </p:cNvSpPr>
          <p:nvPr/>
        </p:nvSpPr>
        <p:spPr bwMode="auto">
          <a:xfrm>
            <a:off x="67802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14362" name="Text Box 28"/>
          <p:cNvSpPr txBox="1">
            <a:spLocks noChangeArrowheads="1"/>
          </p:cNvSpPr>
          <p:nvPr/>
        </p:nvSpPr>
        <p:spPr bwMode="auto">
          <a:xfrm>
            <a:off x="757237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14363" name="Text Box 29"/>
          <p:cNvSpPr txBox="1">
            <a:spLocks noChangeArrowheads="1"/>
          </p:cNvSpPr>
          <p:nvPr/>
        </p:nvSpPr>
        <p:spPr bwMode="auto">
          <a:xfrm>
            <a:off x="83645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2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14</a:t>
            </a:fld>
            <a:endParaRPr lang="sk-SK" sz="1800" b="1" i="1" dirty="0"/>
          </a:p>
        </p:txBody>
      </p:sp>
      <p:pic>
        <p:nvPicPr>
          <p:cNvPr id="2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90" y="2276872"/>
            <a:ext cx="432048" cy="86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 poľom cez smerník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800" dirty="0" err="1" smtClean="0"/>
              <a:t>int</a:t>
            </a:r>
            <a:r>
              <a:rPr lang="sk-SK" sz="2800" dirty="0" smtClean="0"/>
              <a:t> x[10], *</a:t>
            </a:r>
            <a:r>
              <a:rPr lang="sk-SK" sz="2800" dirty="0" err="1" smtClean="0"/>
              <a:t>px</a:t>
            </a:r>
            <a:r>
              <a:rPr lang="sk-SK" sz="2800" dirty="0" smtClean="0"/>
              <a:t>, i;</a:t>
            </a:r>
          </a:p>
          <a:p>
            <a:pPr lvl="2" eaLnBrk="1" hangingPunct="1">
              <a:buFontTx/>
              <a:buNone/>
            </a:pPr>
            <a:r>
              <a:rPr lang="sk-SK" sz="2800" dirty="0" err="1" smtClean="0"/>
              <a:t>px</a:t>
            </a:r>
            <a:r>
              <a:rPr lang="sk-SK" sz="2800" dirty="0" smtClean="0"/>
              <a:t> = &amp;x[0</a:t>
            </a:r>
            <a:r>
              <a:rPr lang="sk-SK" sz="2800" dirty="0" smtClean="0"/>
              <a:t>];</a:t>
            </a:r>
            <a:r>
              <a:rPr lang="en-US" sz="2800" dirty="0"/>
              <a:t>	</a:t>
            </a:r>
            <a:r>
              <a:rPr lang="en-US" sz="2800" dirty="0" smtClean="0"/>
              <a:t>//</a:t>
            </a:r>
            <a:r>
              <a:rPr lang="en-US" sz="2800" dirty="0" err="1"/>
              <a:t>meno</a:t>
            </a:r>
            <a:r>
              <a:rPr lang="en-US" sz="2800" dirty="0"/>
              <a:t> </a:t>
            </a:r>
            <a:r>
              <a:rPr lang="en-US" sz="2800" dirty="0" err="1"/>
              <a:t>poľa</a:t>
            </a:r>
            <a:r>
              <a:rPr lang="en-US" sz="2800" dirty="0"/>
              <a:t> je </a:t>
            </a:r>
            <a:r>
              <a:rPr lang="en-US" sz="2800" dirty="0" err="1"/>
              <a:t>jeho</a:t>
            </a:r>
            <a:r>
              <a:rPr lang="en-US" sz="2800" dirty="0"/>
              <a:t> offset</a:t>
            </a:r>
            <a:endParaRPr lang="sk-SK" sz="2800" dirty="0" smtClean="0"/>
          </a:p>
          <a:p>
            <a:pPr lvl="2" eaLnBrk="1" hangingPunct="1">
              <a:buFontTx/>
              <a:buNone/>
            </a:pPr>
            <a:r>
              <a:rPr lang="sk-SK" sz="2800" dirty="0" smtClean="0"/>
              <a:t>*(px+1) = </a:t>
            </a:r>
            <a:r>
              <a:rPr lang="en-US" sz="2800" dirty="0" smtClean="0"/>
              <a:t>2;</a:t>
            </a:r>
          </a:p>
          <a:p>
            <a:pPr lvl="2" eaLnBrk="1" hangingPunct="1">
              <a:buFontTx/>
              <a:buNone/>
            </a:pPr>
            <a:r>
              <a:rPr lang="sk-SK" sz="2800" dirty="0" smtClean="0"/>
              <a:t>*(</a:t>
            </a:r>
            <a:r>
              <a:rPr lang="sk-SK" sz="2800" dirty="0" err="1" smtClean="0"/>
              <a:t>px</a:t>
            </a:r>
            <a:r>
              <a:rPr lang="en-US" sz="2800" dirty="0" smtClean="0"/>
              <a:t>-1</a:t>
            </a:r>
            <a:r>
              <a:rPr lang="sk-SK" sz="2800" dirty="0" smtClean="0"/>
              <a:t>) = </a:t>
            </a:r>
            <a:r>
              <a:rPr lang="en-US" sz="2800" dirty="0" smtClean="0"/>
              <a:t>12;	// </a:t>
            </a:r>
            <a:r>
              <a:rPr lang="sk-SK" sz="2800" dirty="0" smtClean="0"/>
              <a:t>POZOR</a:t>
            </a:r>
            <a:r>
              <a:rPr lang="en-US" sz="2800" dirty="0" smtClean="0"/>
              <a:t>!!!      </a:t>
            </a:r>
            <a:r>
              <a:rPr lang="en-US" sz="800" dirty="0" err="1" smtClean="0"/>
              <a:t>Prepisujeme</a:t>
            </a:r>
            <a:r>
              <a:rPr lang="en-US" sz="800" dirty="0" smtClean="0"/>
              <a:t> </a:t>
            </a:r>
            <a:r>
              <a:rPr lang="en-US" sz="800" dirty="0" err="1" smtClean="0"/>
              <a:t>pamäť</a:t>
            </a:r>
            <a:r>
              <a:rPr lang="en-US" sz="800" dirty="0" smtClean="0"/>
              <a:t>, </a:t>
            </a:r>
            <a:r>
              <a:rPr lang="en-US" sz="800" dirty="0" err="1" smtClean="0"/>
              <a:t>ktorá</a:t>
            </a:r>
            <a:r>
              <a:rPr lang="en-US" sz="800" dirty="0" smtClean="0"/>
              <a:t> </a:t>
            </a:r>
            <a:r>
              <a:rPr lang="en-US" sz="800" dirty="0" err="1" smtClean="0"/>
              <a:t>nám</a:t>
            </a:r>
            <a:r>
              <a:rPr lang="en-US" sz="800" dirty="0" smtClean="0"/>
              <a:t> </a:t>
            </a:r>
            <a:r>
              <a:rPr lang="en-US" sz="800" dirty="0" err="1" smtClean="0"/>
              <a:t>nepatrí</a:t>
            </a:r>
            <a:endParaRPr lang="en-US" sz="2800" dirty="0" smtClean="0"/>
          </a:p>
          <a:p>
            <a:pPr lvl="2" eaLnBrk="1" hangingPunct="1">
              <a:buFontTx/>
              <a:buNone/>
            </a:pPr>
            <a:r>
              <a:rPr lang="en-US" sz="2800" dirty="0" err="1" smtClean="0"/>
              <a:t>px</a:t>
            </a:r>
            <a:r>
              <a:rPr lang="en-US" sz="2800" dirty="0" smtClean="0"/>
              <a:t>+=4</a:t>
            </a:r>
            <a:r>
              <a:rPr lang="en-US" sz="2800" dirty="0" smtClean="0"/>
              <a:t>;	//</a:t>
            </a:r>
            <a:r>
              <a:rPr lang="en-US" sz="2800" dirty="0" err="1" smtClean="0"/>
              <a:t>posunieme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index 4</a:t>
            </a:r>
          </a:p>
          <a:p>
            <a:pPr lvl="2" eaLnBrk="1" hangingPunct="1">
              <a:buFontTx/>
              <a:buNone/>
            </a:pPr>
            <a:r>
              <a:rPr lang="sk-SK" sz="2800" dirty="0" smtClean="0"/>
              <a:t>*</a:t>
            </a:r>
            <a:r>
              <a:rPr lang="sk-SK" sz="2800" dirty="0" err="1" smtClean="0"/>
              <a:t>px</a:t>
            </a:r>
            <a:r>
              <a:rPr lang="sk-SK" sz="2800" dirty="0" smtClean="0"/>
              <a:t> = </a:t>
            </a:r>
            <a:r>
              <a:rPr lang="en-US" sz="2800" dirty="0" smtClean="0"/>
              <a:t>12</a:t>
            </a:r>
            <a:r>
              <a:rPr lang="en-US" sz="2800" dirty="0" smtClean="0"/>
              <a:t>;	//</a:t>
            </a:r>
            <a:r>
              <a:rPr lang="en-US" sz="2800" dirty="0" err="1" smtClean="0"/>
              <a:t>hodnota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indexe</a:t>
            </a:r>
            <a:r>
              <a:rPr lang="en-US" sz="2800" dirty="0" smtClean="0"/>
              <a:t> 4 </a:t>
            </a:r>
            <a:r>
              <a:rPr lang="en-US" sz="2800" dirty="0" err="1" smtClean="0"/>
              <a:t>bude</a:t>
            </a:r>
            <a:r>
              <a:rPr lang="en-US" sz="2800" dirty="0" smtClean="0"/>
              <a:t> 12</a:t>
            </a:r>
            <a:endParaRPr lang="sk-SK" sz="2800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348038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4533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21163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12</a:t>
            </a:r>
            <a:endParaRPr lang="sk-SK" sz="2400" b="1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127125" y="4369584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1595438" y="4581128"/>
            <a:ext cx="2616200" cy="6480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39750" y="40052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5003800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867400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665956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900113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7637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  <a:endParaRPr lang="sk-SK" sz="2400" b="1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555875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82438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6513" y="5229225"/>
            <a:ext cx="863600" cy="431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12</a:t>
            </a:r>
            <a:endParaRPr lang="sk-SK" sz="2400" b="1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10429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83515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6273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346710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2592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51228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591502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67802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757237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83645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2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15</a:t>
            </a:fld>
            <a:endParaRPr lang="sk-SK" sz="1800" b="1" i="1" dirty="0"/>
          </a:p>
        </p:txBody>
      </p:sp>
      <p:pic>
        <p:nvPicPr>
          <p:cNvPr id="2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515" y="2348880"/>
            <a:ext cx="432048" cy="86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6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 kontra pole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V skutočnosti aj kompilátor prekladá odkaz na pole ako smerník na</a:t>
            </a:r>
            <a:r>
              <a:rPr lang="en-US" dirty="0" smtClean="0"/>
              <a:t> </a:t>
            </a:r>
            <a:r>
              <a:rPr lang="sk-SK" dirty="0" smtClean="0"/>
              <a:t>začiatok  poľa</a:t>
            </a:r>
          </a:p>
          <a:p>
            <a:pPr eaLnBrk="1" hangingPunct="1"/>
            <a:r>
              <a:rPr lang="sk-SK" dirty="0" smtClean="0"/>
              <a:t>Meno poľa je teda smerník na začiatok</a:t>
            </a:r>
            <a:r>
              <a:rPr lang="en-US" dirty="0" smtClean="0"/>
              <a:t> </a:t>
            </a:r>
            <a:r>
              <a:rPr lang="sk-SK" dirty="0" smtClean="0"/>
              <a:t>poľa. </a:t>
            </a:r>
            <a:r>
              <a:rPr lang="en-US" dirty="0" smtClean="0"/>
              <a:t>(</a:t>
            </a:r>
            <a:r>
              <a:rPr lang="en-US" dirty="0" err="1" smtClean="0"/>
              <a:t>jeho</a:t>
            </a:r>
            <a:r>
              <a:rPr lang="en-US" dirty="0" smtClean="0"/>
              <a:t> offset – z </a:t>
            </a:r>
            <a:r>
              <a:rPr lang="en-US" dirty="0" err="1" smtClean="0"/>
              <a:t>assembleru</a:t>
            </a:r>
            <a:r>
              <a:rPr lang="en-US" dirty="0" smtClean="0"/>
              <a:t>)</a:t>
            </a:r>
          </a:p>
          <a:p>
            <a:pPr lvl="2" eaLnBrk="1" hangingPunct="1">
              <a:buFontTx/>
              <a:buNone/>
            </a:pPr>
            <a:endParaRPr lang="en-US" dirty="0" smtClean="0"/>
          </a:p>
          <a:p>
            <a:pPr lvl="2" eaLnBrk="1" hangingPunct="1">
              <a:buFontTx/>
              <a:buNone/>
            </a:pPr>
            <a:r>
              <a:rPr lang="sk-SK" dirty="0" err="1" smtClean="0"/>
              <a:t>px</a:t>
            </a:r>
            <a:r>
              <a:rPr lang="sk-SK" dirty="0" smtClean="0"/>
              <a:t> = &amp;x[0]; </a:t>
            </a:r>
            <a:r>
              <a:rPr lang="en-US" dirty="0" smtClean="0"/>
              <a:t>	</a:t>
            </a:r>
            <a:r>
              <a:rPr lang="sk-SK" dirty="0" smtClean="0"/>
              <a:t>&lt;=&gt;</a:t>
            </a:r>
            <a:r>
              <a:rPr lang="en-US" dirty="0" smtClean="0"/>
              <a:t>	</a:t>
            </a:r>
            <a:r>
              <a:rPr lang="sk-SK" dirty="0" err="1" smtClean="0"/>
              <a:t>px</a:t>
            </a:r>
            <a:r>
              <a:rPr lang="sk-SK" dirty="0" smtClean="0"/>
              <a:t> = x;</a:t>
            </a:r>
          </a:p>
          <a:p>
            <a:pPr lvl="2" eaLnBrk="1" hangingPunct="1">
              <a:buFontTx/>
              <a:buNone/>
            </a:pPr>
            <a:r>
              <a:rPr lang="sk-SK" dirty="0" err="1" smtClean="0"/>
              <a:t>px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		&lt;=&gt;	x + </a:t>
            </a:r>
            <a:r>
              <a:rPr lang="en-US" dirty="0" err="1" smtClean="0"/>
              <a:t>i</a:t>
            </a:r>
            <a:endParaRPr lang="en-US" dirty="0" smtClean="0"/>
          </a:p>
          <a:p>
            <a:pPr lvl="2" eaLnBrk="1" hangingPunct="1">
              <a:buFontTx/>
              <a:buNone/>
            </a:pPr>
            <a:r>
              <a:rPr lang="en-US" dirty="0" smtClean="0"/>
              <a:t>*(</a:t>
            </a:r>
            <a:r>
              <a:rPr lang="en-US" dirty="0" err="1" smtClean="0"/>
              <a:t>px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)	&lt;=&gt;	*(x +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*(x + </a:t>
            </a:r>
            <a:r>
              <a:rPr lang="en-US" dirty="0" err="1" smtClean="0"/>
              <a:t>i</a:t>
            </a:r>
            <a:r>
              <a:rPr lang="en-US" dirty="0" smtClean="0"/>
              <a:t>)	&lt;=&gt;	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*(</a:t>
            </a:r>
            <a:r>
              <a:rPr lang="en-US" dirty="0" err="1" smtClean="0"/>
              <a:t>px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)	&lt;=&gt;	</a:t>
            </a:r>
            <a:r>
              <a:rPr lang="en-US" dirty="0" err="1" smtClean="0"/>
              <a:t>px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16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50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 kontra pole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39766"/>
          </a:xfrm>
        </p:spPr>
        <p:txBody>
          <a:bodyPr/>
          <a:lstStyle/>
          <a:p>
            <a:pPr eaLnBrk="1" hangingPunct="1"/>
            <a:r>
              <a:rPr lang="sk-SK" dirty="0" smtClean="0"/>
              <a:t>Pozor na rozdiel medzi menom poľa a  smerníkom - smerník je premenná, ale meno poľa je konštanta</a:t>
            </a:r>
          </a:p>
          <a:p>
            <a:pPr eaLnBrk="1" hangingPunct="1"/>
            <a:endParaRPr lang="sk-SK" dirty="0" smtClean="0"/>
          </a:p>
          <a:p>
            <a:pPr lvl="2" eaLnBrk="1" hangingPunct="1">
              <a:buFontTx/>
              <a:buNone/>
            </a:pPr>
            <a:r>
              <a:rPr lang="sk-SK" dirty="0" err="1" smtClean="0"/>
              <a:t>int</a:t>
            </a:r>
            <a:r>
              <a:rPr lang="sk-SK" dirty="0" smtClean="0"/>
              <a:t> x[10], *</a:t>
            </a:r>
            <a:r>
              <a:rPr lang="sk-SK" dirty="0" err="1" smtClean="0"/>
              <a:t>px</a:t>
            </a:r>
            <a:r>
              <a:rPr lang="en-US" dirty="0" smtClean="0"/>
              <a:t>, y</a:t>
            </a:r>
            <a:r>
              <a:rPr lang="sk-SK" dirty="0" smtClean="0"/>
              <a:t>;</a:t>
            </a:r>
          </a:p>
          <a:p>
            <a:pPr lvl="2" eaLnBrk="1" hangingPunct="1">
              <a:buFontTx/>
              <a:buNone/>
            </a:pPr>
            <a:r>
              <a:rPr lang="sk-SK" dirty="0" err="1" smtClean="0"/>
              <a:t>px</a:t>
            </a:r>
            <a:r>
              <a:rPr lang="sk-SK" dirty="0" smtClean="0"/>
              <a:t>++; 		//  SPRÁVNE</a:t>
            </a:r>
          </a:p>
          <a:p>
            <a:pPr lvl="2" eaLnBrk="1" hangingPunct="1">
              <a:buFontTx/>
              <a:buNone/>
            </a:pPr>
            <a:r>
              <a:rPr lang="sk-SK" dirty="0" err="1" smtClean="0"/>
              <a:t>px</a:t>
            </a:r>
            <a:r>
              <a:rPr lang="sk-SK" dirty="0" smtClean="0"/>
              <a:t> = &amp;y; 	</a:t>
            </a:r>
            <a:r>
              <a:rPr lang="sk-SK" dirty="0"/>
              <a:t>// </a:t>
            </a:r>
            <a:r>
              <a:rPr lang="sk-SK" dirty="0" smtClean="0"/>
              <a:t> SPRÁVNE</a:t>
            </a:r>
          </a:p>
          <a:p>
            <a:pPr lvl="2" eaLnBrk="1" hangingPunct="1">
              <a:buFontTx/>
              <a:buNone/>
            </a:pPr>
            <a:endParaRPr lang="sk-SK" dirty="0" smtClean="0"/>
          </a:p>
          <a:p>
            <a:pPr lvl="2" eaLnBrk="1" hangingPunct="1">
              <a:buFontTx/>
              <a:buNone/>
            </a:pPr>
            <a:r>
              <a:rPr lang="sk-SK" dirty="0" smtClean="0"/>
              <a:t>x++;		// NESPRÁVNE</a:t>
            </a:r>
          </a:p>
          <a:p>
            <a:pPr lvl="2" eaLnBrk="1" hangingPunct="1">
              <a:buNone/>
            </a:pPr>
            <a:r>
              <a:rPr lang="sk-SK" dirty="0" smtClean="0"/>
              <a:t>x = &amp;y;	</a:t>
            </a:r>
            <a:r>
              <a:rPr lang="sk-SK" dirty="0"/>
              <a:t>// </a:t>
            </a:r>
            <a:r>
              <a:rPr lang="sk-SK" dirty="0" smtClean="0"/>
              <a:t>NESPRÁVNE</a:t>
            </a:r>
            <a:endParaRPr lang="sk-SK" dirty="0"/>
          </a:p>
          <a:p>
            <a:pPr lvl="2" eaLnBrk="1" hangingPunct="1">
              <a:buFontTx/>
              <a:buNone/>
            </a:pPr>
            <a:endParaRPr lang="sk-SK" dirty="0" smtClean="0"/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17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56992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/>
          <p:cNvSpPr/>
          <p:nvPr/>
        </p:nvSpPr>
        <p:spPr>
          <a:xfrm>
            <a:off x="6137630" y="466287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eaLnBrk="1" hangingPunct="1">
              <a:buFontTx/>
              <a:buNone/>
            </a:pPr>
            <a:r>
              <a:rPr lang="en-US" dirty="0" smtClean="0"/>
              <a:t>Pre</a:t>
            </a:r>
            <a:r>
              <a:rPr lang="sk-SK" dirty="0" smtClean="0"/>
              <a:t>čo 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36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Smerníková aritmetika</a:t>
            </a:r>
            <a:r>
              <a:rPr lang="en-US" smtClean="0"/>
              <a:t>:</a:t>
            </a:r>
            <a:r>
              <a:rPr lang="sk-SK" smtClean="0"/>
              <a:t> NULL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Do premennej typu smerník sa nedá priamo priradzovať hodnota okrem hodnoty NULL tzv. univerzálna nula</a:t>
            </a:r>
          </a:p>
          <a:p>
            <a:pPr lvl="2" eaLnBrk="1" hangingPunct="1">
              <a:buFontTx/>
              <a:buNone/>
            </a:pPr>
            <a:r>
              <a:rPr lang="sk-SK" dirty="0" err="1" smtClean="0"/>
              <a:t>int</a:t>
            </a:r>
            <a:r>
              <a:rPr lang="sk-SK" dirty="0" smtClean="0"/>
              <a:t> </a:t>
            </a:r>
            <a:r>
              <a:rPr lang="en-US" dirty="0" smtClean="0"/>
              <a:t>*</a:t>
            </a:r>
            <a:r>
              <a:rPr lang="en-US" dirty="0" err="1" smtClean="0"/>
              <a:t>px</a:t>
            </a:r>
            <a:r>
              <a:rPr lang="en-US" dirty="0" smtClean="0"/>
              <a:t>=NULL;</a:t>
            </a:r>
            <a:endParaRPr lang="sk-SK" dirty="0" smtClean="0"/>
          </a:p>
          <a:p>
            <a:pPr eaLnBrk="1" hangingPunct="1"/>
            <a:endParaRPr lang="sk-SK" dirty="0"/>
          </a:p>
          <a:p>
            <a:pPr eaLnBrk="1" hangingPunct="1"/>
            <a:r>
              <a:rPr lang="sk-SK" dirty="0" smtClean="0"/>
              <a:t>Akýkoľvek smerník môžeme zmysluplne porovnávať na rovnosť alebo nerovnosť s NULL</a:t>
            </a:r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18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913"/>
            <a:ext cx="8712967" cy="777875"/>
          </a:xfrm>
        </p:spPr>
        <p:txBody>
          <a:bodyPr/>
          <a:lstStyle/>
          <a:p>
            <a:pPr eaLnBrk="1" hangingPunct="1"/>
            <a:r>
              <a:rPr lang="sk-SK" sz="3200" dirty="0" err="1" smtClean="0"/>
              <a:t>Smerníková</a:t>
            </a:r>
            <a:r>
              <a:rPr lang="sk-SK" sz="3200" dirty="0" smtClean="0"/>
              <a:t> aritmetika - relačné operátory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 možno za určitých okolností porovnávať</a:t>
            </a:r>
          </a:p>
          <a:p>
            <a:pPr lvl="1" eaLnBrk="1" hangingPunct="1"/>
            <a:r>
              <a:rPr lang="sk-SK" smtClean="0"/>
              <a:t>Ak  p a q ukazujú na  prvky toho istého poľa,  relácie ako &lt;, &lt;=,  &gt;, &gt;=,  ==, != fungujú správne. Výraz</a:t>
            </a:r>
          </a:p>
          <a:p>
            <a:pPr lvl="2" eaLnBrk="1" hangingPunct="1">
              <a:buFontTx/>
              <a:buNone/>
            </a:pPr>
            <a:r>
              <a:rPr lang="sk-SK" sz="3200" smtClean="0"/>
              <a:t>p &lt; q</a:t>
            </a:r>
          </a:p>
          <a:p>
            <a:pPr lvl="1" eaLnBrk="1" hangingPunct="1"/>
            <a:r>
              <a:rPr lang="sk-SK" smtClean="0"/>
              <a:t>je pravdivý, ak p ukazuje na nižší prvok poľa ako q</a:t>
            </a:r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19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3819"/>
            <a:ext cx="8229600" cy="1143000"/>
          </a:xfrm>
        </p:spPr>
        <p:txBody>
          <a:bodyPr/>
          <a:lstStyle/>
          <a:p>
            <a:pPr eaLnBrk="1" hangingPunct="1"/>
            <a:r>
              <a:rPr lang="sk-SK" b="1" dirty="0" smtClean="0"/>
              <a:t>Programátor - praktik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72816"/>
            <a:ext cx="8229600" cy="273630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1"/>
            <a:r>
              <a:rPr lang="sk-SK" dirty="0" smtClean="0"/>
              <a:t>Myslí </a:t>
            </a:r>
            <a:r>
              <a:rPr lang="sk-SK" dirty="0"/>
              <a:t>za hranice bezprostredného problému</a:t>
            </a:r>
          </a:p>
          <a:p>
            <a:pPr lvl="1"/>
            <a:r>
              <a:rPr lang="sk-SK" dirty="0"/>
              <a:t>Posudzuje  problém širšom kontexte v rámci celkového obrazu</a:t>
            </a:r>
          </a:p>
          <a:p>
            <a:pPr lvl="1"/>
            <a:r>
              <a:rPr lang="sk-SK" dirty="0"/>
              <a:t>Robí rozumné kompromisy a kvalifikované rozhodnutia</a:t>
            </a:r>
          </a:p>
          <a:p>
            <a:pPr marL="393700" lvl="1" indent="0">
              <a:buNone/>
            </a:pPr>
            <a:endParaRPr lang="sk-SK" dirty="0"/>
          </a:p>
          <a:p>
            <a:pPr lvl="2" eaLnBrk="1" hangingPunct="1">
              <a:lnSpc>
                <a:spcPct val="80000"/>
              </a:lnSpc>
            </a:pPr>
            <a:endParaRPr lang="sk-SK" sz="2400" dirty="0"/>
          </a:p>
          <a:p>
            <a:pPr lvl="2" eaLnBrk="1" hangingPunct="1">
              <a:lnSpc>
                <a:spcPct val="80000"/>
              </a:lnSpc>
            </a:pPr>
            <a:endParaRPr lang="sk-SK" sz="24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</a:pPr>
            <a:endParaRPr lang="sk-SK" sz="1000" dirty="0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664" y="638108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pPr>
              <a:defRPr/>
            </a:pPr>
            <a:fld id="{DC40998A-0DD0-45EC-BD89-F77BE15022EF}" type="slidenum">
              <a:rPr lang="en-US" sz="1600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sz="1600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639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3200" dirty="0" err="1" smtClean="0"/>
              <a:t>Smerníková</a:t>
            </a:r>
            <a:r>
              <a:rPr lang="sk-SK" sz="3200" dirty="0" smtClean="0"/>
              <a:t> </a:t>
            </a:r>
            <a:r>
              <a:rPr lang="sk-SK" sz="3200" dirty="0" err="1" smtClean="0"/>
              <a:t>arititmetika</a:t>
            </a:r>
            <a:r>
              <a:rPr lang="sk-SK" sz="3200" dirty="0"/>
              <a:t> </a:t>
            </a:r>
            <a:r>
              <a:rPr lang="sk-SK" sz="3200" dirty="0" smtClean="0"/>
              <a:t>-   </a:t>
            </a:r>
            <a:r>
              <a:rPr lang="en-US" sz="3200" dirty="0" smtClean="0"/>
              <a:t>+ </a:t>
            </a:r>
            <a:r>
              <a:rPr lang="en-US" sz="3200" dirty="0"/>
              <a:t>-</a:t>
            </a:r>
            <a:r>
              <a:rPr lang="sk-SK" sz="3200" dirty="0"/>
              <a:t> celé </a:t>
            </a:r>
            <a:r>
              <a:rPr lang="sk-SK" sz="3200" dirty="0" smtClean="0"/>
              <a:t>číslo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Ku smerníku je možné pripočítať alebo odpočítať celé číslo</a:t>
            </a:r>
          </a:p>
          <a:p>
            <a:pPr lvl="1" eaLnBrk="1" hangingPunct="1"/>
            <a:r>
              <a:rPr lang="sk-SK" dirty="0" smtClean="0"/>
              <a:t>ak ku smerníku </a:t>
            </a:r>
            <a:r>
              <a:rPr lang="sk-SK" b="1" dirty="0" smtClean="0">
                <a:solidFill>
                  <a:srgbClr val="FF0000"/>
                </a:solidFill>
              </a:rPr>
              <a:t>p </a:t>
            </a:r>
            <a:r>
              <a:rPr lang="sk-SK" dirty="0" smtClean="0"/>
              <a:t>pripočítame celé číslo </a:t>
            </a:r>
            <a:r>
              <a:rPr lang="sk-SK" b="1" dirty="0" smtClean="0">
                <a:solidFill>
                  <a:srgbClr val="FF0000"/>
                </a:solidFill>
              </a:rPr>
              <a:t>n</a:t>
            </a:r>
            <a:r>
              <a:rPr lang="sk-SK" dirty="0" smtClean="0"/>
              <a:t>, výsledok bude ukazovať na </a:t>
            </a:r>
            <a:r>
              <a:rPr lang="sk-SK" dirty="0" err="1" smtClean="0"/>
              <a:t>n-tý</a:t>
            </a:r>
            <a:r>
              <a:rPr lang="sk-SK" dirty="0" smtClean="0"/>
              <a:t> objekt za objekt, na  ktorý ukazuje p, bez ohľadu na veľkosť objektu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059113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16438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922713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116013" y="44370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1041524" y="4652963"/>
            <a:ext cx="579313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39750" y="44370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714875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578475" y="56610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37063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611188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147478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266950" y="56610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7954963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1692275" y="4652963"/>
            <a:ext cx="2663701" cy="10080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987675" y="4797425"/>
            <a:ext cx="887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  <a:r>
              <a:rPr lang="en-US" sz="2400" b="1"/>
              <a:t>+4</a:t>
            </a:r>
            <a:endParaRPr lang="sk-SK" sz="2400" b="1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79388" y="5661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x</a:t>
            </a:r>
          </a:p>
        </p:txBody>
      </p:sp>
      <p:sp>
        <p:nvSpPr>
          <p:cNvPr id="20500" name="Text Box 30"/>
          <p:cNvSpPr txBox="1">
            <a:spLocks noChangeArrowheads="1"/>
          </p:cNvSpPr>
          <p:nvPr/>
        </p:nvSpPr>
        <p:spPr bwMode="auto">
          <a:xfrm>
            <a:off x="755650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20501" name="Text Box 31"/>
          <p:cNvSpPr txBox="1">
            <a:spLocks noChangeArrowheads="1"/>
          </p:cNvSpPr>
          <p:nvPr/>
        </p:nvSpPr>
        <p:spPr bwMode="auto">
          <a:xfrm>
            <a:off x="1547813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20502" name="Text Box 32"/>
          <p:cNvSpPr txBox="1">
            <a:spLocks noChangeArrowheads="1"/>
          </p:cNvSpPr>
          <p:nvPr/>
        </p:nvSpPr>
        <p:spPr bwMode="auto">
          <a:xfrm>
            <a:off x="233997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20503" name="Text Box 33"/>
          <p:cNvSpPr txBox="1">
            <a:spLocks noChangeArrowheads="1"/>
          </p:cNvSpPr>
          <p:nvPr/>
        </p:nvSpPr>
        <p:spPr bwMode="auto">
          <a:xfrm>
            <a:off x="3179763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20504" name="Text Box 34"/>
          <p:cNvSpPr txBox="1">
            <a:spLocks noChangeArrowheads="1"/>
          </p:cNvSpPr>
          <p:nvPr/>
        </p:nvSpPr>
        <p:spPr bwMode="auto">
          <a:xfrm>
            <a:off x="397192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20505" name="Text Box 35"/>
          <p:cNvSpPr txBox="1">
            <a:spLocks noChangeArrowheads="1"/>
          </p:cNvSpPr>
          <p:nvPr/>
        </p:nvSpPr>
        <p:spPr bwMode="auto">
          <a:xfrm>
            <a:off x="483552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20506" name="Text Box 36"/>
          <p:cNvSpPr txBox="1">
            <a:spLocks noChangeArrowheads="1"/>
          </p:cNvSpPr>
          <p:nvPr/>
        </p:nvSpPr>
        <p:spPr bwMode="auto">
          <a:xfrm>
            <a:off x="5627688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20507" name="Text Box 37"/>
          <p:cNvSpPr txBox="1">
            <a:spLocks noChangeArrowheads="1"/>
          </p:cNvSpPr>
          <p:nvPr/>
        </p:nvSpPr>
        <p:spPr bwMode="auto">
          <a:xfrm>
            <a:off x="649287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20508" name="Text Box 38"/>
          <p:cNvSpPr txBox="1">
            <a:spLocks noChangeArrowheads="1"/>
          </p:cNvSpPr>
          <p:nvPr/>
        </p:nvSpPr>
        <p:spPr bwMode="auto">
          <a:xfrm>
            <a:off x="7285038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20509" name="Text Box 39"/>
          <p:cNvSpPr txBox="1">
            <a:spLocks noChangeArrowheads="1"/>
          </p:cNvSpPr>
          <p:nvPr/>
        </p:nvSpPr>
        <p:spPr bwMode="auto">
          <a:xfrm>
            <a:off x="8077200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30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20</a:t>
            </a:fld>
            <a:endParaRPr lang="sk-SK" sz="1800" b="1" i="1" dirty="0"/>
          </a:p>
        </p:txBody>
      </p:sp>
      <p:pic>
        <p:nvPicPr>
          <p:cNvPr id="31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3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857108" cy="777875"/>
          </a:xfrm>
        </p:spPr>
        <p:txBody>
          <a:bodyPr/>
          <a:lstStyle/>
          <a:p>
            <a:pPr eaLnBrk="1" hangingPunct="1"/>
            <a:r>
              <a:rPr lang="sk-SK" sz="3200" dirty="0" err="1" smtClean="0"/>
              <a:t>Smerníková</a:t>
            </a:r>
            <a:r>
              <a:rPr lang="sk-SK" sz="3200" dirty="0" smtClean="0"/>
              <a:t> aritmetika - odčítanie smerníkov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Je možné odčítavať dva smerníky toho istého typu, ak ukazujú na prvky toho istého poľa. Výsledkom je vzdialenosť (indexová) medzi týmito dvoma prvkami</a:t>
            </a:r>
            <a:endParaRPr lang="en-US" smtClean="0"/>
          </a:p>
          <a:p>
            <a:pPr lvl="2" eaLnBrk="1" hangingPunct="1">
              <a:buFontTx/>
              <a:buNone/>
            </a:pPr>
            <a:r>
              <a:rPr lang="en-US" smtClean="0"/>
              <a:t>py – px = …</a:t>
            </a:r>
            <a:endParaRPr lang="sk-SK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59113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16438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22713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116013" y="44370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611188" y="4652963"/>
            <a:ext cx="10096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39750" y="44370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714875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578475" y="56610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637063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11188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47478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266950" y="56610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954963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Text Box 19"/>
          <p:cNvSpPr txBox="1">
            <a:spLocks noChangeArrowheads="1"/>
          </p:cNvSpPr>
          <p:nvPr/>
        </p:nvSpPr>
        <p:spPr bwMode="auto">
          <a:xfrm>
            <a:off x="179388" y="5661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x</a:t>
            </a:r>
          </a:p>
        </p:txBody>
      </p:sp>
      <p:sp>
        <p:nvSpPr>
          <p:cNvPr id="21522" name="Rectangle 30"/>
          <p:cNvSpPr>
            <a:spLocks noChangeArrowheads="1"/>
          </p:cNvSpPr>
          <p:nvPr/>
        </p:nvSpPr>
        <p:spPr bwMode="auto">
          <a:xfrm>
            <a:off x="5219700" y="44370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31"/>
          <p:cNvSpPr>
            <a:spLocks noChangeShapeType="1"/>
          </p:cNvSpPr>
          <p:nvPr/>
        </p:nvSpPr>
        <p:spPr bwMode="auto">
          <a:xfrm flipH="1">
            <a:off x="4714875" y="4652963"/>
            <a:ext cx="10096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24" name="Text Box 32"/>
          <p:cNvSpPr txBox="1">
            <a:spLocks noChangeArrowheads="1"/>
          </p:cNvSpPr>
          <p:nvPr/>
        </p:nvSpPr>
        <p:spPr bwMode="auto">
          <a:xfrm>
            <a:off x="4643438" y="44370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</a:t>
            </a:r>
            <a:r>
              <a:rPr lang="en-US" sz="2400" b="1"/>
              <a:t>y</a:t>
            </a:r>
            <a:endParaRPr lang="sk-SK" sz="2400" b="1"/>
          </a:p>
        </p:txBody>
      </p:sp>
      <p:sp>
        <p:nvSpPr>
          <p:cNvPr id="21525" name="Text Box 33"/>
          <p:cNvSpPr txBox="1">
            <a:spLocks noChangeArrowheads="1"/>
          </p:cNvSpPr>
          <p:nvPr/>
        </p:nvSpPr>
        <p:spPr bwMode="auto">
          <a:xfrm>
            <a:off x="755650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21526" name="Text Box 34"/>
          <p:cNvSpPr txBox="1">
            <a:spLocks noChangeArrowheads="1"/>
          </p:cNvSpPr>
          <p:nvPr/>
        </p:nvSpPr>
        <p:spPr bwMode="auto">
          <a:xfrm>
            <a:off x="1547813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21527" name="Text Box 35"/>
          <p:cNvSpPr txBox="1">
            <a:spLocks noChangeArrowheads="1"/>
          </p:cNvSpPr>
          <p:nvPr/>
        </p:nvSpPr>
        <p:spPr bwMode="auto">
          <a:xfrm>
            <a:off x="233997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21528" name="Text Box 36"/>
          <p:cNvSpPr txBox="1">
            <a:spLocks noChangeArrowheads="1"/>
          </p:cNvSpPr>
          <p:nvPr/>
        </p:nvSpPr>
        <p:spPr bwMode="auto">
          <a:xfrm>
            <a:off x="3179763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21529" name="Text Box 37"/>
          <p:cNvSpPr txBox="1">
            <a:spLocks noChangeArrowheads="1"/>
          </p:cNvSpPr>
          <p:nvPr/>
        </p:nvSpPr>
        <p:spPr bwMode="auto">
          <a:xfrm>
            <a:off x="397192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21530" name="Text Box 38"/>
          <p:cNvSpPr txBox="1">
            <a:spLocks noChangeArrowheads="1"/>
          </p:cNvSpPr>
          <p:nvPr/>
        </p:nvSpPr>
        <p:spPr bwMode="auto">
          <a:xfrm>
            <a:off x="483552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21531" name="Text Box 39"/>
          <p:cNvSpPr txBox="1">
            <a:spLocks noChangeArrowheads="1"/>
          </p:cNvSpPr>
          <p:nvPr/>
        </p:nvSpPr>
        <p:spPr bwMode="auto">
          <a:xfrm>
            <a:off x="5627688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21532" name="Text Box 40"/>
          <p:cNvSpPr txBox="1">
            <a:spLocks noChangeArrowheads="1"/>
          </p:cNvSpPr>
          <p:nvPr/>
        </p:nvSpPr>
        <p:spPr bwMode="auto">
          <a:xfrm>
            <a:off x="649287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21533" name="Text Box 41"/>
          <p:cNvSpPr txBox="1">
            <a:spLocks noChangeArrowheads="1"/>
          </p:cNvSpPr>
          <p:nvPr/>
        </p:nvSpPr>
        <p:spPr bwMode="auto">
          <a:xfrm>
            <a:off x="7285038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21534" name="Text Box 42"/>
          <p:cNvSpPr txBox="1">
            <a:spLocks noChangeArrowheads="1"/>
          </p:cNvSpPr>
          <p:nvPr/>
        </p:nvSpPr>
        <p:spPr bwMode="auto">
          <a:xfrm>
            <a:off x="8077200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13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Smerníková</a:t>
            </a:r>
            <a:r>
              <a:rPr lang="sk-SK" dirty="0" smtClean="0"/>
              <a:t> aritmetika - zhrnutie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5538"/>
            <a:ext cx="8507288" cy="5732462"/>
          </a:xfrm>
        </p:spPr>
        <p:txBody>
          <a:bodyPr/>
          <a:lstStyle/>
          <a:p>
            <a:r>
              <a:rPr lang="sk-SK" dirty="0" smtClean="0"/>
              <a:t>Operácie, ktoré sa dajú so smerníkom robiť:</a:t>
            </a:r>
          </a:p>
          <a:p>
            <a:pPr lvl="1"/>
            <a:r>
              <a:rPr lang="sk-SK" dirty="0" smtClean="0"/>
              <a:t>Sprístupniť obsah (</a:t>
            </a:r>
            <a:r>
              <a:rPr lang="en-US" dirty="0" smtClean="0"/>
              <a:t>*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Získať adresu (</a:t>
            </a:r>
            <a:r>
              <a:rPr lang="en-US" dirty="0" smtClean="0"/>
              <a:t>&amp;</a:t>
            </a:r>
            <a:r>
              <a:rPr lang="sk-SK" dirty="0" smtClean="0"/>
              <a:t>)</a:t>
            </a:r>
            <a:endParaRPr lang="en-US" dirty="0" smtClean="0"/>
          </a:p>
          <a:p>
            <a:pPr lvl="1"/>
            <a:r>
              <a:rPr lang="sk-SK" dirty="0" smtClean="0"/>
              <a:t>Pripočítať/odpočítať celé číslo</a:t>
            </a:r>
          </a:p>
          <a:p>
            <a:pPr lvl="1"/>
            <a:r>
              <a:rPr lang="sk-SK" dirty="0" smtClean="0"/>
              <a:t>Porovnať smerník na NULL</a:t>
            </a:r>
          </a:p>
          <a:p>
            <a:r>
              <a:rPr lang="sk-SK" dirty="0" smtClean="0"/>
              <a:t>Ak sú rovnakého typu a ukazujú do toho istého poľa</a:t>
            </a:r>
          </a:p>
          <a:p>
            <a:pPr lvl="1"/>
            <a:r>
              <a:rPr lang="sk-SK" dirty="0" smtClean="0"/>
              <a:t>Odpočítať dva </a:t>
            </a:r>
            <a:r>
              <a:rPr lang="sk-SK" dirty="0" err="1" smtClean="0"/>
              <a:t>smerniky</a:t>
            </a:r>
            <a:endParaRPr lang="sk-SK" dirty="0" smtClean="0"/>
          </a:p>
          <a:p>
            <a:pPr lvl="1"/>
            <a:r>
              <a:rPr lang="sk-SK" dirty="0" smtClean="0"/>
              <a:t>Porovnávať dva smerníky</a:t>
            </a:r>
            <a:endParaRPr lang="sk-SK" dirty="0"/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22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9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so smerníkom - program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52" y="1556792"/>
            <a:ext cx="8229600" cy="3599606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vynuluj pole – použi smerník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pole[10];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(p=pole 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</a:t>
            </a: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pole&lt;10 ; p++){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*p=0;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20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sk-SK" sz="2800" dirty="0" smtClean="0"/>
              <a:t>Pozor na rozdiel </a:t>
            </a:r>
            <a:r>
              <a:rPr lang="en-US" sz="2800" dirty="0" smtClean="0"/>
              <a:t>p1++, (*p1)++</a:t>
            </a:r>
            <a:r>
              <a:rPr lang="sk-SK" sz="2800" dirty="0" smtClean="0"/>
              <a:t>,</a:t>
            </a:r>
            <a:r>
              <a:rPr lang="en-US" sz="2800" dirty="0" smtClean="0"/>
              <a:t> *p1++</a:t>
            </a:r>
            <a:endParaRPr lang="sk-SK" sz="2800" dirty="0" smtClean="0"/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23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49" y="3861048"/>
            <a:ext cx="504503" cy="10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Univerzálny smerník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6898"/>
            <a:ext cx="8229600" cy="5519080"/>
          </a:xfrm>
        </p:spPr>
        <p:txBody>
          <a:bodyPr/>
          <a:lstStyle/>
          <a:p>
            <a:pPr marL="271463" lvl="2" eaLnBrk="1" hangingPunct="1">
              <a:buFontTx/>
              <a:buNone/>
            </a:pPr>
            <a:r>
              <a:rPr lang="en-US" sz="4800" dirty="0" smtClean="0"/>
              <a:t>void *</a:t>
            </a:r>
            <a:r>
              <a:rPr lang="en-US" sz="4800" dirty="0" err="1" smtClean="0"/>
              <a:t>ptr</a:t>
            </a:r>
            <a:r>
              <a:rPr lang="en-US" sz="4800" dirty="0" smtClean="0"/>
              <a:t>;</a:t>
            </a:r>
            <a:endParaRPr lang="sk-SK" sz="4800" dirty="0" smtClean="0"/>
          </a:p>
          <a:p>
            <a:pPr lvl="2" algn="ctr" eaLnBrk="1" hangingPunct="1">
              <a:buFontTx/>
              <a:buNone/>
            </a:pPr>
            <a:endParaRPr lang="sk-SK" sz="2000" dirty="0">
              <a:solidFill>
                <a:schemeClr val="accent2"/>
              </a:solidFill>
              <a:ea typeface="+mn-ea"/>
              <a:cs typeface="+mn-cs"/>
            </a:endParaRPr>
          </a:p>
          <a:p>
            <a:pPr eaLnBrk="1" hangingPunct="1"/>
            <a:r>
              <a:rPr lang="sk-SK" sz="2000" dirty="0" smtClean="0"/>
              <a:t>Smerník na </a:t>
            </a:r>
            <a:r>
              <a:rPr lang="sk-SK" sz="2000" dirty="0" err="1" smtClean="0"/>
              <a:t>void</a:t>
            </a:r>
            <a:endParaRPr lang="sk-SK" sz="2000" dirty="0" smtClean="0"/>
          </a:p>
          <a:p>
            <a:pPr eaLnBrk="1" hangingPunct="1"/>
            <a:endParaRPr lang="sk-SK" sz="2000" dirty="0" smtClean="0"/>
          </a:p>
          <a:p>
            <a:pPr eaLnBrk="1" hangingPunct="1"/>
            <a:r>
              <a:rPr lang="sk-SK" sz="2000" dirty="0" smtClean="0"/>
              <a:t>Môžeme doňho priradiť hodnotu smerníka akéhokoľvek typu</a:t>
            </a:r>
          </a:p>
          <a:p>
            <a:pPr eaLnBrk="1" hangingPunct="1"/>
            <a:endParaRPr lang="sk-SK" sz="2000" dirty="0" smtClean="0"/>
          </a:p>
          <a:p>
            <a:pPr eaLnBrk="1" hangingPunct="1"/>
            <a:r>
              <a:rPr lang="sk-SK" sz="2000" dirty="0" smtClean="0"/>
              <a:t>Nemôžeme vykonávať niektoré operácie, zo </a:t>
            </a:r>
            <a:r>
              <a:rPr lang="sk-SK" sz="2000" dirty="0" err="1" smtClean="0"/>
              <a:t>smerníkovej</a:t>
            </a:r>
            <a:r>
              <a:rPr lang="sk-SK" sz="2000" dirty="0" smtClean="0"/>
              <a:t> aritmetiky lebo nie je známy typ, na ktorý ukazujú:</a:t>
            </a:r>
          </a:p>
          <a:p>
            <a:pPr lvl="1" eaLnBrk="1" hangingPunct="1"/>
            <a:r>
              <a:rPr lang="sk-SK" sz="2000" dirty="0" smtClean="0"/>
              <a:t>nemôž</a:t>
            </a:r>
            <a:r>
              <a:rPr lang="en-US" sz="2000" dirty="0" smtClean="0"/>
              <a:t>e</a:t>
            </a:r>
            <a:r>
              <a:rPr lang="sk-SK" sz="2000" dirty="0" err="1" smtClean="0"/>
              <a:t>me</a:t>
            </a:r>
            <a:r>
              <a:rPr lang="sk-SK" sz="2000" dirty="0" smtClean="0"/>
              <a:t> pripočítať ani odpočítať</a:t>
            </a:r>
          </a:p>
          <a:p>
            <a:pPr lvl="1" eaLnBrk="1" hangingPunct="1"/>
            <a:r>
              <a:rPr lang="sk-SK" sz="2000" dirty="0" smtClean="0"/>
              <a:t>môžeme porovnávať </a:t>
            </a:r>
            <a:r>
              <a:rPr lang="en-US" sz="2000" dirty="0" smtClean="0"/>
              <a:t>==,!=,&lt;,&gt;,&lt;=,&gt;=</a:t>
            </a:r>
          </a:p>
          <a:p>
            <a:pPr eaLnBrk="1" hangingPunct="1"/>
            <a:endParaRPr lang="sk-SK" sz="2000" dirty="0" smtClean="0"/>
          </a:p>
          <a:p>
            <a:pPr eaLnBrk="1" hangingPunct="1"/>
            <a:r>
              <a:rPr lang="sk-SK" sz="2000" dirty="0" smtClean="0"/>
              <a:t>Nemôžeme sprístupniť obsah (operátor </a:t>
            </a:r>
            <a:r>
              <a:rPr lang="en-US" sz="2000" dirty="0" smtClean="0"/>
              <a:t>*</a:t>
            </a:r>
            <a:r>
              <a:rPr lang="sk-SK" sz="2000" dirty="0" smtClean="0"/>
              <a:t>) pamäte, na ktorú ukazuje smerník</a:t>
            </a:r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24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89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kontra 2-rozmerné polia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4038600" cy="2879725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/</a:t>
            </a:r>
            <a:r>
              <a:rPr lang="en-US" sz="1400" dirty="0" smtClean="0"/>
              <a:t>/</a:t>
            </a:r>
            <a:r>
              <a:rPr lang="sk-SK" sz="1400" dirty="0" smtClean="0"/>
              <a:t> dvojrozmerné pole typu </a:t>
            </a:r>
            <a:r>
              <a:rPr lang="sk-SK" sz="1400" dirty="0" err="1" smtClean="0"/>
              <a:t>int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int</a:t>
            </a:r>
            <a:r>
              <a:rPr lang="sk-SK" sz="1400" dirty="0" smtClean="0"/>
              <a:t> a[4][5];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a[3][2]=5; // </a:t>
            </a:r>
            <a:r>
              <a:rPr lang="en-US" sz="1400" dirty="0" err="1" smtClean="0"/>
              <a:t>prvok</a:t>
            </a:r>
            <a:r>
              <a:rPr lang="en-US" sz="1400" dirty="0" smtClean="0"/>
              <a:t> a[3,2]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Dvojrozmerné pole je vhodné pri veľkom zaplnení</a:t>
            </a:r>
          </a:p>
        </p:txBody>
      </p:sp>
      <p:sp>
        <p:nvSpPr>
          <p:cNvPr id="59453" name="Rectangle 61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125538"/>
            <a:ext cx="4397394" cy="2879725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// pole smerníkov na </a:t>
            </a:r>
            <a:r>
              <a:rPr lang="sk-SK" sz="1400" dirty="0" err="1" smtClean="0"/>
              <a:t>int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int</a:t>
            </a:r>
            <a:r>
              <a:rPr lang="sk-SK" sz="1400" dirty="0" smtClean="0"/>
              <a:t> </a:t>
            </a:r>
            <a:r>
              <a:rPr lang="en-US" sz="1400" dirty="0" smtClean="0"/>
              <a:t>*b[</a:t>
            </a:r>
            <a:r>
              <a:rPr lang="sk-SK" sz="1400" dirty="0" smtClean="0"/>
              <a:t>4</a:t>
            </a:r>
            <a:r>
              <a:rPr lang="en-US" sz="1400" dirty="0" smtClean="0"/>
              <a:t>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int</a:t>
            </a:r>
            <a:r>
              <a:rPr lang="sk-SK" sz="1400" dirty="0" smtClean="0"/>
              <a:t> x</a:t>
            </a:r>
            <a:r>
              <a:rPr lang="en-US" sz="1400" dirty="0" smtClean="0"/>
              <a:t>[</a:t>
            </a:r>
            <a:r>
              <a:rPr lang="sk-SK" sz="1400" dirty="0" smtClean="0"/>
              <a:t>5</a:t>
            </a:r>
            <a:r>
              <a:rPr lang="en-US" sz="1400" dirty="0" smtClean="0"/>
              <a:t>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chemeClr val="tx1"/>
                </a:solidFill>
              </a:rPr>
              <a:t>//</a:t>
            </a:r>
            <a:r>
              <a:rPr lang="en-US" sz="1400" dirty="0" err="1">
                <a:solidFill>
                  <a:schemeClr val="tx1"/>
                </a:solidFill>
              </a:rPr>
              <a:t>jednorozmerne</a:t>
            </a:r>
            <a:r>
              <a:rPr lang="en-US" sz="1400" dirty="0">
                <a:solidFill>
                  <a:schemeClr val="tx1"/>
                </a:solidFill>
              </a:rPr>
              <a:t> pole </a:t>
            </a:r>
            <a:r>
              <a:rPr lang="en-US" sz="1400" dirty="0" err="1">
                <a:solidFill>
                  <a:schemeClr val="tx1"/>
                </a:solidFill>
              </a:rPr>
              <a:t>smernikov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//</a:t>
            </a:r>
            <a:r>
              <a:rPr lang="en-US" sz="1400" dirty="0" err="1" smtClean="0">
                <a:solidFill>
                  <a:schemeClr val="tx1"/>
                </a:solidFill>
              </a:rPr>
              <a:t>stalo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dvojrozmernym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lebo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sme</a:t>
            </a:r>
            <a:r>
              <a:rPr lang="en-US" sz="1400" dirty="0" smtClean="0">
                <a:solidFill>
                  <a:schemeClr val="tx1"/>
                </a:solidFill>
              </a:rPr>
              <a:t> //</a:t>
            </a:r>
            <a:r>
              <a:rPr lang="en-US" sz="1400" dirty="0" err="1" smtClean="0">
                <a:solidFill>
                  <a:schemeClr val="tx1"/>
                </a:solidFill>
              </a:rPr>
              <a:t>dovnutra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smernika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priradili</a:t>
            </a:r>
            <a:r>
              <a:rPr lang="en-US" sz="1400" dirty="0" smtClean="0">
                <a:solidFill>
                  <a:schemeClr val="tx1"/>
                </a:solidFill>
              </a:rPr>
              <a:t> pole </a:t>
            </a:r>
            <a:r>
              <a:rPr lang="en-US" sz="1400" dirty="0" err="1" smtClean="0">
                <a:solidFill>
                  <a:schemeClr val="tx1"/>
                </a:solidFill>
              </a:rPr>
              <a:t>na</a:t>
            </a:r>
            <a:r>
              <a:rPr lang="en-US" sz="1400" dirty="0" smtClean="0">
                <a:solidFill>
                  <a:schemeClr val="tx1"/>
                </a:solidFill>
              </a:rPr>
              <a:t> //3. </a:t>
            </a:r>
            <a:r>
              <a:rPr lang="en-US" sz="1400" dirty="0" err="1" smtClean="0">
                <a:solidFill>
                  <a:schemeClr val="tx1"/>
                </a:solidFill>
              </a:rPr>
              <a:t>poziciu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b[3]=x;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	</a:t>
            </a:r>
            <a:r>
              <a:rPr lang="en-US" sz="1400" dirty="0" smtClean="0"/>
              <a:t>b[3][2]=4;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// </a:t>
            </a:r>
            <a:r>
              <a:rPr lang="en-US" sz="1400" dirty="0" err="1" smtClean="0"/>
              <a:t>prvok</a:t>
            </a:r>
            <a:r>
              <a:rPr lang="en-US" sz="1400" dirty="0" smtClean="0"/>
              <a:t> b[3] =&gt; x[2]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Pole smerníkov je vhodnejší pre riedke matice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971550" y="4221163"/>
            <a:ext cx="2232025" cy="1806575"/>
            <a:chOff x="612" y="2659"/>
            <a:chExt cx="1406" cy="1138"/>
          </a:xfrm>
        </p:grpSpPr>
        <p:sp>
          <p:nvSpPr>
            <p:cNvPr id="3100" name="Rectangle 6"/>
            <p:cNvSpPr>
              <a:spLocks noChangeArrowheads="1"/>
            </p:cNvSpPr>
            <p:nvPr/>
          </p:nvSpPr>
          <p:spPr bwMode="auto">
            <a:xfrm>
              <a:off x="884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1" name="Rectangle 7"/>
            <p:cNvSpPr>
              <a:spLocks noChangeArrowheads="1"/>
            </p:cNvSpPr>
            <p:nvPr/>
          </p:nvSpPr>
          <p:spPr bwMode="auto">
            <a:xfrm>
              <a:off x="1111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2" name="Rectangle 8"/>
            <p:cNvSpPr>
              <a:spLocks noChangeArrowheads="1"/>
            </p:cNvSpPr>
            <p:nvPr/>
          </p:nvSpPr>
          <p:spPr bwMode="auto">
            <a:xfrm>
              <a:off x="1338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3" name="Rectangle 9"/>
            <p:cNvSpPr>
              <a:spLocks noChangeArrowheads="1"/>
            </p:cNvSpPr>
            <p:nvPr/>
          </p:nvSpPr>
          <p:spPr bwMode="auto">
            <a:xfrm>
              <a:off x="1565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4" name="Rectangle 10"/>
            <p:cNvSpPr>
              <a:spLocks noChangeArrowheads="1"/>
            </p:cNvSpPr>
            <p:nvPr/>
          </p:nvSpPr>
          <p:spPr bwMode="auto">
            <a:xfrm>
              <a:off x="1791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5" name="Rectangle 11"/>
            <p:cNvSpPr>
              <a:spLocks noChangeArrowheads="1"/>
            </p:cNvSpPr>
            <p:nvPr/>
          </p:nvSpPr>
          <p:spPr bwMode="auto">
            <a:xfrm>
              <a:off x="884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6" name="Rectangle 12"/>
            <p:cNvSpPr>
              <a:spLocks noChangeArrowheads="1"/>
            </p:cNvSpPr>
            <p:nvPr/>
          </p:nvSpPr>
          <p:spPr bwMode="auto">
            <a:xfrm>
              <a:off x="1111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7" name="Rectangle 13"/>
            <p:cNvSpPr>
              <a:spLocks noChangeArrowheads="1"/>
            </p:cNvSpPr>
            <p:nvPr/>
          </p:nvSpPr>
          <p:spPr bwMode="auto">
            <a:xfrm>
              <a:off x="1338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8" name="Rectangle 14"/>
            <p:cNvSpPr>
              <a:spLocks noChangeArrowheads="1"/>
            </p:cNvSpPr>
            <p:nvPr/>
          </p:nvSpPr>
          <p:spPr bwMode="auto">
            <a:xfrm>
              <a:off x="1565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9" name="Rectangle 15"/>
            <p:cNvSpPr>
              <a:spLocks noChangeArrowheads="1"/>
            </p:cNvSpPr>
            <p:nvPr/>
          </p:nvSpPr>
          <p:spPr bwMode="auto">
            <a:xfrm>
              <a:off x="1791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0" name="Rectangle 16"/>
            <p:cNvSpPr>
              <a:spLocks noChangeArrowheads="1"/>
            </p:cNvSpPr>
            <p:nvPr/>
          </p:nvSpPr>
          <p:spPr bwMode="auto">
            <a:xfrm>
              <a:off x="884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1" name="Rectangle 17"/>
            <p:cNvSpPr>
              <a:spLocks noChangeArrowheads="1"/>
            </p:cNvSpPr>
            <p:nvPr/>
          </p:nvSpPr>
          <p:spPr bwMode="auto">
            <a:xfrm>
              <a:off x="1111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2" name="Rectangle 18"/>
            <p:cNvSpPr>
              <a:spLocks noChangeArrowheads="1"/>
            </p:cNvSpPr>
            <p:nvPr/>
          </p:nvSpPr>
          <p:spPr bwMode="auto">
            <a:xfrm>
              <a:off x="1338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3" name="Rectangle 19"/>
            <p:cNvSpPr>
              <a:spLocks noChangeArrowheads="1"/>
            </p:cNvSpPr>
            <p:nvPr/>
          </p:nvSpPr>
          <p:spPr bwMode="auto">
            <a:xfrm>
              <a:off x="1565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4" name="Rectangle 20"/>
            <p:cNvSpPr>
              <a:spLocks noChangeArrowheads="1"/>
            </p:cNvSpPr>
            <p:nvPr/>
          </p:nvSpPr>
          <p:spPr bwMode="auto">
            <a:xfrm>
              <a:off x="1791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5" name="Rectangle 21"/>
            <p:cNvSpPr>
              <a:spLocks noChangeArrowheads="1"/>
            </p:cNvSpPr>
            <p:nvPr/>
          </p:nvSpPr>
          <p:spPr bwMode="auto">
            <a:xfrm>
              <a:off x="884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6" name="Rectangle 22"/>
            <p:cNvSpPr>
              <a:spLocks noChangeArrowheads="1"/>
            </p:cNvSpPr>
            <p:nvPr/>
          </p:nvSpPr>
          <p:spPr bwMode="auto">
            <a:xfrm>
              <a:off x="1111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7" name="Rectangle 23"/>
            <p:cNvSpPr>
              <a:spLocks noChangeArrowheads="1"/>
            </p:cNvSpPr>
            <p:nvPr/>
          </p:nvSpPr>
          <p:spPr bwMode="auto">
            <a:xfrm>
              <a:off x="1338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</a:t>
              </a:r>
              <a:endParaRPr lang="sk-SK" dirty="0"/>
            </a:p>
          </p:txBody>
        </p:sp>
        <p:sp>
          <p:nvSpPr>
            <p:cNvPr id="3118" name="Rectangle 24"/>
            <p:cNvSpPr>
              <a:spLocks noChangeArrowheads="1"/>
            </p:cNvSpPr>
            <p:nvPr/>
          </p:nvSpPr>
          <p:spPr bwMode="auto">
            <a:xfrm>
              <a:off x="1565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k-SK" dirty="0"/>
            </a:p>
          </p:txBody>
        </p:sp>
        <p:sp>
          <p:nvSpPr>
            <p:cNvPr id="3119" name="Rectangle 25"/>
            <p:cNvSpPr>
              <a:spLocks noChangeArrowheads="1"/>
            </p:cNvSpPr>
            <p:nvPr/>
          </p:nvSpPr>
          <p:spPr bwMode="auto">
            <a:xfrm>
              <a:off x="1791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20" name="Text Box 26"/>
            <p:cNvSpPr txBox="1">
              <a:spLocks noChangeArrowheads="1"/>
            </p:cNvSpPr>
            <p:nvPr/>
          </p:nvSpPr>
          <p:spPr bwMode="auto">
            <a:xfrm>
              <a:off x="612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k-SK"/>
                <a:t>a</a:t>
              </a:r>
            </a:p>
          </p:txBody>
        </p:sp>
        <p:sp>
          <p:nvSpPr>
            <p:cNvPr id="3121" name="Text Box 39"/>
            <p:cNvSpPr txBox="1">
              <a:spLocks noChangeArrowheads="1"/>
            </p:cNvSpPr>
            <p:nvPr/>
          </p:nvSpPr>
          <p:spPr bwMode="auto">
            <a:xfrm>
              <a:off x="657" y="288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sk-SK"/>
            </a:p>
          </p:txBody>
        </p:sp>
        <p:sp>
          <p:nvSpPr>
            <p:cNvPr id="3122" name="Text Box 40"/>
            <p:cNvSpPr txBox="1">
              <a:spLocks noChangeArrowheads="1"/>
            </p:cNvSpPr>
            <p:nvPr/>
          </p:nvSpPr>
          <p:spPr bwMode="auto">
            <a:xfrm>
              <a:off x="657" y="31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  <a:endParaRPr lang="sk-SK"/>
            </a:p>
          </p:txBody>
        </p:sp>
        <p:sp>
          <p:nvSpPr>
            <p:cNvPr id="3123" name="Text Box 41"/>
            <p:cNvSpPr txBox="1">
              <a:spLocks noChangeArrowheads="1"/>
            </p:cNvSpPr>
            <p:nvPr/>
          </p:nvSpPr>
          <p:spPr bwMode="auto">
            <a:xfrm>
              <a:off x="657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endParaRPr lang="sk-SK"/>
            </a:p>
          </p:txBody>
        </p:sp>
        <p:sp>
          <p:nvSpPr>
            <p:cNvPr id="3124" name="Text Box 42"/>
            <p:cNvSpPr txBox="1">
              <a:spLocks noChangeArrowheads="1"/>
            </p:cNvSpPr>
            <p:nvPr/>
          </p:nvSpPr>
          <p:spPr bwMode="auto">
            <a:xfrm>
              <a:off x="657" y="356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endParaRPr lang="sk-SK"/>
            </a:p>
          </p:txBody>
        </p:sp>
        <p:sp>
          <p:nvSpPr>
            <p:cNvPr id="3125" name="Text Box 43"/>
            <p:cNvSpPr txBox="1">
              <a:spLocks noChangeArrowheads="1"/>
            </p:cNvSpPr>
            <p:nvPr/>
          </p:nvSpPr>
          <p:spPr bwMode="auto">
            <a:xfrm>
              <a:off x="884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sk-SK"/>
            </a:p>
          </p:txBody>
        </p:sp>
        <p:sp>
          <p:nvSpPr>
            <p:cNvPr id="3126" name="Text Box 44"/>
            <p:cNvSpPr txBox="1">
              <a:spLocks noChangeArrowheads="1"/>
            </p:cNvSpPr>
            <p:nvPr/>
          </p:nvSpPr>
          <p:spPr bwMode="auto">
            <a:xfrm>
              <a:off x="1111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  <a:endParaRPr lang="sk-SK"/>
            </a:p>
          </p:txBody>
        </p:sp>
        <p:sp>
          <p:nvSpPr>
            <p:cNvPr id="3127" name="Text Box 45"/>
            <p:cNvSpPr txBox="1">
              <a:spLocks noChangeArrowheads="1"/>
            </p:cNvSpPr>
            <p:nvPr/>
          </p:nvSpPr>
          <p:spPr bwMode="auto">
            <a:xfrm>
              <a:off x="1338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endParaRPr lang="sk-SK"/>
            </a:p>
          </p:txBody>
        </p:sp>
        <p:sp>
          <p:nvSpPr>
            <p:cNvPr id="3128" name="Text Box 46"/>
            <p:cNvSpPr txBox="1">
              <a:spLocks noChangeArrowheads="1"/>
            </p:cNvSpPr>
            <p:nvPr/>
          </p:nvSpPr>
          <p:spPr bwMode="auto">
            <a:xfrm>
              <a:off x="1565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endParaRPr lang="sk-SK"/>
            </a:p>
          </p:txBody>
        </p:sp>
        <p:sp>
          <p:nvSpPr>
            <p:cNvPr id="3129" name="Text Box 47"/>
            <p:cNvSpPr txBox="1">
              <a:spLocks noChangeArrowheads="1"/>
            </p:cNvSpPr>
            <p:nvPr/>
          </p:nvSpPr>
          <p:spPr bwMode="auto">
            <a:xfrm>
              <a:off x="1791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  <a:endParaRPr lang="sk-SK"/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500563" y="4149725"/>
            <a:ext cx="3095625" cy="2166938"/>
            <a:chOff x="2835" y="2614"/>
            <a:chExt cx="1950" cy="1365"/>
          </a:xfrm>
        </p:grpSpPr>
        <p:sp>
          <p:nvSpPr>
            <p:cNvPr id="3079" name="Rectangle 27"/>
            <p:cNvSpPr>
              <a:spLocks noChangeArrowheads="1"/>
            </p:cNvSpPr>
            <p:nvPr/>
          </p:nvSpPr>
          <p:spPr bwMode="auto">
            <a:xfrm>
              <a:off x="3107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0" name="Rectangle 28"/>
            <p:cNvSpPr>
              <a:spLocks noChangeArrowheads="1"/>
            </p:cNvSpPr>
            <p:nvPr/>
          </p:nvSpPr>
          <p:spPr bwMode="auto">
            <a:xfrm>
              <a:off x="3107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1" name="Rectangle 29"/>
            <p:cNvSpPr>
              <a:spLocks noChangeArrowheads="1"/>
            </p:cNvSpPr>
            <p:nvPr/>
          </p:nvSpPr>
          <p:spPr bwMode="auto">
            <a:xfrm>
              <a:off x="3107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2" name="Rectangle 30"/>
            <p:cNvSpPr>
              <a:spLocks noChangeArrowheads="1"/>
            </p:cNvSpPr>
            <p:nvPr/>
          </p:nvSpPr>
          <p:spPr bwMode="auto">
            <a:xfrm>
              <a:off x="3107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3" name="Text Box 31"/>
            <p:cNvSpPr txBox="1">
              <a:spLocks noChangeArrowheads="1"/>
            </p:cNvSpPr>
            <p:nvPr/>
          </p:nvSpPr>
          <p:spPr bwMode="auto">
            <a:xfrm>
              <a:off x="2835" y="26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k-SK"/>
                <a:t>b</a:t>
              </a:r>
            </a:p>
          </p:txBody>
        </p:sp>
        <p:sp>
          <p:nvSpPr>
            <p:cNvPr id="3084" name="Rectangle 32"/>
            <p:cNvSpPr>
              <a:spLocks noChangeArrowheads="1"/>
            </p:cNvSpPr>
            <p:nvPr/>
          </p:nvSpPr>
          <p:spPr bwMode="auto">
            <a:xfrm>
              <a:off x="3651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5" name="Rectangle 33"/>
            <p:cNvSpPr>
              <a:spLocks noChangeArrowheads="1"/>
            </p:cNvSpPr>
            <p:nvPr/>
          </p:nvSpPr>
          <p:spPr bwMode="auto">
            <a:xfrm>
              <a:off x="3878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6" name="Rectangle 34"/>
            <p:cNvSpPr>
              <a:spLocks noChangeArrowheads="1"/>
            </p:cNvSpPr>
            <p:nvPr/>
          </p:nvSpPr>
          <p:spPr bwMode="auto">
            <a:xfrm>
              <a:off x="4105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sk-SK" dirty="0"/>
            </a:p>
          </p:txBody>
        </p:sp>
        <p:sp>
          <p:nvSpPr>
            <p:cNvPr id="3087" name="Rectangle 35"/>
            <p:cNvSpPr>
              <a:spLocks noChangeArrowheads="1"/>
            </p:cNvSpPr>
            <p:nvPr/>
          </p:nvSpPr>
          <p:spPr bwMode="auto">
            <a:xfrm>
              <a:off x="4332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k-SK" dirty="0"/>
            </a:p>
          </p:txBody>
        </p:sp>
        <p:sp>
          <p:nvSpPr>
            <p:cNvPr id="3088" name="Rectangle 36"/>
            <p:cNvSpPr>
              <a:spLocks noChangeArrowheads="1"/>
            </p:cNvSpPr>
            <p:nvPr/>
          </p:nvSpPr>
          <p:spPr bwMode="auto">
            <a:xfrm>
              <a:off x="4558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9" name="Text Box 37"/>
            <p:cNvSpPr txBox="1">
              <a:spLocks noChangeArrowheads="1"/>
            </p:cNvSpPr>
            <p:nvPr/>
          </p:nvSpPr>
          <p:spPr bwMode="auto">
            <a:xfrm>
              <a:off x="3651" y="374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k-SK"/>
                <a:t>x</a:t>
              </a:r>
            </a:p>
          </p:txBody>
        </p:sp>
        <p:sp>
          <p:nvSpPr>
            <p:cNvPr id="3090" name="Line 38"/>
            <p:cNvSpPr>
              <a:spLocks noChangeShapeType="1"/>
            </p:cNvSpPr>
            <p:nvPr/>
          </p:nvSpPr>
          <p:spPr bwMode="auto">
            <a:xfrm>
              <a:off x="3243" y="370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091" name="Text Box 48"/>
            <p:cNvSpPr txBox="1">
              <a:spLocks noChangeArrowheads="1"/>
            </p:cNvSpPr>
            <p:nvPr/>
          </p:nvSpPr>
          <p:spPr bwMode="auto">
            <a:xfrm>
              <a:off x="2880" y="288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sk-SK"/>
            </a:p>
          </p:txBody>
        </p:sp>
        <p:sp>
          <p:nvSpPr>
            <p:cNvPr id="3092" name="Text Box 49"/>
            <p:cNvSpPr txBox="1">
              <a:spLocks noChangeArrowheads="1"/>
            </p:cNvSpPr>
            <p:nvPr/>
          </p:nvSpPr>
          <p:spPr bwMode="auto">
            <a:xfrm>
              <a:off x="2880" y="31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  <a:endParaRPr lang="sk-SK"/>
            </a:p>
          </p:txBody>
        </p:sp>
        <p:sp>
          <p:nvSpPr>
            <p:cNvPr id="3093" name="Text Box 50"/>
            <p:cNvSpPr txBox="1">
              <a:spLocks noChangeArrowheads="1"/>
            </p:cNvSpPr>
            <p:nvPr/>
          </p:nvSpPr>
          <p:spPr bwMode="auto">
            <a:xfrm>
              <a:off x="2880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endParaRPr lang="sk-SK"/>
            </a:p>
          </p:txBody>
        </p:sp>
        <p:sp>
          <p:nvSpPr>
            <p:cNvPr id="3094" name="Text Box 51"/>
            <p:cNvSpPr txBox="1">
              <a:spLocks noChangeArrowheads="1"/>
            </p:cNvSpPr>
            <p:nvPr/>
          </p:nvSpPr>
          <p:spPr bwMode="auto">
            <a:xfrm>
              <a:off x="2880" y="356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endParaRPr lang="sk-SK"/>
            </a:p>
          </p:txBody>
        </p:sp>
        <p:sp>
          <p:nvSpPr>
            <p:cNvPr id="3095" name="Text Box 52"/>
            <p:cNvSpPr txBox="1">
              <a:spLocks noChangeArrowheads="1"/>
            </p:cNvSpPr>
            <p:nvPr/>
          </p:nvSpPr>
          <p:spPr bwMode="auto">
            <a:xfrm>
              <a:off x="3651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sk-SK"/>
            </a:p>
          </p:txBody>
        </p:sp>
        <p:sp>
          <p:nvSpPr>
            <p:cNvPr id="3096" name="Text Box 53"/>
            <p:cNvSpPr txBox="1">
              <a:spLocks noChangeArrowheads="1"/>
            </p:cNvSpPr>
            <p:nvPr/>
          </p:nvSpPr>
          <p:spPr bwMode="auto">
            <a:xfrm>
              <a:off x="3878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  <a:endParaRPr lang="sk-SK"/>
            </a:p>
          </p:txBody>
        </p:sp>
        <p:sp>
          <p:nvSpPr>
            <p:cNvPr id="3097" name="Text Box 54"/>
            <p:cNvSpPr txBox="1">
              <a:spLocks noChangeArrowheads="1"/>
            </p:cNvSpPr>
            <p:nvPr/>
          </p:nvSpPr>
          <p:spPr bwMode="auto">
            <a:xfrm>
              <a:off x="4105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endParaRPr lang="sk-SK"/>
            </a:p>
          </p:txBody>
        </p:sp>
        <p:sp>
          <p:nvSpPr>
            <p:cNvPr id="3098" name="Text Box 55"/>
            <p:cNvSpPr txBox="1">
              <a:spLocks noChangeArrowheads="1"/>
            </p:cNvSpPr>
            <p:nvPr/>
          </p:nvSpPr>
          <p:spPr bwMode="auto">
            <a:xfrm>
              <a:off x="4332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endParaRPr lang="sk-SK"/>
            </a:p>
          </p:txBody>
        </p:sp>
        <p:sp>
          <p:nvSpPr>
            <p:cNvPr id="3099" name="Text Box 56"/>
            <p:cNvSpPr txBox="1">
              <a:spLocks noChangeArrowheads="1"/>
            </p:cNvSpPr>
            <p:nvPr/>
          </p:nvSpPr>
          <p:spPr bwMode="auto">
            <a:xfrm>
              <a:off x="4558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  <a:endParaRPr lang="sk-SK"/>
            </a:p>
          </p:txBody>
        </p:sp>
      </p:grpSp>
      <p:pic>
        <p:nvPicPr>
          <p:cNvPr id="5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dĺžnik 3"/>
          <p:cNvSpPr/>
          <p:nvPr/>
        </p:nvSpPr>
        <p:spPr>
          <a:xfrm>
            <a:off x="8604448" y="638132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1989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4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4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4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Inicializácia polí smerníkov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615830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char *Den[ ] = </a:t>
            </a:r>
            <a:r>
              <a:rPr lang="sk-SK" sz="1200" dirty="0" smtClean="0"/>
              <a:t>{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“</a:t>
            </a:r>
            <a:r>
              <a:rPr lang="en-US" sz="1200" dirty="0" err="1" smtClean="0"/>
              <a:t>Nespravny</a:t>
            </a:r>
            <a:r>
              <a:rPr lang="en-US" sz="1200" dirty="0" smtClean="0"/>
              <a:t> den”,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"Pondelok“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"Utorok“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"Streda“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</a:t>
            </a:r>
            <a:r>
              <a:rPr lang="sk-SK" sz="1200" dirty="0" err="1" smtClean="0"/>
              <a:t>Stvrtok</a:t>
            </a:r>
            <a:r>
              <a:rPr lang="sk-SK" sz="1200" dirty="0" smtClean="0"/>
              <a:t>“</a:t>
            </a:r>
            <a:r>
              <a:rPr lang="en-US" sz="1200" dirty="0" smtClean="0"/>
              <a:t>,</a:t>
            </a:r>
            <a:r>
              <a:rPr lang="sk-SK" sz="1200" dirty="0" smtClean="0"/>
              <a:t> 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"Piatok“</a:t>
            </a:r>
            <a:r>
              <a:rPr lang="en-US" sz="1200" dirty="0" smtClean="0"/>
              <a:t>,</a:t>
            </a:r>
            <a:r>
              <a:rPr lang="sk-SK" sz="1200" dirty="0" smtClean="0"/>
              <a:t> 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"Sobota“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</a:t>
            </a:r>
            <a:r>
              <a:rPr lang="sk-SK" sz="1200" dirty="0" err="1" smtClean="0"/>
              <a:t>Nedela</a:t>
            </a:r>
            <a:r>
              <a:rPr lang="sk-SK" sz="1200" dirty="0" smtClean="0"/>
              <a:t>“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char Den2[ ][15] = </a:t>
            </a:r>
            <a:r>
              <a:rPr lang="sk-SK" sz="1200" dirty="0" smtClean="0"/>
              <a:t>{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“</a:t>
            </a:r>
            <a:r>
              <a:rPr lang="en-US" sz="1200" dirty="0" err="1" smtClean="0"/>
              <a:t>Nespravny</a:t>
            </a:r>
            <a:r>
              <a:rPr lang="en-US" sz="1200" dirty="0" smtClean="0"/>
              <a:t> den”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"Pondelok“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"Utorok“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"Streda“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</a:t>
            </a:r>
            <a:r>
              <a:rPr lang="sk-SK" sz="1200" dirty="0" err="1" smtClean="0"/>
              <a:t>Stvrtok</a:t>
            </a:r>
            <a:r>
              <a:rPr lang="sk-SK" sz="1200" dirty="0" smtClean="0"/>
              <a:t>“</a:t>
            </a:r>
            <a:r>
              <a:rPr lang="en-US" sz="1200" dirty="0" smtClean="0"/>
              <a:t>,</a:t>
            </a:r>
            <a:r>
              <a:rPr lang="sk-SK" sz="1200" dirty="0" smtClean="0"/>
              <a:t> 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"Piatok“</a:t>
            </a:r>
            <a:r>
              <a:rPr lang="en-US" sz="1200" dirty="0" smtClean="0"/>
              <a:t>,</a:t>
            </a:r>
            <a:r>
              <a:rPr lang="sk-SK" sz="1200" dirty="0" smtClean="0"/>
              <a:t> 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"Sobota“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</a:t>
            </a:r>
            <a:r>
              <a:rPr lang="sk-SK" sz="1200" dirty="0" err="1" smtClean="0"/>
              <a:t>Nedela</a:t>
            </a:r>
            <a:r>
              <a:rPr lang="sk-SK" sz="1200" dirty="0" smtClean="0"/>
              <a:t>“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};</a:t>
            </a:r>
            <a:endParaRPr lang="sk-SK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dirty="0" err="1" smtClean="0"/>
              <a:t>main</a:t>
            </a:r>
            <a:r>
              <a:rPr lang="en-US" sz="1200" dirty="0" smtClean="0"/>
              <a:t>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putchar</a:t>
            </a:r>
            <a:r>
              <a:rPr lang="en-US" sz="1200" dirty="0" smtClean="0"/>
              <a:t>( Den [1] [3] );   //</a:t>
            </a:r>
            <a:r>
              <a:rPr lang="sk-SK" sz="1200" dirty="0" smtClean="0"/>
              <a:t> vypíše </a:t>
            </a:r>
            <a:r>
              <a:rPr lang="en-US" sz="1200" dirty="0" smtClean="0"/>
              <a:t>‘d’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putchar</a:t>
            </a:r>
            <a:r>
              <a:rPr lang="en-US" sz="1200" dirty="0" smtClean="0"/>
              <a:t>( Den2 [1] [3] ); //</a:t>
            </a:r>
            <a:r>
              <a:rPr lang="sk-SK" sz="1200" dirty="0" smtClean="0"/>
              <a:t> vypíše </a:t>
            </a:r>
            <a:r>
              <a:rPr lang="en-US" sz="1200" dirty="0" smtClean="0"/>
              <a:t>‘d’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Pole </a:t>
            </a:r>
            <a:r>
              <a:rPr lang="sk-SK" sz="1600" dirty="0" smtClean="0"/>
              <a:t>smerníkov na... môže zaberať viac pamäti (dodatočné smerníky)</a:t>
            </a:r>
          </a:p>
          <a:p>
            <a:pPr eaLnBrk="1" hangingPunct="1">
              <a:lnSpc>
                <a:spcPct val="80000"/>
              </a:lnSpc>
            </a:pPr>
            <a:r>
              <a:rPr lang="sk-SK" sz="1600" dirty="0" smtClean="0"/>
              <a:t>Pre pole smerníkov treba každý smerník zvlášť inicializovať – pomôže inicializácia pri definícii</a:t>
            </a:r>
          </a:p>
        </p:txBody>
      </p:sp>
      <p:grpSp>
        <p:nvGrpSpPr>
          <p:cNvPr id="2" name="Group 490"/>
          <p:cNvGrpSpPr>
            <a:grpSpLocks/>
          </p:cNvGrpSpPr>
          <p:nvPr/>
        </p:nvGrpSpPr>
        <p:grpSpPr bwMode="auto">
          <a:xfrm>
            <a:off x="4716463" y="3357563"/>
            <a:ext cx="2881312" cy="2339975"/>
            <a:chOff x="3198" y="840"/>
            <a:chExt cx="2132" cy="1802"/>
          </a:xfrm>
        </p:grpSpPr>
        <p:sp>
          <p:nvSpPr>
            <p:cNvPr id="4193" name="Text Box 491"/>
            <p:cNvSpPr txBox="1">
              <a:spLocks noChangeArrowheads="1"/>
            </p:cNvSpPr>
            <p:nvPr/>
          </p:nvSpPr>
          <p:spPr bwMode="auto">
            <a:xfrm>
              <a:off x="3334" y="840"/>
              <a:ext cx="58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Den2</a:t>
              </a:r>
              <a:endParaRPr lang="sk-SK" sz="1600"/>
            </a:p>
          </p:txBody>
        </p:sp>
        <p:sp>
          <p:nvSpPr>
            <p:cNvPr id="4194" name="Rectangle 492"/>
            <p:cNvSpPr>
              <a:spLocks noChangeArrowheads="1"/>
            </p:cNvSpPr>
            <p:nvPr/>
          </p:nvSpPr>
          <p:spPr bwMode="auto">
            <a:xfrm>
              <a:off x="3424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195" name="Rectangle 493"/>
            <p:cNvSpPr>
              <a:spLocks noChangeArrowheads="1"/>
            </p:cNvSpPr>
            <p:nvPr/>
          </p:nvSpPr>
          <p:spPr bwMode="auto">
            <a:xfrm>
              <a:off x="3560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96" name="Rectangle 494"/>
            <p:cNvSpPr>
              <a:spLocks noChangeArrowheads="1"/>
            </p:cNvSpPr>
            <p:nvPr/>
          </p:nvSpPr>
          <p:spPr bwMode="auto">
            <a:xfrm>
              <a:off x="3696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v</a:t>
              </a:r>
              <a:endParaRPr lang="sk-SK" sz="1600"/>
            </a:p>
          </p:txBody>
        </p:sp>
        <p:sp>
          <p:nvSpPr>
            <p:cNvPr id="4197" name="Rectangle 495"/>
            <p:cNvSpPr>
              <a:spLocks noChangeArrowheads="1"/>
            </p:cNvSpPr>
            <p:nvPr/>
          </p:nvSpPr>
          <p:spPr bwMode="auto">
            <a:xfrm>
              <a:off x="3969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98" name="Text Box 496"/>
            <p:cNvSpPr txBox="1">
              <a:spLocks noChangeArrowheads="1"/>
            </p:cNvSpPr>
            <p:nvPr/>
          </p:nvSpPr>
          <p:spPr bwMode="auto">
            <a:xfrm>
              <a:off x="3198" y="1026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0</a:t>
              </a:r>
              <a:endParaRPr lang="sk-SK" sz="1600"/>
            </a:p>
          </p:txBody>
        </p:sp>
        <p:sp>
          <p:nvSpPr>
            <p:cNvPr id="4199" name="Text Box 497"/>
            <p:cNvSpPr txBox="1">
              <a:spLocks noChangeArrowheads="1"/>
            </p:cNvSpPr>
            <p:nvPr/>
          </p:nvSpPr>
          <p:spPr bwMode="auto">
            <a:xfrm>
              <a:off x="3198" y="1258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1</a:t>
              </a:r>
              <a:endParaRPr lang="sk-SK" sz="1600"/>
            </a:p>
          </p:txBody>
        </p:sp>
        <p:sp>
          <p:nvSpPr>
            <p:cNvPr id="4200" name="Text Box 498"/>
            <p:cNvSpPr txBox="1">
              <a:spLocks noChangeArrowheads="1"/>
            </p:cNvSpPr>
            <p:nvPr/>
          </p:nvSpPr>
          <p:spPr bwMode="auto">
            <a:xfrm>
              <a:off x="3198" y="1477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2</a:t>
              </a:r>
              <a:endParaRPr lang="sk-SK" sz="1600"/>
            </a:p>
          </p:txBody>
        </p:sp>
        <p:sp>
          <p:nvSpPr>
            <p:cNvPr id="4201" name="Text Box 499"/>
            <p:cNvSpPr txBox="1">
              <a:spLocks noChangeArrowheads="1"/>
            </p:cNvSpPr>
            <p:nvPr/>
          </p:nvSpPr>
          <p:spPr bwMode="auto">
            <a:xfrm>
              <a:off x="3198" y="1703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3</a:t>
              </a:r>
              <a:endParaRPr lang="sk-SK" sz="1600"/>
            </a:p>
          </p:txBody>
        </p:sp>
        <p:sp>
          <p:nvSpPr>
            <p:cNvPr id="4202" name="Text Box 500"/>
            <p:cNvSpPr txBox="1">
              <a:spLocks noChangeArrowheads="1"/>
            </p:cNvSpPr>
            <p:nvPr/>
          </p:nvSpPr>
          <p:spPr bwMode="auto">
            <a:xfrm>
              <a:off x="3198" y="1929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4</a:t>
              </a:r>
              <a:endParaRPr lang="sk-SK" sz="1600"/>
            </a:p>
          </p:txBody>
        </p:sp>
        <p:sp>
          <p:nvSpPr>
            <p:cNvPr id="4203" name="Text Box 501"/>
            <p:cNvSpPr txBox="1">
              <a:spLocks noChangeArrowheads="1"/>
            </p:cNvSpPr>
            <p:nvPr/>
          </p:nvSpPr>
          <p:spPr bwMode="auto">
            <a:xfrm>
              <a:off x="3198" y="2156"/>
              <a:ext cx="18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5</a:t>
              </a:r>
              <a:endParaRPr lang="sk-SK" sz="1600"/>
            </a:p>
          </p:txBody>
        </p:sp>
        <p:sp>
          <p:nvSpPr>
            <p:cNvPr id="4204" name="Text Box 502"/>
            <p:cNvSpPr txBox="1">
              <a:spLocks noChangeArrowheads="1"/>
            </p:cNvSpPr>
            <p:nvPr/>
          </p:nvSpPr>
          <p:spPr bwMode="auto">
            <a:xfrm>
              <a:off x="3198" y="2383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6</a:t>
              </a:r>
              <a:endParaRPr lang="sk-SK" sz="1600"/>
            </a:p>
          </p:txBody>
        </p:sp>
        <p:sp>
          <p:nvSpPr>
            <p:cNvPr id="4205" name="Rectangle 503"/>
            <p:cNvSpPr>
              <a:spLocks noChangeArrowheads="1"/>
            </p:cNvSpPr>
            <p:nvPr/>
          </p:nvSpPr>
          <p:spPr bwMode="auto">
            <a:xfrm>
              <a:off x="3424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endParaRPr lang="sk-SK" sz="1600"/>
            </a:p>
          </p:txBody>
        </p:sp>
        <p:sp>
          <p:nvSpPr>
            <p:cNvPr id="4206" name="Rectangle 504"/>
            <p:cNvSpPr>
              <a:spLocks noChangeArrowheads="1"/>
            </p:cNvSpPr>
            <p:nvPr/>
          </p:nvSpPr>
          <p:spPr bwMode="auto">
            <a:xfrm>
              <a:off x="3560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07" name="Rectangle 505"/>
            <p:cNvSpPr>
              <a:spLocks noChangeArrowheads="1"/>
            </p:cNvSpPr>
            <p:nvPr/>
          </p:nvSpPr>
          <p:spPr bwMode="auto">
            <a:xfrm>
              <a:off x="3696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n</a:t>
              </a:r>
              <a:endParaRPr lang="sk-SK" sz="1600"/>
            </a:p>
          </p:txBody>
        </p:sp>
        <p:sp>
          <p:nvSpPr>
            <p:cNvPr id="4208" name="Rectangle 506"/>
            <p:cNvSpPr>
              <a:spLocks noChangeArrowheads="1"/>
            </p:cNvSpPr>
            <p:nvPr/>
          </p:nvSpPr>
          <p:spPr bwMode="auto">
            <a:xfrm>
              <a:off x="3833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209" name="Rectangle 507"/>
            <p:cNvSpPr>
              <a:spLocks noChangeArrowheads="1"/>
            </p:cNvSpPr>
            <p:nvPr/>
          </p:nvSpPr>
          <p:spPr bwMode="auto">
            <a:xfrm>
              <a:off x="3969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210" name="Rectangle 508"/>
            <p:cNvSpPr>
              <a:spLocks noChangeArrowheads="1"/>
            </p:cNvSpPr>
            <p:nvPr/>
          </p:nvSpPr>
          <p:spPr bwMode="auto">
            <a:xfrm>
              <a:off x="4105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l</a:t>
              </a:r>
              <a:endParaRPr lang="sk-SK" sz="1600"/>
            </a:p>
          </p:txBody>
        </p:sp>
        <p:sp>
          <p:nvSpPr>
            <p:cNvPr id="4211" name="Rectangle 509"/>
            <p:cNvSpPr>
              <a:spLocks noChangeArrowheads="1"/>
            </p:cNvSpPr>
            <p:nvPr/>
          </p:nvSpPr>
          <p:spPr bwMode="auto">
            <a:xfrm>
              <a:off x="4241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12" name="Rectangle 510"/>
            <p:cNvSpPr>
              <a:spLocks noChangeArrowheads="1"/>
            </p:cNvSpPr>
            <p:nvPr/>
          </p:nvSpPr>
          <p:spPr bwMode="auto">
            <a:xfrm>
              <a:off x="4377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213" name="Rectangle 511"/>
            <p:cNvSpPr>
              <a:spLocks noChangeArrowheads="1"/>
            </p:cNvSpPr>
            <p:nvPr/>
          </p:nvSpPr>
          <p:spPr bwMode="auto">
            <a:xfrm>
              <a:off x="4513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14" name="Rectangle 512"/>
            <p:cNvSpPr>
              <a:spLocks noChangeArrowheads="1"/>
            </p:cNvSpPr>
            <p:nvPr/>
          </p:nvSpPr>
          <p:spPr bwMode="auto">
            <a:xfrm>
              <a:off x="3424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U</a:t>
              </a:r>
              <a:endParaRPr lang="sk-SK" sz="1600"/>
            </a:p>
          </p:txBody>
        </p:sp>
        <p:sp>
          <p:nvSpPr>
            <p:cNvPr id="4215" name="Rectangle 513"/>
            <p:cNvSpPr>
              <a:spLocks noChangeArrowheads="1"/>
            </p:cNvSpPr>
            <p:nvPr/>
          </p:nvSpPr>
          <p:spPr bwMode="auto">
            <a:xfrm>
              <a:off x="3560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216" name="Rectangle 514"/>
            <p:cNvSpPr>
              <a:spLocks noChangeArrowheads="1"/>
            </p:cNvSpPr>
            <p:nvPr/>
          </p:nvSpPr>
          <p:spPr bwMode="auto">
            <a:xfrm>
              <a:off x="3696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17" name="Rectangle 515"/>
            <p:cNvSpPr>
              <a:spLocks noChangeArrowheads="1"/>
            </p:cNvSpPr>
            <p:nvPr/>
          </p:nvSpPr>
          <p:spPr bwMode="auto">
            <a:xfrm>
              <a:off x="3833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218" name="Rectangle 516"/>
            <p:cNvSpPr>
              <a:spLocks noChangeArrowheads="1"/>
            </p:cNvSpPr>
            <p:nvPr/>
          </p:nvSpPr>
          <p:spPr bwMode="auto">
            <a:xfrm>
              <a:off x="3969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19" name="Rectangle 517"/>
            <p:cNvSpPr>
              <a:spLocks noChangeArrowheads="1"/>
            </p:cNvSpPr>
            <p:nvPr/>
          </p:nvSpPr>
          <p:spPr bwMode="auto">
            <a:xfrm>
              <a:off x="3833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220" name="Rectangle 518"/>
            <p:cNvSpPr>
              <a:spLocks noChangeArrowheads="1"/>
            </p:cNvSpPr>
            <p:nvPr/>
          </p:nvSpPr>
          <p:spPr bwMode="auto">
            <a:xfrm>
              <a:off x="4105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221" name="Rectangle 519"/>
            <p:cNvSpPr>
              <a:spLocks noChangeArrowheads="1"/>
            </p:cNvSpPr>
            <p:nvPr/>
          </p:nvSpPr>
          <p:spPr bwMode="auto">
            <a:xfrm>
              <a:off x="4241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22" name="Rectangle 520"/>
            <p:cNvSpPr>
              <a:spLocks noChangeArrowheads="1"/>
            </p:cNvSpPr>
            <p:nvPr/>
          </p:nvSpPr>
          <p:spPr bwMode="auto">
            <a:xfrm>
              <a:off x="3424" y="161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223" name="Rectangle 521"/>
            <p:cNvSpPr>
              <a:spLocks noChangeArrowheads="1"/>
            </p:cNvSpPr>
            <p:nvPr/>
          </p:nvSpPr>
          <p:spPr bwMode="auto">
            <a:xfrm>
              <a:off x="3560" y="161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224" name="Rectangle 522"/>
            <p:cNvSpPr>
              <a:spLocks noChangeArrowheads="1"/>
            </p:cNvSpPr>
            <p:nvPr/>
          </p:nvSpPr>
          <p:spPr bwMode="auto">
            <a:xfrm>
              <a:off x="3696" y="161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225" name="Rectangle 523"/>
            <p:cNvSpPr>
              <a:spLocks noChangeArrowheads="1"/>
            </p:cNvSpPr>
            <p:nvPr/>
          </p:nvSpPr>
          <p:spPr bwMode="auto">
            <a:xfrm>
              <a:off x="3969" y="161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226" name="Rectangle 524"/>
            <p:cNvSpPr>
              <a:spLocks noChangeArrowheads="1"/>
            </p:cNvSpPr>
            <p:nvPr/>
          </p:nvSpPr>
          <p:spPr bwMode="auto">
            <a:xfrm>
              <a:off x="3833" y="161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227" name="Rectangle 525"/>
            <p:cNvSpPr>
              <a:spLocks noChangeArrowheads="1"/>
            </p:cNvSpPr>
            <p:nvPr/>
          </p:nvSpPr>
          <p:spPr bwMode="auto">
            <a:xfrm>
              <a:off x="4105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228" name="Rectangle 526"/>
            <p:cNvSpPr>
              <a:spLocks noChangeArrowheads="1"/>
            </p:cNvSpPr>
            <p:nvPr/>
          </p:nvSpPr>
          <p:spPr bwMode="auto">
            <a:xfrm>
              <a:off x="4241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29" name="Rectangle 527"/>
            <p:cNvSpPr>
              <a:spLocks noChangeArrowheads="1"/>
            </p:cNvSpPr>
            <p:nvPr/>
          </p:nvSpPr>
          <p:spPr bwMode="auto">
            <a:xfrm>
              <a:off x="4105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30" name="Rectangle 528"/>
            <p:cNvSpPr>
              <a:spLocks noChangeArrowheads="1"/>
            </p:cNvSpPr>
            <p:nvPr/>
          </p:nvSpPr>
          <p:spPr bwMode="auto">
            <a:xfrm>
              <a:off x="4241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231" name="Rectangle 529"/>
            <p:cNvSpPr>
              <a:spLocks noChangeArrowheads="1"/>
            </p:cNvSpPr>
            <p:nvPr/>
          </p:nvSpPr>
          <p:spPr bwMode="auto">
            <a:xfrm>
              <a:off x="4377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32" name="Rectangle 530"/>
            <p:cNvSpPr>
              <a:spLocks noChangeArrowheads="1"/>
            </p:cNvSpPr>
            <p:nvPr/>
          </p:nvSpPr>
          <p:spPr bwMode="auto">
            <a:xfrm>
              <a:off x="3424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endParaRPr lang="sk-SK" sz="1600"/>
            </a:p>
          </p:txBody>
        </p:sp>
        <p:sp>
          <p:nvSpPr>
            <p:cNvPr id="4233" name="Rectangle 531"/>
            <p:cNvSpPr>
              <a:spLocks noChangeArrowheads="1"/>
            </p:cNvSpPr>
            <p:nvPr/>
          </p:nvSpPr>
          <p:spPr bwMode="auto">
            <a:xfrm>
              <a:off x="3560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i</a:t>
              </a:r>
              <a:endParaRPr lang="sk-SK" sz="1600"/>
            </a:p>
          </p:txBody>
        </p:sp>
        <p:sp>
          <p:nvSpPr>
            <p:cNvPr id="4234" name="Rectangle 532"/>
            <p:cNvSpPr>
              <a:spLocks noChangeArrowheads="1"/>
            </p:cNvSpPr>
            <p:nvPr/>
          </p:nvSpPr>
          <p:spPr bwMode="auto">
            <a:xfrm>
              <a:off x="3696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235" name="Rectangle 533"/>
            <p:cNvSpPr>
              <a:spLocks noChangeArrowheads="1"/>
            </p:cNvSpPr>
            <p:nvPr/>
          </p:nvSpPr>
          <p:spPr bwMode="auto">
            <a:xfrm>
              <a:off x="3833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236" name="Rectangle 534"/>
            <p:cNvSpPr>
              <a:spLocks noChangeArrowheads="1"/>
            </p:cNvSpPr>
            <p:nvPr/>
          </p:nvSpPr>
          <p:spPr bwMode="auto">
            <a:xfrm>
              <a:off x="3424" y="216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237" name="Rectangle 535"/>
            <p:cNvSpPr>
              <a:spLocks noChangeArrowheads="1"/>
            </p:cNvSpPr>
            <p:nvPr/>
          </p:nvSpPr>
          <p:spPr bwMode="auto">
            <a:xfrm>
              <a:off x="3560" y="216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38" name="Rectangle 536"/>
            <p:cNvSpPr>
              <a:spLocks noChangeArrowheads="1"/>
            </p:cNvSpPr>
            <p:nvPr/>
          </p:nvSpPr>
          <p:spPr bwMode="auto">
            <a:xfrm>
              <a:off x="3696" y="216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b</a:t>
              </a:r>
              <a:endParaRPr lang="sk-SK" sz="1600"/>
            </a:p>
          </p:txBody>
        </p:sp>
        <p:sp>
          <p:nvSpPr>
            <p:cNvPr id="4239" name="Rectangle 537"/>
            <p:cNvSpPr>
              <a:spLocks noChangeArrowheads="1"/>
            </p:cNvSpPr>
            <p:nvPr/>
          </p:nvSpPr>
          <p:spPr bwMode="auto">
            <a:xfrm>
              <a:off x="3833" y="216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40" name="Rectangle 538"/>
            <p:cNvSpPr>
              <a:spLocks noChangeArrowheads="1"/>
            </p:cNvSpPr>
            <p:nvPr/>
          </p:nvSpPr>
          <p:spPr bwMode="auto">
            <a:xfrm>
              <a:off x="3969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41" name="Rectangle 539"/>
            <p:cNvSpPr>
              <a:spLocks noChangeArrowheads="1"/>
            </p:cNvSpPr>
            <p:nvPr/>
          </p:nvSpPr>
          <p:spPr bwMode="auto">
            <a:xfrm>
              <a:off x="4105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242" name="Rectangle 540"/>
            <p:cNvSpPr>
              <a:spLocks noChangeArrowheads="1"/>
            </p:cNvSpPr>
            <p:nvPr/>
          </p:nvSpPr>
          <p:spPr bwMode="auto">
            <a:xfrm>
              <a:off x="4241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43" name="Rectangle 541"/>
            <p:cNvSpPr>
              <a:spLocks noChangeArrowheads="1"/>
            </p:cNvSpPr>
            <p:nvPr/>
          </p:nvSpPr>
          <p:spPr bwMode="auto">
            <a:xfrm>
              <a:off x="3969" y="21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244" name="Rectangle 542"/>
            <p:cNvSpPr>
              <a:spLocks noChangeArrowheads="1"/>
            </p:cNvSpPr>
            <p:nvPr/>
          </p:nvSpPr>
          <p:spPr bwMode="auto">
            <a:xfrm>
              <a:off x="4105" y="21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245" name="Rectangle 543"/>
            <p:cNvSpPr>
              <a:spLocks noChangeArrowheads="1"/>
            </p:cNvSpPr>
            <p:nvPr/>
          </p:nvSpPr>
          <p:spPr bwMode="auto">
            <a:xfrm>
              <a:off x="4241" y="21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46" name="Rectangle 544"/>
            <p:cNvSpPr>
              <a:spLocks noChangeArrowheads="1"/>
            </p:cNvSpPr>
            <p:nvPr/>
          </p:nvSpPr>
          <p:spPr bwMode="auto">
            <a:xfrm>
              <a:off x="3424" y="2342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N</a:t>
              </a:r>
              <a:endParaRPr lang="sk-SK" sz="1600"/>
            </a:p>
          </p:txBody>
        </p:sp>
        <p:sp>
          <p:nvSpPr>
            <p:cNvPr id="4247" name="Rectangle 545"/>
            <p:cNvSpPr>
              <a:spLocks noChangeArrowheads="1"/>
            </p:cNvSpPr>
            <p:nvPr/>
          </p:nvSpPr>
          <p:spPr bwMode="auto">
            <a:xfrm>
              <a:off x="3560" y="2341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248" name="Rectangle 546"/>
            <p:cNvSpPr>
              <a:spLocks noChangeArrowheads="1"/>
            </p:cNvSpPr>
            <p:nvPr/>
          </p:nvSpPr>
          <p:spPr bwMode="auto">
            <a:xfrm>
              <a:off x="3696" y="2341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249" name="Rectangle 547"/>
            <p:cNvSpPr>
              <a:spLocks noChangeArrowheads="1"/>
            </p:cNvSpPr>
            <p:nvPr/>
          </p:nvSpPr>
          <p:spPr bwMode="auto">
            <a:xfrm>
              <a:off x="3833" y="2341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250" name="Rectangle 548"/>
            <p:cNvSpPr>
              <a:spLocks noChangeArrowheads="1"/>
            </p:cNvSpPr>
            <p:nvPr/>
          </p:nvSpPr>
          <p:spPr bwMode="auto">
            <a:xfrm>
              <a:off x="3969" y="2342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l</a:t>
              </a:r>
              <a:endParaRPr lang="sk-SK" sz="1600"/>
            </a:p>
          </p:txBody>
        </p:sp>
        <p:sp>
          <p:nvSpPr>
            <p:cNvPr id="4251" name="Rectangle 549"/>
            <p:cNvSpPr>
              <a:spLocks noChangeArrowheads="1"/>
            </p:cNvSpPr>
            <p:nvPr/>
          </p:nvSpPr>
          <p:spPr bwMode="auto">
            <a:xfrm>
              <a:off x="4105" y="2342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252" name="Rectangle 550"/>
            <p:cNvSpPr>
              <a:spLocks noChangeArrowheads="1"/>
            </p:cNvSpPr>
            <p:nvPr/>
          </p:nvSpPr>
          <p:spPr bwMode="auto">
            <a:xfrm>
              <a:off x="4241" y="2342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53" name="Rectangle 551"/>
            <p:cNvSpPr>
              <a:spLocks noChangeArrowheads="1"/>
            </p:cNvSpPr>
            <p:nvPr/>
          </p:nvSpPr>
          <p:spPr bwMode="auto">
            <a:xfrm>
              <a:off x="3424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254" name="Rectangle 552"/>
            <p:cNvSpPr>
              <a:spLocks noChangeArrowheads="1"/>
            </p:cNvSpPr>
            <p:nvPr/>
          </p:nvSpPr>
          <p:spPr bwMode="auto">
            <a:xfrm>
              <a:off x="3560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e</a:t>
              </a:r>
            </a:p>
          </p:txBody>
        </p:sp>
        <p:sp>
          <p:nvSpPr>
            <p:cNvPr id="4255" name="Rectangle 553"/>
            <p:cNvSpPr>
              <a:spLocks noChangeArrowheads="1"/>
            </p:cNvSpPr>
            <p:nvPr/>
          </p:nvSpPr>
          <p:spPr bwMode="auto">
            <a:xfrm>
              <a:off x="3696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s</a:t>
              </a:r>
            </a:p>
          </p:txBody>
        </p:sp>
        <p:sp>
          <p:nvSpPr>
            <p:cNvPr id="4256" name="Rectangle 554"/>
            <p:cNvSpPr>
              <a:spLocks noChangeArrowheads="1"/>
            </p:cNvSpPr>
            <p:nvPr/>
          </p:nvSpPr>
          <p:spPr bwMode="auto">
            <a:xfrm>
              <a:off x="383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p</a:t>
              </a:r>
            </a:p>
          </p:txBody>
        </p:sp>
        <p:sp>
          <p:nvSpPr>
            <p:cNvPr id="4257" name="Rectangle 555"/>
            <p:cNvSpPr>
              <a:spLocks noChangeArrowheads="1"/>
            </p:cNvSpPr>
            <p:nvPr/>
          </p:nvSpPr>
          <p:spPr bwMode="auto">
            <a:xfrm>
              <a:off x="396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r</a:t>
              </a:r>
            </a:p>
          </p:txBody>
        </p:sp>
        <p:sp>
          <p:nvSpPr>
            <p:cNvPr id="4258" name="Rectangle 556"/>
            <p:cNvSpPr>
              <a:spLocks noChangeArrowheads="1"/>
            </p:cNvSpPr>
            <p:nvPr/>
          </p:nvSpPr>
          <p:spPr bwMode="auto">
            <a:xfrm>
              <a:off x="410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a</a:t>
              </a:r>
            </a:p>
          </p:txBody>
        </p:sp>
        <p:sp>
          <p:nvSpPr>
            <p:cNvPr id="4259" name="Rectangle 557"/>
            <p:cNvSpPr>
              <a:spLocks noChangeArrowheads="1"/>
            </p:cNvSpPr>
            <p:nvPr/>
          </p:nvSpPr>
          <p:spPr bwMode="auto">
            <a:xfrm>
              <a:off x="424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v</a:t>
              </a:r>
            </a:p>
          </p:txBody>
        </p:sp>
        <p:sp>
          <p:nvSpPr>
            <p:cNvPr id="4260" name="Rectangle 558"/>
            <p:cNvSpPr>
              <a:spLocks noChangeArrowheads="1"/>
            </p:cNvSpPr>
            <p:nvPr/>
          </p:nvSpPr>
          <p:spPr bwMode="auto">
            <a:xfrm>
              <a:off x="437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261" name="Rectangle 559"/>
            <p:cNvSpPr>
              <a:spLocks noChangeArrowheads="1"/>
            </p:cNvSpPr>
            <p:nvPr/>
          </p:nvSpPr>
          <p:spPr bwMode="auto">
            <a:xfrm>
              <a:off x="451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y</a:t>
              </a:r>
            </a:p>
          </p:txBody>
        </p:sp>
        <p:sp>
          <p:nvSpPr>
            <p:cNvPr id="4262" name="Rectangle 560"/>
            <p:cNvSpPr>
              <a:spLocks noChangeArrowheads="1"/>
            </p:cNvSpPr>
            <p:nvPr/>
          </p:nvSpPr>
          <p:spPr bwMode="auto">
            <a:xfrm>
              <a:off x="464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k-SK" sz="1600"/>
            </a:p>
          </p:txBody>
        </p:sp>
        <p:sp>
          <p:nvSpPr>
            <p:cNvPr id="4263" name="Rectangle 561"/>
            <p:cNvSpPr>
              <a:spLocks noChangeArrowheads="1"/>
            </p:cNvSpPr>
            <p:nvPr/>
          </p:nvSpPr>
          <p:spPr bwMode="auto">
            <a:xfrm>
              <a:off x="478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d</a:t>
              </a:r>
            </a:p>
          </p:txBody>
        </p:sp>
        <p:sp>
          <p:nvSpPr>
            <p:cNvPr id="4264" name="Rectangle 562"/>
            <p:cNvSpPr>
              <a:spLocks noChangeArrowheads="1"/>
            </p:cNvSpPr>
            <p:nvPr/>
          </p:nvSpPr>
          <p:spPr bwMode="auto">
            <a:xfrm>
              <a:off x="492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e</a:t>
              </a:r>
            </a:p>
          </p:txBody>
        </p:sp>
        <p:sp>
          <p:nvSpPr>
            <p:cNvPr id="4265" name="Rectangle 563"/>
            <p:cNvSpPr>
              <a:spLocks noChangeArrowheads="1"/>
            </p:cNvSpPr>
            <p:nvPr/>
          </p:nvSpPr>
          <p:spPr bwMode="auto">
            <a:xfrm>
              <a:off x="505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266" name="Rectangle 564"/>
            <p:cNvSpPr>
              <a:spLocks noChangeArrowheads="1"/>
            </p:cNvSpPr>
            <p:nvPr/>
          </p:nvSpPr>
          <p:spPr bwMode="auto">
            <a:xfrm>
              <a:off x="519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67" name="Rectangle 565"/>
            <p:cNvSpPr>
              <a:spLocks noChangeArrowheads="1"/>
            </p:cNvSpPr>
            <p:nvPr/>
          </p:nvSpPr>
          <p:spPr bwMode="auto">
            <a:xfrm>
              <a:off x="4513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68" name="Rectangle 566"/>
            <p:cNvSpPr>
              <a:spLocks noChangeArrowheads="1"/>
            </p:cNvSpPr>
            <p:nvPr/>
          </p:nvSpPr>
          <p:spPr bwMode="auto">
            <a:xfrm>
              <a:off x="4377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69" name="Rectangle 567"/>
            <p:cNvSpPr>
              <a:spLocks noChangeArrowheads="1"/>
            </p:cNvSpPr>
            <p:nvPr/>
          </p:nvSpPr>
          <p:spPr bwMode="auto">
            <a:xfrm>
              <a:off x="4785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0" name="Rectangle 568"/>
            <p:cNvSpPr>
              <a:spLocks noChangeArrowheads="1"/>
            </p:cNvSpPr>
            <p:nvPr/>
          </p:nvSpPr>
          <p:spPr bwMode="auto">
            <a:xfrm>
              <a:off x="4649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1" name="Rectangle 569"/>
            <p:cNvSpPr>
              <a:spLocks noChangeArrowheads="1"/>
            </p:cNvSpPr>
            <p:nvPr/>
          </p:nvSpPr>
          <p:spPr bwMode="auto">
            <a:xfrm>
              <a:off x="5057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2" name="Rectangle 570"/>
            <p:cNvSpPr>
              <a:spLocks noChangeArrowheads="1"/>
            </p:cNvSpPr>
            <p:nvPr/>
          </p:nvSpPr>
          <p:spPr bwMode="auto">
            <a:xfrm>
              <a:off x="4921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3" name="Rectangle 571"/>
            <p:cNvSpPr>
              <a:spLocks noChangeArrowheads="1"/>
            </p:cNvSpPr>
            <p:nvPr/>
          </p:nvSpPr>
          <p:spPr bwMode="auto">
            <a:xfrm>
              <a:off x="5193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4" name="Rectangle 572"/>
            <p:cNvSpPr>
              <a:spLocks noChangeArrowheads="1"/>
            </p:cNvSpPr>
            <p:nvPr/>
          </p:nvSpPr>
          <p:spPr bwMode="auto">
            <a:xfrm>
              <a:off x="4513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5" name="Rectangle 573"/>
            <p:cNvSpPr>
              <a:spLocks noChangeArrowheads="1"/>
            </p:cNvSpPr>
            <p:nvPr/>
          </p:nvSpPr>
          <p:spPr bwMode="auto">
            <a:xfrm>
              <a:off x="4377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6" name="Rectangle 574"/>
            <p:cNvSpPr>
              <a:spLocks noChangeArrowheads="1"/>
            </p:cNvSpPr>
            <p:nvPr/>
          </p:nvSpPr>
          <p:spPr bwMode="auto">
            <a:xfrm>
              <a:off x="4785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7" name="Rectangle 575"/>
            <p:cNvSpPr>
              <a:spLocks noChangeArrowheads="1"/>
            </p:cNvSpPr>
            <p:nvPr/>
          </p:nvSpPr>
          <p:spPr bwMode="auto">
            <a:xfrm>
              <a:off x="4649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8" name="Rectangle 576"/>
            <p:cNvSpPr>
              <a:spLocks noChangeArrowheads="1"/>
            </p:cNvSpPr>
            <p:nvPr/>
          </p:nvSpPr>
          <p:spPr bwMode="auto">
            <a:xfrm>
              <a:off x="5057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9" name="Rectangle 577"/>
            <p:cNvSpPr>
              <a:spLocks noChangeArrowheads="1"/>
            </p:cNvSpPr>
            <p:nvPr/>
          </p:nvSpPr>
          <p:spPr bwMode="auto">
            <a:xfrm>
              <a:off x="4921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0" name="Rectangle 578"/>
            <p:cNvSpPr>
              <a:spLocks noChangeArrowheads="1"/>
            </p:cNvSpPr>
            <p:nvPr/>
          </p:nvSpPr>
          <p:spPr bwMode="auto">
            <a:xfrm>
              <a:off x="5193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1" name="Rectangle 579"/>
            <p:cNvSpPr>
              <a:spLocks noChangeArrowheads="1"/>
            </p:cNvSpPr>
            <p:nvPr/>
          </p:nvSpPr>
          <p:spPr bwMode="auto">
            <a:xfrm>
              <a:off x="4785" y="12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2" name="Rectangle 580"/>
            <p:cNvSpPr>
              <a:spLocks noChangeArrowheads="1"/>
            </p:cNvSpPr>
            <p:nvPr/>
          </p:nvSpPr>
          <p:spPr bwMode="auto">
            <a:xfrm>
              <a:off x="4649" y="12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3" name="Rectangle 581"/>
            <p:cNvSpPr>
              <a:spLocks noChangeArrowheads="1"/>
            </p:cNvSpPr>
            <p:nvPr/>
          </p:nvSpPr>
          <p:spPr bwMode="auto">
            <a:xfrm>
              <a:off x="5057" y="12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4" name="Rectangle 582"/>
            <p:cNvSpPr>
              <a:spLocks noChangeArrowheads="1"/>
            </p:cNvSpPr>
            <p:nvPr/>
          </p:nvSpPr>
          <p:spPr bwMode="auto">
            <a:xfrm>
              <a:off x="4921" y="12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5" name="Rectangle 583"/>
            <p:cNvSpPr>
              <a:spLocks noChangeArrowheads="1"/>
            </p:cNvSpPr>
            <p:nvPr/>
          </p:nvSpPr>
          <p:spPr bwMode="auto">
            <a:xfrm>
              <a:off x="5193" y="12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6" name="Rectangle 584"/>
            <p:cNvSpPr>
              <a:spLocks noChangeArrowheads="1"/>
            </p:cNvSpPr>
            <p:nvPr/>
          </p:nvSpPr>
          <p:spPr bwMode="auto">
            <a:xfrm>
              <a:off x="4513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7" name="Rectangle 585"/>
            <p:cNvSpPr>
              <a:spLocks noChangeArrowheads="1"/>
            </p:cNvSpPr>
            <p:nvPr/>
          </p:nvSpPr>
          <p:spPr bwMode="auto">
            <a:xfrm>
              <a:off x="4377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8" name="Rectangle 586"/>
            <p:cNvSpPr>
              <a:spLocks noChangeArrowheads="1"/>
            </p:cNvSpPr>
            <p:nvPr/>
          </p:nvSpPr>
          <p:spPr bwMode="auto">
            <a:xfrm>
              <a:off x="4785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9" name="Rectangle 587"/>
            <p:cNvSpPr>
              <a:spLocks noChangeArrowheads="1"/>
            </p:cNvSpPr>
            <p:nvPr/>
          </p:nvSpPr>
          <p:spPr bwMode="auto">
            <a:xfrm>
              <a:off x="4649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0" name="Rectangle 588"/>
            <p:cNvSpPr>
              <a:spLocks noChangeArrowheads="1"/>
            </p:cNvSpPr>
            <p:nvPr/>
          </p:nvSpPr>
          <p:spPr bwMode="auto">
            <a:xfrm>
              <a:off x="5057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1" name="Rectangle 589"/>
            <p:cNvSpPr>
              <a:spLocks noChangeArrowheads="1"/>
            </p:cNvSpPr>
            <p:nvPr/>
          </p:nvSpPr>
          <p:spPr bwMode="auto">
            <a:xfrm>
              <a:off x="4921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2" name="Rectangle 590"/>
            <p:cNvSpPr>
              <a:spLocks noChangeArrowheads="1"/>
            </p:cNvSpPr>
            <p:nvPr/>
          </p:nvSpPr>
          <p:spPr bwMode="auto">
            <a:xfrm>
              <a:off x="5193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3" name="Rectangle 591"/>
            <p:cNvSpPr>
              <a:spLocks noChangeArrowheads="1"/>
            </p:cNvSpPr>
            <p:nvPr/>
          </p:nvSpPr>
          <p:spPr bwMode="auto">
            <a:xfrm>
              <a:off x="4513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4" name="Rectangle 592"/>
            <p:cNvSpPr>
              <a:spLocks noChangeArrowheads="1"/>
            </p:cNvSpPr>
            <p:nvPr/>
          </p:nvSpPr>
          <p:spPr bwMode="auto">
            <a:xfrm>
              <a:off x="4785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5" name="Rectangle 593"/>
            <p:cNvSpPr>
              <a:spLocks noChangeArrowheads="1"/>
            </p:cNvSpPr>
            <p:nvPr/>
          </p:nvSpPr>
          <p:spPr bwMode="auto">
            <a:xfrm>
              <a:off x="4649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6" name="Rectangle 594"/>
            <p:cNvSpPr>
              <a:spLocks noChangeArrowheads="1"/>
            </p:cNvSpPr>
            <p:nvPr/>
          </p:nvSpPr>
          <p:spPr bwMode="auto">
            <a:xfrm>
              <a:off x="5057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7" name="Rectangle 595"/>
            <p:cNvSpPr>
              <a:spLocks noChangeArrowheads="1"/>
            </p:cNvSpPr>
            <p:nvPr/>
          </p:nvSpPr>
          <p:spPr bwMode="auto">
            <a:xfrm>
              <a:off x="4921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8" name="Rectangle 596"/>
            <p:cNvSpPr>
              <a:spLocks noChangeArrowheads="1"/>
            </p:cNvSpPr>
            <p:nvPr/>
          </p:nvSpPr>
          <p:spPr bwMode="auto">
            <a:xfrm>
              <a:off x="5193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9" name="Rectangle 597"/>
            <p:cNvSpPr>
              <a:spLocks noChangeArrowheads="1"/>
            </p:cNvSpPr>
            <p:nvPr/>
          </p:nvSpPr>
          <p:spPr bwMode="auto">
            <a:xfrm>
              <a:off x="4513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0" name="Rectangle 598"/>
            <p:cNvSpPr>
              <a:spLocks noChangeArrowheads="1"/>
            </p:cNvSpPr>
            <p:nvPr/>
          </p:nvSpPr>
          <p:spPr bwMode="auto">
            <a:xfrm>
              <a:off x="4377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1" name="Rectangle 599"/>
            <p:cNvSpPr>
              <a:spLocks noChangeArrowheads="1"/>
            </p:cNvSpPr>
            <p:nvPr/>
          </p:nvSpPr>
          <p:spPr bwMode="auto">
            <a:xfrm>
              <a:off x="4785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2" name="Rectangle 600"/>
            <p:cNvSpPr>
              <a:spLocks noChangeArrowheads="1"/>
            </p:cNvSpPr>
            <p:nvPr/>
          </p:nvSpPr>
          <p:spPr bwMode="auto">
            <a:xfrm>
              <a:off x="4649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3" name="Rectangle 601"/>
            <p:cNvSpPr>
              <a:spLocks noChangeArrowheads="1"/>
            </p:cNvSpPr>
            <p:nvPr/>
          </p:nvSpPr>
          <p:spPr bwMode="auto">
            <a:xfrm>
              <a:off x="5057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4" name="Rectangle 602"/>
            <p:cNvSpPr>
              <a:spLocks noChangeArrowheads="1"/>
            </p:cNvSpPr>
            <p:nvPr/>
          </p:nvSpPr>
          <p:spPr bwMode="auto">
            <a:xfrm>
              <a:off x="4921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5" name="Rectangle 603"/>
            <p:cNvSpPr>
              <a:spLocks noChangeArrowheads="1"/>
            </p:cNvSpPr>
            <p:nvPr/>
          </p:nvSpPr>
          <p:spPr bwMode="auto">
            <a:xfrm>
              <a:off x="5193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6" name="Rectangle 604"/>
            <p:cNvSpPr>
              <a:spLocks noChangeArrowheads="1"/>
            </p:cNvSpPr>
            <p:nvPr/>
          </p:nvSpPr>
          <p:spPr bwMode="auto">
            <a:xfrm>
              <a:off x="4513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7" name="Rectangle 605"/>
            <p:cNvSpPr>
              <a:spLocks noChangeArrowheads="1"/>
            </p:cNvSpPr>
            <p:nvPr/>
          </p:nvSpPr>
          <p:spPr bwMode="auto">
            <a:xfrm>
              <a:off x="4377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8" name="Rectangle 606"/>
            <p:cNvSpPr>
              <a:spLocks noChangeArrowheads="1"/>
            </p:cNvSpPr>
            <p:nvPr/>
          </p:nvSpPr>
          <p:spPr bwMode="auto">
            <a:xfrm>
              <a:off x="4785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9" name="Rectangle 607"/>
            <p:cNvSpPr>
              <a:spLocks noChangeArrowheads="1"/>
            </p:cNvSpPr>
            <p:nvPr/>
          </p:nvSpPr>
          <p:spPr bwMode="auto">
            <a:xfrm>
              <a:off x="4649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10" name="Rectangle 608"/>
            <p:cNvSpPr>
              <a:spLocks noChangeArrowheads="1"/>
            </p:cNvSpPr>
            <p:nvPr/>
          </p:nvSpPr>
          <p:spPr bwMode="auto">
            <a:xfrm>
              <a:off x="5057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11" name="Rectangle 609"/>
            <p:cNvSpPr>
              <a:spLocks noChangeArrowheads="1"/>
            </p:cNvSpPr>
            <p:nvPr/>
          </p:nvSpPr>
          <p:spPr bwMode="auto">
            <a:xfrm>
              <a:off x="4921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12" name="Rectangle 610"/>
            <p:cNvSpPr>
              <a:spLocks noChangeArrowheads="1"/>
            </p:cNvSpPr>
            <p:nvPr/>
          </p:nvSpPr>
          <p:spPr bwMode="auto">
            <a:xfrm>
              <a:off x="5193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" name="Group 611"/>
          <p:cNvGrpSpPr>
            <a:grpSpLocks/>
          </p:cNvGrpSpPr>
          <p:nvPr/>
        </p:nvGrpSpPr>
        <p:grpSpPr bwMode="auto">
          <a:xfrm>
            <a:off x="4714875" y="981075"/>
            <a:ext cx="3675063" cy="2427288"/>
            <a:chOff x="2652" y="754"/>
            <a:chExt cx="2678" cy="2135"/>
          </a:xfrm>
        </p:grpSpPr>
        <p:sp>
          <p:nvSpPr>
            <p:cNvPr id="4102" name="Rectangle 612"/>
            <p:cNvSpPr>
              <a:spLocks noChangeArrowheads="1"/>
            </p:cNvSpPr>
            <p:nvPr/>
          </p:nvSpPr>
          <p:spPr bwMode="auto">
            <a:xfrm>
              <a:off x="2880" y="1253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3" name="Rectangle 613"/>
            <p:cNvSpPr>
              <a:spLocks noChangeArrowheads="1"/>
            </p:cNvSpPr>
            <p:nvPr/>
          </p:nvSpPr>
          <p:spPr bwMode="auto">
            <a:xfrm>
              <a:off x="2880" y="1480"/>
              <a:ext cx="227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4" name="Rectangle 614"/>
            <p:cNvSpPr>
              <a:spLocks noChangeArrowheads="1"/>
            </p:cNvSpPr>
            <p:nvPr/>
          </p:nvSpPr>
          <p:spPr bwMode="auto">
            <a:xfrm>
              <a:off x="2880" y="170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5" name="Rectangle 615"/>
            <p:cNvSpPr>
              <a:spLocks noChangeArrowheads="1"/>
            </p:cNvSpPr>
            <p:nvPr/>
          </p:nvSpPr>
          <p:spPr bwMode="auto">
            <a:xfrm>
              <a:off x="2880" y="1933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6" name="Text Box 616"/>
            <p:cNvSpPr txBox="1">
              <a:spLocks noChangeArrowheads="1"/>
            </p:cNvSpPr>
            <p:nvPr/>
          </p:nvSpPr>
          <p:spPr bwMode="auto">
            <a:xfrm>
              <a:off x="2835" y="754"/>
              <a:ext cx="588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Den</a:t>
              </a:r>
              <a:endParaRPr lang="sk-SK" sz="1600"/>
            </a:p>
          </p:txBody>
        </p:sp>
        <p:sp>
          <p:nvSpPr>
            <p:cNvPr id="4107" name="Rectangle 617"/>
            <p:cNvSpPr>
              <a:spLocks noChangeArrowheads="1"/>
            </p:cNvSpPr>
            <p:nvPr/>
          </p:nvSpPr>
          <p:spPr bwMode="auto">
            <a:xfrm>
              <a:off x="3424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108" name="Rectangle 618"/>
            <p:cNvSpPr>
              <a:spLocks noChangeArrowheads="1"/>
            </p:cNvSpPr>
            <p:nvPr/>
          </p:nvSpPr>
          <p:spPr bwMode="auto">
            <a:xfrm>
              <a:off x="3560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09" name="Rectangle 619"/>
            <p:cNvSpPr>
              <a:spLocks noChangeArrowheads="1"/>
            </p:cNvSpPr>
            <p:nvPr/>
          </p:nvSpPr>
          <p:spPr bwMode="auto">
            <a:xfrm>
              <a:off x="3696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v</a:t>
              </a:r>
              <a:endParaRPr lang="sk-SK" sz="1600"/>
            </a:p>
          </p:txBody>
        </p:sp>
        <p:sp>
          <p:nvSpPr>
            <p:cNvPr id="4110" name="Rectangle 620"/>
            <p:cNvSpPr>
              <a:spLocks noChangeArrowheads="1"/>
            </p:cNvSpPr>
            <p:nvPr/>
          </p:nvSpPr>
          <p:spPr bwMode="auto">
            <a:xfrm>
              <a:off x="3969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11" name="Line 621"/>
            <p:cNvSpPr>
              <a:spLocks noChangeShapeType="1"/>
            </p:cNvSpPr>
            <p:nvPr/>
          </p:nvSpPr>
          <p:spPr bwMode="auto">
            <a:xfrm>
              <a:off x="3016" y="207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12" name="Text Box 622"/>
            <p:cNvSpPr txBox="1">
              <a:spLocks noChangeArrowheads="1"/>
            </p:cNvSpPr>
            <p:nvPr/>
          </p:nvSpPr>
          <p:spPr bwMode="auto">
            <a:xfrm>
              <a:off x="2653" y="982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0</a:t>
              </a:r>
              <a:endParaRPr lang="sk-SK" sz="1600"/>
            </a:p>
          </p:txBody>
        </p:sp>
        <p:sp>
          <p:nvSpPr>
            <p:cNvPr id="4113" name="Text Box 623"/>
            <p:cNvSpPr txBox="1">
              <a:spLocks noChangeArrowheads="1"/>
            </p:cNvSpPr>
            <p:nvPr/>
          </p:nvSpPr>
          <p:spPr bwMode="auto">
            <a:xfrm>
              <a:off x="2653" y="1211"/>
              <a:ext cx="18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1</a:t>
              </a:r>
              <a:endParaRPr lang="sk-SK" sz="1600"/>
            </a:p>
          </p:txBody>
        </p:sp>
        <p:sp>
          <p:nvSpPr>
            <p:cNvPr id="4114" name="Text Box 624"/>
            <p:cNvSpPr txBox="1">
              <a:spLocks noChangeArrowheads="1"/>
            </p:cNvSpPr>
            <p:nvPr/>
          </p:nvSpPr>
          <p:spPr bwMode="auto">
            <a:xfrm>
              <a:off x="2653" y="1462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2</a:t>
              </a:r>
              <a:endParaRPr lang="sk-SK" sz="1600"/>
            </a:p>
          </p:txBody>
        </p:sp>
        <p:sp>
          <p:nvSpPr>
            <p:cNvPr id="4115" name="Text Box 625"/>
            <p:cNvSpPr txBox="1">
              <a:spLocks noChangeArrowheads="1"/>
            </p:cNvSpPr>
            <p:nvPr/>
          </p:nvSpPr>
          <p:spPr bwMode="auto">
            <a:xfrm>
              <a:off x="2652" y="1650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3</a:t>
              </a:r>
              <a:endParaRPr lang="sk-SK" sz="1600"/>
            </a:p>
          </p:txBody>
        </p:sp>
        <p:sp>
          <p:nvSpPr>
            <p:cNvPr id="4116" name="Rectangle 626"/>
            <p:cNvSpPr>
              <a:spLocks noChangeArrowheads="1"/>
            </p:cNvSpPr>
            <p:nvPr/>
          </p:nvSpPr>
          <p:spPr bwMode="auto">
            <a:xfrm>
              <a:off x="2880" y="2160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7" name="Rectangle 627"/>
            <p:cNvSpPr>
              <a:spLocks noChangeArrowheads="1"/>
            </p:cNvSpPr>
            <p:nvPr/>
          </p:nvSpPr>
          <p:spPr bwMode="auto">
            <a:xfrm>
              <a:off x="2880" y="2387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8" name="Rectangle 628"/>
            <p:cNvSpPr>
              <a:spLocks noChangeArrowheads="1"/>
            </p:cNvSpPr>
            <p:nvPr/>
          </p:nvSpPr>
          <p:spPr bwMode="auto">
            <a:xfrm>
              <a:off x="2880" y="261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9" name="Text Box 629"/>
            <p:cNvSpPr txBox="1">
              <a:spLocks noChangeArrowheads="1"/>
            </p:cNvSpPr>
            <p:nvPr/>
          </p:nvSpPr>
          <p:spPr bwMode="auto">
            <a:xfrm>
              <a:off x="2653" y="1902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4</a:t>
              </a:r>
              <a:endParaRPr lang="sk-SK" sz="1600"/>
            </a:p>
          </p:txBody>
        </p:sp>
        <p:sp>
          <p:nvSpPr>
            <p:cNvPr id="4120" name="Text Box 630"/>
            <p:cNvSpPr txBox="1">
              <a:spLocks noChangeArrowheads="1"/>
            </p:cNvSpPr>
            <p:nvPr/>
          </p:nvSpPr>
          <p:spPr bwMode="auto">
            <a:xfrm>
              <a:off x="2653" y="2153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5</a:t>
              </a:r>
              <a:endParaRPr lang="sk-SK" sz="1600"/>
            </a:p>
          </p:txBody>
        </p:sp>
        <p:sp>
          <p:nvSpPr>
            <p:cNvPr id="4121" name="Text Box 631"/>
            <p:cNvSpPr txBox="1">
              <a:spLocks noChangeArrowheads="1"/>
            </p:cNvSpPr>
            <p:nvPr/>
          </p:nvSpPr>
          <p:spPr bwMode="auto">
            <a:xfrm>
              <a:off x="2653" y="2360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6</a:t>
              </a:r>
              <a:endParaRPr lang="sk-SK" sz="1600"/>
            </a:p>
          </p:txBody>
        </p:sp>
        <p:sp>
          <p:nvSpPr>
            <p:cNvPr id="4122" name="Rectangle 632"/>
            <p:cNvSpPr>
              <a:spLocks noChangeArrowheads="1"/>
            </p:cNvSpPr>
            <p:nvPr/>
          </p:nvSpPr>
          <p:spPr bwMode="auto">
            <a:xfrm>
              <a:off x="3424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endParaRPr lang="sk-SK" sz="1600"/>
            </a:p>
          </p:txBody>
        </p:sp>
        <p:sp>
          <p:nvSpPr>
            <p:cNvPr id="4123" name="Rectangle 633"/>
            <p:cNvSpPr>
              <a:spLocks noChangeArrowheads="1"/>
            </p:cNvSpPr>
            <p:nvPr/>
          </p:nvSpPr>
          <p:spPr bwMode="auto">
            <a:xfrm>
              <a:off x="3560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24" name="Rectangle 634"/>
            <p:cNvSpPr>
              <a:spLocks noChangeArrowheads="1"/>
            </p:cNvSpPr>
            <p:nvPr/>
          </p:nvSpPr>
          <p:spPr bwMode="auto">
            <a:xfrm>
              <a:off x="3696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n</a:t>
              </a:r>
              <a:endParaRPr lang="sk-SK" sz="1600"/>
            </a:p>
          </p:txBody>
        </p:sp>
        <p:sp>
          <p:nvSpPr>
            <p:cNvPr id="4125" name="Rectangle 635"/>
            <p:cNvSpPr>
              <a:spLocks noChangeArrowheads="1"/>
            </p:cNvSpPr>
            <p:nvPr/>
          </p:nvSpPr>
          <p:spPr bwMode="auto">
            <a:xfrm>
              <a:off x="3833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126" name="Rectangle 636"/>
            <p:cNvSpPr>
              <a:spLocks noChangeArrowheads="1"/>
            </p:cNvSpPr>
            <p:nvPr/>
          </p:nvSpPr>
          <p:spPr bwMode="auto">
            <a:xfrm>
              <a:off x="3969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127" name="Line 637"/>
            <p:cNvSpPr>
              <a:spLocks noChangeShapeType="1"/>
            </p:cNvSpPr>
            <p:nvPr/>
          </p:nvSpPr>
          <p:spPr bwMode="auto">
            <a:xfrm>
              <a:off x="3016" y="139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8" name="Rectangle 638"/>
            <p:cNvSpPr>
              <a:spLocks noChangeArrowheads="1"/>
            </p:cNvSpPr>
            <p:nvPr/>
          </p:nvSpPr>
          <p:spPr bwMode="auto">
            <a:xfrm>
              <a:off x="4105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l</a:t>
              </a:r>
              <a:endParaRPr lang="sk-SK" sz="1600"/>
            </a:p>
          </p:txBody>
        </p:sp>
        <p:sp>
          <p:nvSpPr>
            <p:cNvPr id="4129" name="Rectangle 639"/>
            <p:cNvSpPr>
              <a:spLocks noChangeArrowheads="1"/>
            </p:cNvSpPr>
            <p:nvPr/>
          </p:nvSpPr>
          <p:spPr bwMode="auto">
            <a:xfrm>
              <a:off x="4241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30" name="Rectangle 640"/>
            <p:cNvSpPr>
              <a:spLocks noChangeArrowheads="1"/>
            </p:cNvSpPr>
            <p:nvPr/>
          </p:nvSpPr>
          <p:spPr bwMode="auto">
            <a:xfrm>
              <a:off x="4377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131" name="Rectangle 641"/>
            <p:cNvSpPr>
              <a:spLocks noChangeArrowheads="1"/>
            </p:cNvSpPr>
            <p:nvPr/>
          </p:nvSpPr>
          <p:spPr bwMode="auto">
            <a:xfrm>
              <a:off x="4513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32" name="Rectangle 642"/>
            <p:cNvSpPr>
              <a:spLocks noChangeArrowheads="1"/>
            </p:cNvSpPr>
            <p:nvPr/>
          </p:nvSpPr>
          <p:spPr bwMode="auto">
            <a:xfrm>
              <a:off x="3424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U</a:t>
              </a:r>
              <a:endParaRPr lang="sk-SK" sz="1600"/>
            </a:p>
          </p:txBody>
        </p:sp>
        <p:sp>
          <p:nvSpPr>
            <p:cNvPr id="4133" name="Rectangle 643"/>
            <p:cNvSpPr>
              <a:spLocks noChangeArrowheads="1"/>
            </p:cNvSpPr>
            <p:nvPr/>
          </p:nvSpPr>
          <p:spPr bwMode="auto">
            <a:xfrm>
              <a:off x="3560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34" name="Rectangle 644"/>
            <p:cNvSpPr>
              <a:spLocks noChangeArrowheads="1"/>
            </p:cNvSpPr>
            <p:nvPr/>
          </p:nvSpPr>
          <p:spPr bwMode="auto">
            <a:xfrm>
              <a:off x="3696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35" name="Rectangle 645"/>
            <p:cNvSpPr>
              <a:spLocks noChangeArrowheads="1"/>
            </p:cNvSpPr>
            <p:nvPr/>
          </p:nvSpPr>
          <p:spPr bwMode="auto">
            <a:xfrm>
              <a:off x="3833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136" name="Rectangle 646"/>
            <p:cNvSpPr>
              <a:spLocks noChangeArrowheads="1"/>
            </p:cNvSpPr>
            <p:nvPr/>
          </p:nvSpPr>
          <p:spPr bwMode="auto">
            <a:xfrm>
              <a:off x="3969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37" name="Line 647"/>
            <p:cNvSpPr>
              <a:spLocks noChangeShapeType="1"/>
            </p:cNvSpPr>
            <p:nvPr/>
          </p:nvSpPr>
          <p:spPr bwMode="auto">
            <a:xfrm>
              <a:off x="3016" y="161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8" name="Rectangle 648"/>
            <p:cNvSpPr>
              <a:spLocks noChangeArrowheads="1"/>
            </p:cNvSpPr>
            <p:nvPr/>
          </p:nvSpPr>
          <p:spPr bwMode="auto">
            <a:xfrm>
              <a:off x="3833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139" name="Rectangle 649"/>
            <p:cNvSpPr>
              <a:spLocks noChangeArrowheads="1"/>
            </p:cNvSpPr>
            <p:nvPr/>
          </p:nvSpPr>
          <p:spPr bwMode="auto">
            <a:xfrm>
              <a:off x="4105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140" name="Rectangle 650"/>
            <p:cNvSpPr>
              <a:spLocks noChangeArrowheads="1"/>
            </p:cNvSpPr>
            <p:nvPr/>
          </p:nvSpPr>
          <p:spPr bwMode="auto">
            <a:xfrm>
              <a:off x="4241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41" name="Rectangle 651"/>
            <p:cNvSpPr>
              <a:spLocks noChangeArrowheads="1"/>
            </p:cNvSpPr>
            <p:nvPr/>
          </p:nvSpPr>
          <p:spPr bwMode="auto">
            <a:xfrm>
              <a:off x="3424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142" name="Rectangle 652"/>
            <p:cNvSpPr>
              <a:spLocks noChangeArrowheads="1"/>
            </p:cNvSpPr>
            <p:nvPr/>
          </p:nvSpPr>
          <p:spPr bwMode="auto">
            <a:xfrm>
              <a:off x="3560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43" name="Rectangle 653"/>
            <p:cNvSpPr>
              <a:spLocks noChangeArrowheads="1"/>
            </p:cNvSpPr>
            <p:nvPr/>
          </p:nvSpPr>
          <p:spPr bwMode="auto">
            <a:xfrm>
              <a:off x="3696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144" name="Rectangle 654"/>
            <p:cNvSpPr>
              <a:spLocks noChangeArrowheads="1"/>
            </p:cNvSpPr>
            <p:nvPr/>
          </p:nvSpPr>
          <p:spPr bwMode="auto">
            <a:xfrm>
              <a:off x="3969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145" name="Line 655"/>
            <p:cNvSpPr>
              <a:spLocks noChangeShapeType="1"/>
            </p:cNvSpPr>
            <p:nvPr/>
          </p:nvSpPr>
          <p:spPr bwMode="auto">
            <a:xfrm>
              <a:off x="3016" y="184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6" name="Rectangle 656"/>
            <p:cNvSpPr>
              <a:spLocks noChangeArrowheads="1"/>
            </p:cNvSpPr>
            <p:nvPr/>
          </p:nvSpPr>
          <p:spPr bwMode="auto">
            <a:xfrm>
              <a:off x="3833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147" name="Rectangle 657"/>
            <p:cNvSpPr>
              <a:spLocks noChangeArrowheads="1"/>
            </p:cNvSpPr>
            <p:nvPr/>
          </p:nvSpPr>
          <p:spPr bwMode="auto">
            <a:xfrm>
              <a:off x="4105" y="175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148" name="Rectangle 658"/>
            <p:cNvSpPr>
              <a:spLocks noChangeArrowheads="1"/>
            </p:cNvSpPr>
            <p:nvPr/>
          </p:nvSpPr>
          <p:spPr bwMode="auto">
            <a:xfrm>
              <a:off x="4241" y="175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49" name="Rectangle 659"/>
            <p:cNvSpPr>
              <a:spLocks noChangeArrowheads="1"/>
            </p:cNvSpPr>
            <p:nvPr/>
          </p:nvSpPr>
          <p:spPr bwMode="auto">
            <a:xfrm>
              <a:off x="4105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50" name="Rectangle 660"/>
            <p:cNvSpPr>
              <a:spLocks noChangeArrowheads="1"/>
            </p:cNvSpPr>
            <p:nvPr/>
          </p:nvSpPr>
          <p:spPr bwMode="auto">
            <a:xfrm>
              <a:off x="4241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151" name="Rectangle 661"/>
            <p:cNvSpPr>
              <a:spLocks noChangeArrowheads="1"/>
            </p:cNvSpPr>
            <p:nvPr/>
          </p:nvSpPr>
          <p:spPr bwMode="auto">
            <a:xfrm>
              <a:off x="4377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52" name="Rectangle 662"/>
            <p:cNvSpPr>
              <a:spLocks noChangeArrowheads="1"/>
            </p:cNvSpPr>
            <p:nvPr/>
          </p:nvSpPr>
          <p:spPr bwMode="auto">
            <a:xfrm>
              <a:off x="3424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endParaRPr lang="sk-SK" sz="1600"/>
            </a:p>
          </p:txBody>
        </p:sp>
        <p:sp>
          <p:nvSpPr>
            <p:cNvPr id="4153" name="Rectangle 663"/>
            <p:cNvSpPr>
              <a:spLocks noChangeArrowheads="1"/>
            </p:cNvSpPr>
            <p:nvPr/>
          </p:nvSpPr>
          <p:spPr bwMode="auto">
            <a:xfrm>
              <a:off x="3560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i</a:t>
              </a:r>
              <a:endParaRPr lang="sk-SK" sz="1600"/>
            </a:p>
          </p:txBody>
        </p:sp>
        <p:sp>
          <p:nvSpPr>
            <p:cNvPr id="4154" name="Rectangle 664"/>
            <p:cNvSpPr>
              <a:spLocks noChangeArrowheads="1"/>
            </p:cNvSpPr>
            <p:nvPr/>
          </p:nvSpPr>
          <p:spPr bwMode="auto">
            <a:xfrm>
              <a:off x="3696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155" name="Rectangle 665"/>
            <p:cNvSpPr>
              <a:spLocks noChangeArrowheads="1"/>
            </p:cNvSpPr>
            <p:nvPr/>
          </p:nvSpPr>
          <p:spPr bwMode="auto">
            <a:xfrm>
              <a:off x="3833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56" name="Line 666"/>
            <p:cNvSpPr>
              <a:spLocks noChangeShapeType="1"/>
            </p:cNvSpPr>
            <p:nvPr/>
          </p:nvSpPr>
          <p:spPr bwMode="auto">
            <a:xfrm>
              <a:off x="3016" y="229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7" name="Rectangle 667"/>
            <p:cNvSpPr>
              <a:spLocks noChangeArrowheads="1"/>
            </p:cNvSpPr>
            <p:nvPr/>
          </p:nvSpPr>
          <p:spPr bwMode="auto">
            <a:xfrm>
              <a:off x="3424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158" name="Rectangle 668"/>
            <p:cNvSpPr>
              <a:spLocks noChangeArrowheads="1"/>
            </p:cNvSpPr>
            <p:nvPr/>
          </p:nvSpPr>
          <p:spPr bwMode="auto">
            <a:xfrm>
              <a:off x="3560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59" name="Rectangle 669"/>
            <p:cNvSpPr>
              <a:spLocks noChangeArrowheads="1"/>
            </p:cNvSpPr>
            <p:nvPr/>
          </p:nvSpPr>
          <p:spPr bwMode="auto">
            <a:xfrm>
              <a:off x="3696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b</a:t>
              </a:r>
              <a:endParaRPr lang="sk-SK" sz="1600"/>
            </a:p>
          </p:txBody>
        </p:sp>
        <p:sp>
          <p:nvSpPr>
            <p:cNvPr id="4160" name="Rectangle 670"/>
            <p:cNvSpPr>
              <a:spLocks noChangeArrowheads="1"/>
            </p:cNvSpPr>
            <p:nvPr/>
          </p:nvSpPr>
          <p:spPr bwMode="auto">
            <a:xfrm>
              <a:off x="3833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61" name="Line 671"/>
            <p:cNvSpPr>
              <a:spLocks noChangeShapeType="1"/>
            </p:cNvSpPr>
            <p:nvPr/>
          </p:nvSpPr>
          <p:spPr bwMode="auto">
            <a:xfrm>
              <a:off x="3016" y="252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2" name="Rectangle 672"/>
            <p:cNvSpPr>
              <a:spLocks noChangeArrowheads="1"/>
            </p:cNvSpPr>
            <p:nvPr/>
          </p:nvSpPr>
          <p:spPr bwMode="auto">
            <a:xfrm>
              <a:off x="3969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63" name="Rectangle 673"/>
            <p:cNvSpPr>
              <a:spLocks noChangeArrowheads="1"/>
            </p:cNvSpPr>
            <p:nvPr/>
          </p:nvSpPr>
          <p:spPr bwMode="auto">
            <a:xfrm>
              <a:off x="4105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164" name="Rectangle 674"/>
            <p:cNvSpPr>
              <a:spLocks noChangeArrowheads="1"/>
            </p:cNvSpPr>
            <p:nvPr/>
          </p:nvSpPr>
          <p:spPr bwMode="auto">
            <a:xfrm>
              <a:off x="4241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65" name="Rectangle 675"/>
            <p:cNvSpPr>
              <a:spLocks noChangeArrowheads="1"/>
            </p:cNvSpPr>
            <p:nvPr/>
          </p:nvSpPr>
          <p:spPr bwMode="auto">
            <a:xfrm>
              <a:off x="3969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66" name="Rectangle 676"/>
            <p:cNvSpPr>
              <a:spLocks noChangeArrowheads="1"/>
            </p:cNvSpPr>
            <p:nvPr/>
          </p:nvSpPr>
          <p:spPr bwMode="auto">
            <a:xfrm>
              <a:off x="4105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167" name="Rectangle 677"/>
            <p:cNvSpPr>
              <a:spLocks noChangeArrowheads="1"/>
            </p:cNvSpPr>
            <p:nvPr/>
          </p:nvSpPr>
          <p:spPr bwMode="auto">
            <a:xfrm>
              <a:off x="4241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68" name="Rectangle 678"/>
            <p:cNvSpPr>
              <a:spLocks noChangeArrowheads="1"/>
            </p:cNvSpPr>
            <p:nvPr/>
          </p:nvSpPr>
          <p:spPr bwMode="auto">
            <a:xfrm>
              <a:off x="3424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N</a:t>
              </a:r>
              <a:endParaRPr lang="sk-SK" sz="1600"/>
            </a:p>
          </p:txBody>
        </p:sp>
        <p:sp>
          <p:nvSpPr>
            <p:cNvPr id="4169" name="Rectangle 679"/>
            <p:cNvSpPr>
              <a:spLocks noChangeArrowheads="1"/>
            </p:cNvSpPr>
            <p:nvPr/>
          </p:nvSpPr>
          <p:spPr bwMode="auto">
            <a:xfrm>
              <a:off x="3560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170" name="Rectangle 680"/>
            <p:cNvSpPr>
              <a:spLocks noChangeArrowheads="1"/>
            </p:cNvSpPr>
            <p:nvPr/>
          </p:nvSpPr>
          <p:spPr bwMode="auto">
            <a:xfrm>
              <a:off x="3696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171" name="Rectangle 681"/>
            <p:cNvSpPr>
              <a:spLocks noChangeArrowheads="1"/>
            </p:cNvSpPr>
            <p:nvPr/>
          </p:nvSpPr>
          <p:spPr bwMode="auto">
            <a:xfrm>
              <a:off x="3833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172" name="Line 682"/>
            <p:cNvSpPr>
              <a:spLocks noChangeShapeType="1"/>
            </p:cNvSpPr>
            <p:nvPr/>
          </p:nvSpPr>
          <p:spPr bwMode="auto">
            <a:xfrm>
              <a:off x="3016" y="275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3" name="Rectangle 683"/>
            <p:cNvSpPr>
              <a:spLocks noChangeArrowheads="1"/>
            </p:cNvSpPr>
            <p:nvPr/>
          </p:nvSpPr>
          <p:spPr bwMode="auto">
            <a:xfrm>
              <a:off x="3969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l</a:t>
              </a:r>
              <a:endParaRPr lang="sk-SK" sz="1600"/>
            </a:p>
          </p:txBody>
        </p:sp>
        <p:sp>
          <p:nvSpPr>
            <p:cNvPr id="4174" name="Rectangle 684"/>
            <p:cNvSpPr>
              <a:spLocks noChangeArrowheads="1"/>
            </p:cNvSpPr>
            <p:nvPr/>
          </p:nvSpPr>
          <p:spPr bwMode="auto">
            <a:xfrm>
              <a:off x="4105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175" name="Rectangle 685"/>
            <p:cNvSpPr>
              <a:spLocks noChangeArrowheads="1"/>
            </p:cNvSpPr>
            <p:nvPr/>
          </p:nvSpPr>
          <p:spPr bwMode="auto">
            <a:xfrm>
              <a:off x="4241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76" name="Rectangle 686"/>
            <p:cNvSpPr>
              <a:spLocks noChangeArrowheads="1"/>
            </p:cNvSpPr>
            <p:nvPr/>
          </p:nvSpPr>
          <p:spPr bwMode="auto">
            <a:xfrm>
              <a:off x="2880" y="102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77" name="Line 687"/>
            <p:cNvSpPr>
              <a:spLocks noChangeShapeType="1"/>
            </p:cNvSpPr>
            <p:nvPr/>
          </p:nvSpPr>
          <p:spPr bwMode="auto">
            <a:xfrm>
              <a:off x="3016" y="116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8" name="Rectangle 688"/>
            <p:cNvSpPr>
              <a:spLocks noChangeArrowheads="1"/>
            </p:cNvSpPr>
            <p:nvPr/>
          </p:nvSpPr>
          <p:spPr bwMode="auto">
            <a:xfrm>
              <a:off x="3424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179" name="Rectangle 689"/>
            <p:cNvSpPr>
              <a:spLocks noChangeArrowheads="1"/>
            </p:cNvSpPr>
            <p:nvPr/>
          </p:nvSpPr>
          <p:spPr bwMode="auto">
            <a:xfrm>
              <a:off x="3560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e</a:t>
              </a:r>
            </a:p>
          </p:txBody>
        </p:sp>
        <p:sp>
          <p:nvSpPr>
            <p:cNvPr id="4180" name="Rectangle 690"/>
            <p:cNvSpPr>
              <a:spLocks noChangeArrowheads="1"/>
            </p:cNvSpPr>
            <p:nvPr/>
          </p:nvSpPr>
          <p:spPr bwMode="auto">
            <a:xfrm>
              <a:off x="3696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s</a:t>
              </a:r>
            </a:p>
          </p:txBody>
        </p:sp>
        <p:sp>
          <p:nvSpPr>
            <p:cNvPr id="4181" name="Rectangle 691"/>
            <p:cNvSpPr>
              <a:spLocks noChangeArrowheads="1"/>
            </p:cNvSpPr>
            <p:nvPr/>
          </p:nvSpPr>
          <p:spPr bwMode="auto">
            <a:xfrm>
              <a:off x="383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p</a:t>
              </a:r>
            </a:p>
          </p:txBody>
        </p:sp>
        <p:sp>
          <p:nvSpPr>
            <p:cNvPr id="4182" name="Rectangle 692"/>
            <p:cNvSpPr>
              <a:spLocks noChangeArrowheads="1"/>
            </p:cNvSpPr>
            <p:nvPr/>
          </p:nvSpPr>
          <p:spPr bwMode="auto">
            <a:xfrm>
              <a:off x="396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r</a:t>
              </a:r>
            </a:p>
          </p:txBody>
        </p:sp>
        <p:sp>
          <p:nvSpPr>
            <p:cNvPr id="4183" name="Rectangle 693"/>
            <p:cNvSpPr>
              <a:spLocks noChangeArrowheads="1"/>
            </p:cNvSpPr>
            <p:nvPr/>
          </p:nvSpPr>
          <p:spPr bwMode="auto">
            <a:xfrm>
              <a:off x="410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a</a:t>
              </a:r>
            </a:p>
          </p:txBody>
        </p:sp>
        <p:sp>
          <p:nvSpPr>
            <p:cNvPr id="4184" name="Rectangle 694"/>
            <p:cNvSpPr>
              <a:spLocks noChangeArrowheads="1"/>
            </p:cNvSpPr>
            <p:nvPr/>
          </p:nvSpPr>
          <p:spPr bwMode="auto">
            <a:xfrm>
              <a:off x="424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v</a:t>
              </a:r>
            </a:p>
          </p:txBody>
        </p:sp>
        <p:sp>
          <p:nvSpPr>
            <p:cNvPr id="4185" name="Rectangle 695"/>
            <p:cNvSpPr>
              <a:spLocks noChangeArrowheads="1"/>
            </p:cNvSpPr>
            <p:nvPr/>
          </p:nvSpPr>
          <p:spPr bwMode="auto">
            <a:xfrm>
              <a:off x="437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186" name="Rectangle 696"/>
            <p:cNvSpPr>
              <a:spLocks noChangeArrowheads="1"/>
            </p:cNvSpPr>
            <p:nvPr/>
          </p:nvSpPr>
          <p:spPr bwMode="auto">
            <a:xfrm>
              <a:off x="451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y</a:t>
              </a:r>
            </a:p>
          </p:txBody>
        </p:sp>
        <p:sp>
          <p:nvSpPr>
            <p:cNvPr id="4187" name="Rectangle 697"/>
            <p:cNvSpPr>
              <a:spLocks noChangeArrowheads="1"/>
            </p:cNvSpPr>
            <p:nvPr/>
          </p:nvSpPr>
          <p:spPr bwMode="auto">
            <a:xfrm>
              <a:off x="464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k-SK" sz="1600"/>
            </a:p>
          </p:txBody>
        </p:sp>
        <p:sp>
          <p:nvSpPr>
            <p:cNvPr id="4188" name="Rectangle 698"/>
            <p:cNvSpPr>
              <a:spLocks noChangeArrowheads="1"/>
            </p:cNvSpPr>
            <p:nvPr/>
          </p:nvSpPr>
          <p:spPr bwMode="auto">
            <a:xfrm>
              <a:off x="478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d</a:t>
              </a:r>
            </a:p>
          </p:txBody>
        </p:sp>
        <p:sp>
          <p:nvSpPr>
            <p:cNvPr id="4189" name="Rectangle 699"/>
            <p:cNvSpPr>
              <a:spLocks noChangeArrowheads="1"/>
            </p:cNvSpPr>
            <p:nvPr/>
          </p:nvSpPr>
          <p:spPr bwMode="auto">
            <a:xfrm>
              <a:off x="492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e</a:t>
              </a:r>
            </a:p>
          </p:txBody>
        </p:sp>
        <p:sp>
          <p:nvSpPr>
            <p:cNvPr id="4190" name="Rectangle 700"/>
            <p:cNvSpPr>
              <a:spLocks noChangeArrowheads="1"/>
            </p:cNvSpPr>
            <p:nvPr/>
          </p:nvSpPr>
          <p:spPr bwMode="auto">
            <a:xfrm>
              <a:off x="505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191" name="Rectangle 701"/>
            <p:cNvSpPr>
              <a:spLocks noChangeArrowheads="1"/>
            </p:cNvSpPr>
            <p:nvPr/>
          </p:nvSpPr>
          <p:spPr bwMode="auto">
            <a:xfrm>
              <a:off x="519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92" name="Text Box 631"/>
            <p:cNvSpPr txBox="1">
              <a:spLocks noChangeArrowheads="1"/>
            </p:cNvSpPr>
            <p:nvPr/>
          </p:nvSpPr>
          <p:spPr bwMode="auto">
            <a:xfrm>
              <a:off x="2652" y="2593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7</a:t>
              </a:r>
              <a:endParaRPr lang="sk-SK" sz="1600"/>
            </a:p>
          </p:txBody>
        </p:sp>
      </p:grpSp>
      <p:sp>
        <p:nvSpPr>
          <p:cNvPr id="4" name="Obdĺžnik 3"/>
          <p:cNvSpPr/>
          <p:nvPr/>
        </p:nvSpPr>
        <p:spPr>
          <a:xfrm>
            <a:off x="8604448" y="638132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26</a:t>
            </a:fld>
            <a:endParaRPr lang="sk-SK" dirty="0"/>
          </a:p>
        </p:txBody>
      </p:sp>
      <p:pic>
        <p:nvPicPr>
          <p:cNvPr id="21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55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Dvojnásobný smerník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sz="2000" smtClean="0"/>
              <a:t>char *Den[ ] = </a:t>
            </a:r>
            <a:r>
              <a:rPr lang="sk-SK" sz="2000" smtClean="0"/>
              <a:t>{</a:t>
            </a:r>
            <a:endParaRPr lang="en-US" sz="2000" smtClean="0"/>
          </a:p>
          <a:p>
            <a:pPr lvl="2" eaLnBrk="1" hangingPunct="1">
              <a:buFontTx/>
              <a:buNone/>
            </a:pPr>
            <a:r>
              <a:rPr lang="en-US" sz="2000" smtClean="0"/>
              <a:t>	“Nespravny den”,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"Pondelok“</a:t>
            </a:r>
            <a:r>
              <a:rPr lang="en-US" sz="2000" smtClean="0"/>
              <a:t>,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"Utorok“</a:t>
            </a:r>
            <a:r>
              <a:rPr lang="en-US" sz="2000" smtClean="0"/>
              <a:t>,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"Streda“</a:t>
            </a:r>
            <a:r>
              <a:rPr lang="en-US" sz="2000" smtClean="0"/>
              <a:t>,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"Stvrtok“</a:t>
            </a:r>
            <a:r>
              <a:rPr lang="en-US" sz="2000" smtClean="0"/>
              <a:t>,</a:t>
            </a:r>
            <a:r>
              <a:rPr lang="sk-SK" sz="2000" smtClean="0"/>
              <a:t> </a:t>
            </a:r>
            <a:endParaRPr lang="en-US" sz="2000" smtClean="0"/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"Piatok“</a:t>
            </a:r>
            <a:r>
              <a:rPr lang="en-US" sz="2000" smtClean="0"/>
              <a:t>,</a:t>
            </a:r>
            <a:r>
              <a:rPr lang="sk-SK" sz="2000" smtClean="0"/>
              <a:t> </a:t>
            </a:r>
            <a:endParaRPr lang="en-US" sz="2000" smtClean="0"/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"Sobota“</a:t>
            </a:r>
            <a:r>
              <a:rPr lang="en-US" sz="2000" smtClean="0"/>
              <a:t>,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"Nedela“</a:t>
            </a:r>
            <a:endParaRPr lang="en-US" sz="2000" smtClean="0"/>
          </a:p>
          <a:p>
            <a:pPr lvl="2" eaLnBrk="1" hangingPunct="1">
              <a:buFontTx/>
              <a:buNone/>
            </a:pPr>
            <a:r>
              <a:rPr lang="en-US" sz="2000" smtClean="0"/>
              <a:t>};</a:t>
            </a:r>
            <a:endParaRPr lang="sk-SK" sz="2000" smtClean="0"/>
          </a:p>
          <a:p>
            <a:pPr lvl="2" eaLnBrk="1" hangingPunct="1">
              <a:buFontTx/>
              <a:buNone/>
            </a:pPr>
            <a:endParaRPr lang="en-US" sz="2000" smtClean="0"/>
          </a:p>
          <a:p>
            <a:pPr lvl="2" eaLnBrk="1" hangingPunct="1">
              <a:buFontTx/>
              <a:buNone/>
            </a:pPr>
            <a:r>
              <a:rPr lang="sk-SK" sz="2000" smtClean="0"/>
              <a:t>char</a:t>
            </a:r>
            <a:r>
              <a:rPr lang="en-US" sz="2000" smtClean="0"/>
              <a:t> **DvojDen=Den;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putchar(DvojDen[2][3]);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//</a:t>
            </a:r>
            <a:r>
              <a:rPr lang="sk-SK" sz="2000" smtClean="0"/>
              <a:t> vypíše </a:t>
            </a:r>
            <a:r>
              <a:rPr lang="en-US" sz="2000" smtClean="0"/>
              <a:t>‘r’</a:t>
            </a:r>
            <a:endParaRPr lang="sk-SK" sz="2000" smtClean="0"/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4211638" y="1196975"/>
            <a:ext cx="4249737" cy="3319463"/>
            <a:chOff x="2653" y="754"/>
            <a:chExt cx="2677" cy="2091"/>
          </a:xfrm>
        </p:grpSpPr>
        <p:sp>
          <p:nvSpPr>
            <p:cNvPr id="5125" name="Rectangle 7"/>
            <p:cNvSpPr>
              <a:spLocks noChangeArrowheads="1"/>
            </p:cNvSpPr>
            <p:nvPr/>
          </p:nvSpPr>
          <p:spPr bwMode="auto">
            <a:xfrm>
              <a:off x="2880" y="1253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6" name="Rectangle 8"/>
            <p:cNvSpPr>
              <a:spLocks noChangeArrowheads="1"/>
            </p:cNvSpPr>
            <p:nvPr/>
          </p:nvSpPr>
          <p:spPr bwMode="auto">
            <a:xfrm>
              <a:off x="2880" y="1480"/>
              <a:ext cx="227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7" name="Rectangle 9"/>
            <p:cNvSpPr>
              <a:spLocks noChangeArrowheads="1"/>
            </p:cNvSpPr>
            <p:nvPr/>
          </p:nvSpPr>
          <p:spPr bwMode="auto">
            <a:xfrm>
              <a:off x="2880" y="170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8" name="Rectangle 10"/>
            <p:cNvSpPr>
              <a:spLocks noChangeArrowheads="1"/>
            </p:cNvSpPr>
            <p:nvPr/>
          </p:nvSpPr>
          <p:spPr bwMode="auto">
            <a:xfrm>
              <a:off x="2880" y="1933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9" name="Text Box 11"/>
            <p:cNvSpPr txBox="1">
              <a:spLocks noChangeArrowheads="1"/>
            </p:cNvSpPr>
            <p:nvPr/>
          </p:nvSpPr>
          <p:spPr bwMode="auto">
            <a:xfrm>
              <a:off x="2835" y="754"/>
              <a:ext cx="5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Den</a:t>
              </a:r>
              <a:endParaRPr lang="sk-SK"/>
            </a:p>
          </p:txBody>
        </p:sp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3424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endParaRPr lang="sk-SK"/>
            </a:p>
          </p:txBody>
        </p:sp>
        <p:sp>
          <p:nvSpPr>
            <p:cNvPr id="5131" name="Rectangle 13"/>
            <p:cNvSpPr>
              <a:spLocks noChangeArrowheads="1"/>
            </p:cNvSpPr>
            <p:nvPr/>
          </p:nvSpPr>
          <p:spPr bwMode="auto">
            <a:xfrm>
              <a:off x="3560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32" name="Rectangle 14"/>
            <p:cNvSpPr>
              <a:spLocks noChangeArrowheads="1"/>
            </p:cNvSpPr>
            <p:nvPr/>
          </p:nvSpPr>
          <p:spPr bwMode="auto">
            <a:xfrm>
              <a:off x="3696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  <a:endParaRPr lang="sk-SK"/>
            </a:p>
          </p:txBody>
        </p:sp>
        <p:sp>
          <p:nvSpPr>
            <p:cNvPr id="5133" name="Rectangle 16"/>
            <p:cNvSpPr>
              <a:spLocks noChangeArrowheads="1"/>
            </p:cNvSpPr>
            <p:nvPr/>
          </p:nvSpPr>
          <p:spPr bwMode="auto">
            <a:xfrm>
              <a:off x="3969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34" name="Line 18"/>
            <p:cNvSpPr>
              <a:spLocks noChangeShapeType="1"/>
            </p:cNvSpPr>
            <p:nvPr/>
          </p:nvSpPr>
          <p:spPr bwMode="auto">
            <a:xfrm>
              <a:off x="3016" y="207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5" name="Text Box 19"/>
            <p:cNvSpPr txBox="1">
              <a:spLocks noChangeArrowheads="1"/>
            </p:cNvSpPr>
            <p:nvPr/>
          </p:nvSpPr>
          <p:spPr bwMode="auto">
            <a:xfrm>
              <a:off x="2653" y="981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0</a:t>
              </a:r>
              <a:endParaRPr lang="sk-SK"/>
            </a:p>
          </p:txBody>
        </p:sp>
        <p:sp>
          <p:nvSpPr>
            <p:cNvPr id="5136" name="Text Box 20"/>
            <p:cNvSpPr txBox="1">
              <a:spLocks noChangeArrowheads="1"/>
            </p:cNvSpPr>
            <p:nvPr/>
          </p:nvSpPr>
          <p:spPr bwMode="auto">
            <a:xfrm>
              <a:off x="2653" y="1255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1</a:t>
              </a:r>
              <a:endParaRPr lang="sk-SK"/>
            </a:p>
          </p:txBody>
        </p:sp>
        <p:sp>
          <p:nvSpPr>
            <p:cNvPr id="5137" name="Text Box 21"/>
            <p:cNvSpPr txBox="1">
              <a:spLocks noChangeArrowheads="1"/>
            </p:cNvSpPr>
            <p:nvPr/>
          </p:nvSpPr>
          <p:spPr bwMode="auto">
            <a:xfrm>
              <a:off x="2653" y="1526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sk-SK"/>
            </a:p>
          </p:txBody>
        </p:sp>
        <p:sp>
          <p:nvSpPr>
            <p:cNvPr id="5138" name="Text Box 22"/>
            <p:cNvSpPr txBox="1">
              <a:spLocks noChangeArrowheads="1"/>
            </p:cNvSpPr>
            <p:nvPr/>
          </p:nvSpPr>
          <p:spPr bwMode="auto">
            <a:xfrm>
              <a:off x="2653" y="179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  <a:endParaRPr lang="sk-SK"/>
            </a:p>
          </p:txBody>
        </p:sp>
        <p:sp>
          <p:nvSpPr>
            <p:cNvPr id="5139" name="Rectangle 28"/>
            <p:cNvSpPr>
              <a:spLocks noChangeArrowheads="1"/>
            </p:cNvSpPr>
            <p:nvPr/>
          </p:nvSpPr>
          <p:spPr bwMode="auto">
            <a:xfrm>
              <a:off x="2880" y="2160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0" name="Rectangle 29"/>
            <p:cNvSpPr>
              <a:spLocks noChangeArrowheads="1"/>
            </p:cNvSpPr>
            <p:nvPr/>
          </p:nvSpPr>
          <p:spPr bwMode="auto">
            <a:xfrm>
              <a:off x="2880" y="2387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1" name="Rectangle 30"/>
            <p:cNvSpPr>
              <a:spLocks noChangeArrowheads="1"/>
            </p:cNvSpPr>
            <p:nvPr/>
          </p:nvSpPr>
          <p:spPr bwMode="auto">
            <a:xfrm>
              <a:off x="2880" y="261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2" name="Text Box 31"/>
            <p:cNvSpPr txBox="1">
              <a:spLocks noChangeArrowheads="1"/>
            </p:cNvSpPr>
            <p:nvPr/>
          </p:nvSpPr>
          <p:spPr bwMode="auto">
            <a:xfrm>
              <a:off x="2653" y="2071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  <a:endParaRPr lang="sk-SK"/>
            </a:p>
          </p:txBody>
        </p:sp>
        <p:sp>
          <p:nvSpPr>
            <p:cNvPr id="5143" name="Text Box 32"/>
            <p:cNvSpPr txBox="1">
              <a:spLocks noChangeArrowheads="1"/>
            </p:cNvSpPr>
            <p:nvPr/>
          </p:nvSpPr>
          <p:spPr bwMode="auto">
            <a:xfrm>
              <a:off x="2653" y="2342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sk-SK"/>
            </a:p>
          </p:txBody>
        </p:sp>
        <p:sp>
          <p:nvSpPr>
            <p:cNvPr id="5144" name="Text Box 33"/>
            <p:cNvSpPr txBox="1">
              <a:spLocks noChangeArrowheads="1"/>
            </p:cNvSpPr>
            <p:nvPr/>
          </p:nvSpPr>
          <p:spPr bwMode="auto">
            <a:xfrm>
              <a:off x="2653" y="261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  <a:endParaRPr lang="sk-SK"/>
            </a:p>
          </p:txBody>
        </p:sp>
        <p:sp>
          <p:nvSpPr>
            <p:cNvPr id="5145" name="Rectangle 34"/>
            <p:cNvSpPr>
              <a:spLocks noChangeArrowheads="1"/>
            </p:cNvSpPr>
            <p:nvPr/>
          </p:nvSpPr>
          <p:spPr bwMode="auto">
            <a:xfrm>
              <a:off x="3424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endParaRPr lang="sk-SK"/>
            </a:p>
          </p:txBody>
        </p:sp>
        <p:sp>
          <p:nvSpPr>
            <p:cNvPr id="5146" name="Rectangle 35"/>
            <p:cNvSpPr>
              <a:spLocks noChangeArrowheads="1"/>
            </p:cNvSpPr>
            <p:nvPr/>
          </p:nvSpPr>
          <p:spPr bwMode="auto">
            <a:xfrm>
              <a:off x="3560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47" name="Rectangle 36"/>
            <p:cNvSpPr>
              <a:spLocks noChangeArrowheads="1"/>
            </p:cNvSpPr>
            <p:nvPr/>
          </p:nvSpPr>
          <p:spPr bwMode="auto">
            <a:xfrm>
              <a:off x="3696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  <a:endParaRPr lang="sk-SK"/>
            </a:p>
          </p:txBody>
        </p:sp>
        <p:sp>
          <p:nvSpPr>
            <p:cNvPr id="5148" name="Rectangle 37"/>
            <p:cNvSpPr>
              <a:spLocks noChangeArrowheads="1"/>
            </p:cNvSpPr>
            <p:nvPr/>
          </p:nvSpPr>
          <p:spPr bwMode="auto">
            <a:xfrm>
              <a:off x="3833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  <a:endParaRPr lang="sk-SK"/>
            </a:p>
          </p:txBody>
        </p:sp>
        <p:sp>
          <p:nvSpPr>
            <p:cNvPr id="5149" name="Rectangle 38"/>
            <p:cNvSpPr>
              <a:spLocks noChangeArrowheads="1"/>
            </p:cNvSpPr>
            <p:nvPr/>
          </p:nvSpPr>
          <p:spPr bwMode="auto">
            <a:xfrm>
              <a:off x="3969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endParaRPr lang="sk-SK"/>
            </a:p>
          </p:txBody>
        </p:sp>
        <p:sp>
          <p:nvSpPr>
            <p:cNvPr id="5150" name="Line 39"/>
            <p:cNvSpPr>
              <a:spLocks noChangeShapeType="1"/>
            </p:cNvSpPr>
            <p:nvPr/>
          </p:nvSpPr>
          <p:spPr bwMode="auto">
            <a:xfrm>
              <a:off x="3016" y="139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1" name="Rectangle 48"/>
            <p:cNvSpPr>
              <a:spLocks noChangeArrowheads="1"/>
            </p:cNvSpPr>
            <p:nvPr/>
          </p:nvSpPr>
          <p:spPr bwMode="auto">
            <a:xfrm>
              <a:off x="4105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  <a:endParaRPr lang="sk-SK"/>
            </a:p>
          </p:txBody>
        </p:sp>
        <p:sp>
          <p:nvSpPr>
            <p:cNvPr id="5152" name="Rectangle 49"/>
            <p:cNvSpPr>
              <a:spLocks noChangeArrowheads="1"/>
            </p:cNvSpPr>
            <p:nvPr/>
          </p:nvSpPr>
          <p:spPr bwMode="auto">
            <a:xfrm>
              <a:off x="4241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53" name="Rectangle 50"/>
            <p:cNvSpPr>
              <a:spLocks noChangeArrowheads="1"/>
            </p:cNvSpPr>
            <p:nvPr/>
          </p:nvSpPr>
          <p:spPr bwMode="auto">
            <a:xfrm>
              <a:off x="4377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sk-SK"/>
            </a:p>
          </p:txBody>
        </p:sp>
        <p:sp>
          <p:nvSpPr>
            <p:cNvPr id="5154" name="Rectangle 51"/>
            <p:cNvSpPr>
              <a:spLocks noChangeArrowheads="1"/>
            </p:cNvSpPr>
            <p:nvPr/>
          </p:nvSpPr>
          <p:spPr bwMode="auto">
            <a:xfrm>
              <a:off x="4513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55" name="Rectangle 56"/>
            <p:cNvSpPr>
              <a:spLocks noChangeArrowheads="1"/>
            </p:cNvSpPr>
            <p:nvPr/>
          </p:nvSpPr>
          <p:spPr bwMode="auto">
            <a:xfrm>
              <a:off x="3424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  <a:endParaRPr lang="sk-SK"/>
            </a:p>
          </p:txBody>
        </p:sp>
        <p:sp>
          <p:nvSpPr>
            <p:cNvPr id="5156" name="Rectangle 57"/>
            <p:cNvSpPr>
              <a:spLocks noChangeArrowheads="1"/>
            </p:cNvSpPr>
            <p:nvPr/>
          </p:nvSpPr>
          <p:spPr bwMode="auto">
            <a:xfrm>
              <a:off x="3560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57" name="Rectangle 58"/>
            <p:cNvSpPr>
              <a:spLocks noChangeArrowheads="1"/>
            </p:cNvSpPr>
            <p:nvPr/>
          </p:nvSpPr>
          <p:spPr bwMode="auto">
            <a:xfrm>
              <a:off x="3696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58" name="Rectangle 59"/>
            <p:cNvSpPr>
              <a:spLocks noChangeArrowheads="1"/>
            </p:cNvSpPr>
            <p:nvPr/>
          </p:nvSpPr>
          <p:spPr bwMode="auto">
            <a:xfrm>
              <a:off x="3833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  <a:endParaRPr lang="sk-SK"/>
            </a:p>
          </p:txBody>
        </p:sp>
        <p:sp>
          <p:nvSpPr>
            <p:cNvPr id="5159" name="Rectangle 60"/>
            <p:cNvSpPr>
              <a:spLocks noChangeArrowheads="1"/>
            </p:cNvSpPr>
            <p:nvPr/>
          </p:nvSpPr>
          <p:spPr bwMode="auto">
            <a:xfrm>
              <a:off x="3969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60" name="Line 61"/>
            <p:cNvSpPr>
              <a:spLocks noChangeShapeType="1"/>
            </p:cNvSpPr>
            <p:nvPr/>
          </p:nvSpPr>
          <p:spPr bwMode="auto">
            <a:xfrm>
              <a:off x="3016" y="161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1" name="Rectangle 62"/>
            <p:cNvSpPr>
              <a:spLocks noChangeArrowheads="1"/>
            </p:cNvSpPr>
            <p:nvPr/>
          </p:nvSpPr>
          <p:spPr bwMode="auto">
            <a:xfrm>
              <a:off x="3833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  <a:endParaRPr lang="sk-SK"/>
            </a:p>
          </p:txBody>
        </p:sp>
        <p:sp>
          <p:nvSpPr>
            <p:cNvPr id="5162" name="Rectangle 63"/>
            <p:cNvSpPr>
              <a:spLocks noChangeArrowheads="1"/>
            </p:cNvSpPr>
            <p:nvPr/>
          </p:nvSpPr>
          <p:spPr bwMode="auto">
            <a:xfrm>
              <a:off x="4105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sk-SK"/>
            </a:p>
          </p:txBody>
        </p:sp>
        <p:sp>
          <p:nvSpPr>
            <p:cNvPr id="5163" name="Rectangle 64"/>
            <p:cNvSpPr>
              <a:spLocks noChangeArrowheads="1"/>
            </p:cNvSpPr>
            <p:nvPr/>
          </p:nvSpPr>
          <p:spPr bwMode="auto">
            <a:xfrm>
              <a:off x="4241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64" name="Rectangle 65"/>
            <p:cNvSpPr>
              <a:spLocks noChangeArrowheads="1"/>
            </p:cNvSpPr>
            <p:nvPr/>
          </p:nvSpPr>
          <p:spPr bwMode="auto">
            <a:xfrm>
              <a:off x="3424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endParaRPr lang="sk-SK"/>
            </a:p>
          </p:txBody>
        </p:sp>
        <p:sp>
          <p:nvSpPr>
            <p:cNvPr id="5165" name="Rectangle 66"/>
            <p:cNvSpPr>
              <a:spLocks noChangeArrowheads="1"/>
            </p:cNvSpPr>
            <p:nvPr/>
          </p:nvSpPr>
          <p:spPr bwMode="auto">
            <a:xfrm>
              <a:off x="3560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66" name="Rectangle 67"/>
            <p:cNvSpPr>
              <a:spLocks noChangeArrowheads="1"/>
            </p:cNvSpPr>
            <p:nvPr/>
          </p:nvSpPr>
          <p:spPr bwMode="auto">
            <a:xfrm>
              <a:off x="3696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  <a:endParaRPr lang="sk-SK"/>
            </a:p>
          </p:txBody>
        </p:sp>
        <p:sp>
          <p:nvSpPr>
            <p:cNvPr id="5167" name="Rectangle 68"/>
            <p:cNvSpPr>
              <a:spLocks noChangeArrowheads="1"/>
            </p:cNvSpPr>
            <p:nvPr/>
          </p:nvSpPr>
          <p:spPr bwMode="auto">
            <a:xfrm>
              <a:off x="3969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  <a:endParaRPr lang="sk-SK"/>
            </a:p>
          </p:txBody>
        </p:sp>
        <p:sp>
          <p:nvSpPr>
            <p:cNvPr id="5168" name="Line 69"/>
            <p:cNvSpPr>
              <a:spLocks noChangeShapeType="1"/>
            </p:cNvSpPr>
            <p:nvPr/>
          </p:nvSpPr>
          <p:spPr bwMode="auto">
            <a:xfrm>
              <a:off x="3016" y="184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9" name="Rectangle 70"/>
            <p:cNvSpPr>
              <a:spLocks noChangeArrowheads="1"/>
            </p:cNvSpPr>
            <p:nvPr/>
          </p:nvSpPr>
          <p:spPr bwMode="auto">
            <a:xfrm>
              <a:off x="3833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endParaRPr lang="sk-SK"/>
            </a:p>
          </p:txBody>
        </p:sp>
        <p:sp>
          <p:nvSpPr>
            <p:cNvPr id="5170" name="Rectangle 71"/>
            <p:cNvSpPr>
              <a:spLocks noChangeArrowheads="1"/>
            </p:cNvSpPr>
            <p:nvPr/>
          </p:nvSpPr>
          <p:spPr bwMode="auto">
            <a:xfrm>
              <a:off x="4105" y="175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sk-SK"/>
            </a:p>
          </p:txBody>
        </p:sp>
        <p:sp>
          <p:nvSpPr>
            <p:cNvPr id="5171" name="Rectangle 72"/>
            <p:cNvSpPr>
              <a:spLocks noChangeArrowheads="1"/>
            </p:cNvSpPr>
            <p:nvPr/>
          </p:nvSpPr>
          <p:spPr bwMode="auto">
            <a:xfrm>
              <a:off x="4241" y="175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72" name="Rectangle 73"/>
            <p:cNvSpPr>
              <a:spLocks noChangeArrowheads="1"/>
            </p:cNvSpPr>
            <p:nvPr/>
          </p:nvSpPr>
          <p:spPr bwMode="auto">
            <a:xfrm>
              <a:off x="4105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73" name="Rectangle 74"/>
            <p:cNvSpPr>
              <a:spLocks noChangeArrowheads="1"/>
            </p:cNvSpPr>
            <p:nvPr/>
          </p:nvSpPr>
          <p:spPr bwMode="auto">
            <a:xfrm>
              <a:off x="4241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sk-SK"/>
            </a:p>
          </p:txBody>
        </p:sp>
        <p:sp>
          <p:nvSpPr>
            <p:cNvPr id="5174" name="Rectangle 75"/>
            <p:cNvSpPr>
              <a:spLocks noChangeArrowheads="1"/>
            </p:cNvSpPr>
            <p:nvPr/>
          </p:nvSpPr>
          <p:spPr bwMode="auto">
            <a:xfrm>
              <a:off x="4377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75" name="Rectangle 76"/>
            <p:cNvSpPr>
              <a:spLocks noChangeArrowheads="1"/>
            </p:cNvSpPr>
            <p:nvPr/>
          </p:nvSpPr>
          <p:spPr bwMode="auto">
            <a:xfrm>
              <a:off x="3424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endParaRPr lang="sk-SK"/>
            </a:p>
          </p:txBody>
        </p:sp>
        <p:sp>
          <p:nvSpPr>
            <p:cNvPr id="5176" name="Rectangle 77"/>
            <p:cNvSpPr>
              <a:spLocks noChangeArrowheads="1"/>
            </p:cNvSpPr>
            <p:nvPr/>
          </p:nvSpPr>
          <p:spPr bwMode="auto">
            <a:xfrm>
              <a:off x="3560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  <a:endParaRPr lang="sk-SK"/>
            </a:p>
          </p:txBody>
        </p:sp>
        <p:sp>
          <p:nvSpPr>
            <p:cNvPr id="5177" name="Rectangle 78"/>
            <p:cNvSpPr>
              <a:spLocks noChangeArrowheads="1"/>
            </p:cNvSpPr>
            <p:nvPr/>
          </p:nvSpPr>
          <p:spPr bwMode="auto">
            <a:xfrm>
              <a:off x="3696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sk-SK"/>
            </a:p>
          </p:txBody>
        </p:sp>
        <p:sp>
          <p:nvSpPr>
            <p:cNvPr id="5178" name="Rectangle 79"/>
            <p:cNvSpPr>
              <a:spLocks noChangeArrowheads="1"/>
            </p:cNvSpPr>
            <p:nvPr/>
          </p:nvSpPr>
          <p:spPr bwMode="auto">
            <a:xfrm>
              <a:off x="3833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79" name="Line 80"/>
            <p:cNvSpPr>
              <a:spLocks noChangeShapeType="1"/>
            </p:cNvSpPr>
            <p:nvPr/>
          </p:nvSpPr>
          <p:spPr bwMode="auto">
            <a:xfrm>
              <a:off x="3016" y="229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0" name="Rectangle 81"/>
            <p:cNvSpPr>
              <a:spLocks noChangeArrowheads="1"/>
            </p:cNvSpPr>
            <p:nvPr/>
          </p:nvSpPr>
          <p:spPr bwMode="auto">
            <a:xfrm>
              <a:off x="3424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endParaRPr lang="sk-SK"/>
            </a:p>
          </p:txBody>
        </p:sp>
        <p:sp>
          <p:nvSpPr>
            <p:cNvPr id="5181" name="Rectangle 82"/>
            <p:cNvSpPr>
              <a:spLocks noChangeArrowheads="1"/>
            </p:cNvSpPr>
            <p:nvPr/>
          </p:nvSpPr>
          <p:spPr bwMode="auto">
            <a:xfrm>
              <a:off x="3560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82" name="Rectangle 83"/>
            <p:cNvSpPr>
              <a:spLocks noChangeArrowheads="1"/>
            </p:cNvSpPr>
            <p:nvPr/>
          </p:nvSpPr>
          <p:spPr bwMode="auto">
            <a:xfrm>
              <a:off x="3696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  <a:endParaRPr lang="sk-SK"/>
            </a:p>
          </p:txBody>
        </p:sp>
        <p:sp>
          <p:nvSpPr>
            <p:cNvPr id="5183" name="Rectangle 84"/>
            <p:cNvSpPr>
              <a:spLocks noChangeArrowheads="1"/>
            </p:cNvSpPr>
            <p:nvPr/>
          </p:nvSpPr>
          <p:spPr bwMode="auto">
            <a:xfrm>
              <a:off x="3833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84" name="Line 85"/>
            <p:cNvSpPr>
              <a:spLocks noChangeShapeType="1"/>
            </p:cNvSpPr>
            <p:nvPr/>
          </p:nvSpPr>
          <p:spPr bwMode="auto">
            <a:xfrm>
              <a:off x="3016" y="252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5" name="Rectangle 86"/>
            <p:cNvSpPr>
              <a:spLocks noChangeArrowheads="1"/>
            </p:cNvSpPr>
            <p:nvPr/>
          </p:nvSpPr>
          <p:spPr bwMode="auto">
            <a:xfrm>
              <a:off x="3969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86" name="Rectangle 87"/>
            <p:cNvSpPr>
              <a:spLocks noChangeArrowheads="1"/>
            </p:cNvSpPr>
            <p:nvPr/>
          </p:nvSpPr>
          <p:spPr bwMode="auto">
            <a:xfrm>
              <a:off x="4105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sk-SK"/>
            </a:p>
          </p:txBody>
        </p:sp>
        <p:sp>
          <p:nvSpPr>
            <p:cNvPr id="5187" name="Rectangle 88"/>
            <p:cNvSpPr>
              <a:spLocks noChangeArrowheads="1"/>
            </p:cNvSpPr>
            <p:nvPr/>
          </p:nvSpPr>
          <p:spPr bwMode="auto">
            <a:xfrm>
              <a:off x="4241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88" name="Rectangle 89"/>
            <p:cNvSpPr>
              <a:spLocks noChangeArrowheads="1"/>
            </p:cNvSpPr>
            <p:nvPr/>
          </p:nvSpPr>
          <p:spPr bwMode="auto">
            <a:xfrm>
              <a:off x="3969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89" name="Rectangle 90"/>
            <p:cNvSpPr>
              <a:spLocks noChangeArrowheads="1"/>
            </p:cNvSpPr>
            <p:nvPr/>
          </p:nvSpPr>
          <p:spPr bwMode="auto">
            <a:xfrm>
              <a:off x="4105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sk-SK"/>
            </a:p>
          </p:txBody>
        </p:sp>
        <p:sp>
          <p:nvSpPr>
            <p:cNvPr id="5190" name="Rectangle 91"/>
            <p:cNvSpPr>
              <a:spLocks noChangeArrowheads="1"/>
            </p:cNvSpPr>
            <p:nvPr/>
          </p:nvSpPr>
          <p:spPr bwMode="auto">
            <a:xfrm>
              <a:off x="4241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91" name="Rectangle 92"/>
            <p:cNvSpPr>
              <a:spLocks noChangeArrowheads="1"/>
            </p:cNvSpPr>
            <p:nvPr/>
          </p:nvSpPr>
          <p:spPr bwMode="auto">
            <a:xfrm>
              <a:off x="3424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  <a:endParaRPr lang="sk-SK"/>
            </a:p>
          </p:txBody>
        </p:sp>
        <p:sp>
          <p:nvSpPr>
            <p:cNvPr id="5192" name="Rectangle 93"/>
            <p:cNvSpPr>
              <a:spLocks noChangeArrowheads="1"/>
            </p:cNvSpPr>
            <p:nvPr/>
          </p:nvSpPr>
          <p:spPr bwMode="auto">
            <a:xfrm>
              <a:off x="3560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endParaRPr lang="sk-SK"/>
            </a:p>
          </p:txBody>
        </p:sp>
        <p:sp>
          <p:nvSpPr>
            <p:cNvPr id="5193" name="Rectangle 94"/>
            <p:cNvSpPr>
              <a:spLocks noChangeArrowheads="1"/>
            </p:cNvSpPr>
            <p:nvPr/>
          </p:nvSpPr>
          <p:spPr bwMode="auto">
            <a:xfrm>
              <a:off x="3696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  <a:endParaRPr lang="sk-SK"/>
            </a:p>
          </p:txBody>
        </p:sp>
        <p:sp>
          <p:nvSpPr>
            <p:cNvPr id="5194" name="Rectangle 95"/>
            <p:cNvSpPr>
              <a:spLocks noChangeArrowheads="1"/>
            </p:cNvSpPr>
            <p:nvPr/>
          </p:nvSpPr>
          <p:spPr bwMode="auto">
            <a:xfrm>
              <a:off x="3833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endParaRPr lang="sk-SK"/>
            </a:p>
          </p:txBody>
        </p:sp>
        <p:sp>
          <p:nvSpPr>
            <p:cNvPr id="5195" name="Line 96"/>
            <p:cNvSpPr>
              <a:spLocks noChangeShapeType="1"/>
            </p:cNvSpPr>
            <p:nvPr/>
          </p:nvSpPr>
          <p:spPr bwMode="auto">
            <a:xfrm>
              <a:off x="3016" y="275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96" name="Rectangle 97"/>
            <p:cNvSpPr>
              <a:spLocks noChangeArrowheads="1"/>
            </p:cNvSpPr>
            <p:nvPr/>
          </p:nvSpPr>
          <p:spPr bwMode="auto">
            <a:xfrm>
              <a:off x="3969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  <a:endParaRPr lang="sk-SK"/>
            </a:p>
          </p:txBody>
        </p:sp>
        <p:sp>
          <p:nvSpPr>
            <p:cNvPr id="5197" name="Rectangle 98"/>
            <p:cNvSpPr>
              <a:spLocks noChangeArrowheads="1"/>
            </p:cNvSpPr>
            <p:nvPr/>
          </p:nvSpPr>
          <p:spPr bwMode="auto">
            <a:xfrm>
              <a:off x="4105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sk-SK"/>
            </a:p>
          </p:txBody>
        </p:sp>
        <p:sp>
          <p:nvSpPr>
            <p:cNvPr id="5198" name="Rectangle 99"/>
            <p:cNvSpPr>
              <a:spLocks noChangeArrowheads="1"/>
            </p:cNvSpPr>
            <p:nvPr/>
          </p:nvSpPr>
          <p:spPr bwMode="auto">
            <a:xfrm>
              <a:off x="4241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99" name="Rectangle 100"/>
            <p:cNvSpPr>
              <a:spLocks noChangeArrowheads="1"/>
            </p:cNvSpPr>
            <p:nvPr/>
          </p:nvSpPr>
          <p:spPr bwMode="auto">
            <a:xfrm>
              <a:off x="2880" y="102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00" name="Line 106"/>
            <p:cNvSpPr>
              <a:spLocks noChangeShapeType="1"/>
            </p:cNvSpPr>
            <p:nvPr/>
          </p:nvSpPr>
          <p:spPr bwMode="auto">
            <a:xfrm>
              <a:off x="3016" y="116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201" name="Rectangle 111"/>
            <p:cNvSpPr>
              <a:spLocks noChangeArrowheads="1"/>
            </p:cNvSpPr>
            <p:nvPr/>
          </p:nvSpPr>
          <p:spPr bwMode="auto">
            <a:xfrm>
              <a:off x="3424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N</a:t>
              </a:r>
            </a:p>
          </p:txBody>
        </p:sp>
        <p:sp>
          <p:nvSpPr>
            <p:cNvPr id="5202" name="Rectangle 112"/>
            <p:cNvSpPr>
              <a:spLocks noChangeArrowheads="1"/>
            </p:cNvSpPr>
            <p:nvPr/>
          </p:nvSpPr>
          <p:spPr bwMode="auto">
            <a:xfrm>
              <a:off x="3560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e</a:t>
              </a:r>
            </a:p>
          </p:txBody>
        </p:sp>
        <p:sp>
          <p:nvSpPr>
            <p:cNvPr id="5203" name="Rectangle 113"/>
            <p:cNvSpPr>
              <a:spLocks noChangeArrowheads="1"/>
            </p:cNvSpPr>
            <p:nvPr/>
          </p:nvSpPr>
          <p:spPr bwMode="auto">
            <a:xfrm>
              <a:off x="3696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s</a:t>
              </a:r>
            </a:p>
          </p:txBody>
        </p:sp>
        <p:sp>
          <p:nvSpPr>
            <p:cNvPr id="5204" name="Rectangle 114"/>
            <p:cNvSpPr>
              <a:spLocks noChangeArrowheads="1"/>
            </p:cNvSpPr>
            <p:nvPr/>
          </p:nvSpPr>
          <p:spPr bwMode="auto">
            <a:xfrm>
              <a:off x="383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p</a:t>
              </a:r>
            </a:p>
          </p:txBody>
        </p:sp>
        <p:sp>
          <p:nvSpPr>
            <p:cNvPr id="5205" name="Rectangle 115"/>
            <p:cNvSpPr>
              <a:spLocks noChangeArrowheads="1"/>
            </p:cNvSpPr>
            <p:nvPr/>
          </p:nvSpPr>
          <p:spPr bwMode="auto">
            <a:xfrm>
              <a:off x="396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r</a:t>
              </a:r>
            </a:p>
          </p:txBody>
        </p:sp>
        <p:sp>
          <p:nvSpPr>
            <p:cNvPr id="5206" name="Rectangle 116"/>
            <p:cNvSpPr>
              <a:spLocks noChangeArrowheads="1"/>
            </p:cNvSpPr>
            <p:nvPr/>
          </p:nvSpPr>
          <p:spPr bwMode="auto">
            <a:xfrm>
              <a:off x="410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a</a:t>
              </a:r>
            </a:p>
          </p:txBody>
        </p:sp>
        <p:sp>
          <p:nvSpPr>
            <p:cNvPr id="5207" name="Rectangle 117"/>
            <p:cNvSpPr>
              <a:spLocks noChangeArrowheads="1"/>
            </p:cNvSpPr>
            <p:nvPr/>
          </p:nvSpPr>
          <p:spPr bwMode="auto">
            <a:xfrm>
              <a:off x="424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v</a:t>
              </a:r>
            </a:p>
          </p:txBody>
        </p:sp>
        <p:sp>
          <p:nvSpPr>
            <p:cNvPr id="5208" name="Rectangle 118"/>
            <p:cNvSpPr>
              <a:spLocks noChangeArrowheads="1"/>
            </p:cNvSpPr>
            <p:nvPr/>
          </p:nvSpPr>
          <p:spPr bwMode="auto">
            <a:xfrm>
              <a:off x="437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n</a:t>
              </a:r>
            </a:p>
          </p:txBody>
        </p:sp>
        <p:sp>
          <p:nvSpPr>
            <p:cNvPr id="5209" name="Rectangle 119"/>
            <p:cNvSpPr>
              <a:spLocks noChangeArrowheads="1"/>
            </p:cNvSpPr>
            <p:nvPr/>
          </p:nvSpPr>
          <p:spPr bwMode="auto">
            <a:xfrm>
              <a:off x="451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y</a:t>
              </a:r>
            </a:p>
          </p:txBody>
        </p:sp>
        <p:sp>
          <p:nvSpPr>
            <p:cNvPr id="5210" name="Rectangle 120"/>
            <p:cNvSpPr>
              <a:spLocks noChangeArrowheads="1"/>
            </p:cNvSpPr>
            <p:nvPr/>
          </p:nvSpPr>
          <p:spPr bwMode="auto">
            <a:xfrm>
              <a:off x="464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k-SK"/>
            </a:p>
          </p:txBody>
        </p:sp>
        <p:sp>
          <p:nvSpPr>
            <p:cNvPr id="5211" name="Rectangle 121"/>
            <p:cNvSpPr>
              <a:spLocks noChangeArrowheads="1"/>
            </p:cNvSpPr>
            <p:nvPr/>
          </p:nvSpPr>
          <p:spPr bwMode="auto">
            <a:xfrm>
              <a:off x="478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d</a:t>
              </a:r>
            </a:p>
          </p:txBody>
        </p:sp>
        <p:sp>
          <p:nvSpPr>
            <p:cNvPr id="5212" name="Rectangle 122"/>
            <p:cNvSpPr>
              <a:spLocks noChangeArrowheads="1"/>
            </p:cNvSpPr>
            <p:nvPr/>
          </p:nvSpPr>
          <p:spPr bwMode="auto">
            <a:xfrm>
              <a:off x="492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e</a:t>
              </a:r>
            </a:p>
          </p:txBody>
        </p:sp>
        <p:sp>
          <p:nvSpPr>
            <p:cNvPr id="5213" name="Rectangle 123"/>
            <p:cNvSpPr>
              <a:spLocks noChangeArrowheads="1"/>
            </p:cNvSpPr>
            <p:nvPr/>
          </p:nvSpPr>
          <p:spPr bwMode="auto">
            <a:xfrm>
              <a:off x="505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n</a:t>
              </a:r>
            </a:p>
          </p:txBody>
        </p:sp>
        <p:sp>
          <p:nvSpPr>
            <p:cNvPr id="5214" name="Rectangle 124"/>
            <p:cNvSpPr>
              <a:spLocks noChangeArrowheads="1"/>
            </p:cNvSpPr>
            <p:nvPr/>
          </p:nvSpPr>
          <p:spPr bwMode="auto">
            <a:xfrm>
              <a:off x="519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</p:grpSp>
      <p:sp>
        <p:nvSpPr>
          <p:cNvPr id="3" name="Obdĺžnik 2"/>
          <p:cNvSpPr/>
          <p:nvPr/>
        </p:nvSpPr>
        <p:spPr>
          <a:xfrm>
            <a:off x="8667358" y="644404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27</a:t>
            </a:fld>
            <a:endParaRPr lang="sk-SK" dirty="0"/>
          </a:p>
        </p:txBody>
      </p:sp>
      <p:pic>
        <p:nvPicPr>
          <p:cNvPr id="97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81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operátor </a:t>
            </a:r>
            <a:r>
              <a:rPr lang="en-US" smtClean="0"/>
              <a:t>-&gt;</a:t>
            </a:r>
            <a:endParaRPr lang="sk-SK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800" dirty="0" smtClean="0"/>
              <a:t>Prístup k položke štruktúry/triedy cez smerník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err="1" smtClean="0"/>
              <a:t>struct</a:t>
            </a:r>
            <a:r>
              <a:rPr lang="sk-SK" sz="2000" dirty="0" smtClean="0"/>
              <a:t> </a:t>
            </a:r>
            <a:r>
              <a:rPr lang="sk-SK" sz="2000" dirty="0" err="1" smtClean="0"/>
              <a:t>Student</a:t>
            </a:r>
            <a:endParaRPr lang="sk-SK" sz="20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char</a:t>
            </a:r>
            <a:r>
              <a:rPr lang="sk-SK" sz="2000" dirty="0" smtClean="0"/>
              <a:t> meno[20];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int</a:t>
            </a:r>
            <a:r>
              <a:rPr lang="sk-SK" sz="2000" dirty="0" smtClean="0"/>
              <a:t> </a:t>
            </a:r>
            <a:r>
              <a:rPr lang="sk-SK" sz="2000" dirty="0" err="1" smtClean="0"/>
              <a:t>vyska</a:t>
            </a:r>
            <a:r>
              <a:rPr lang="sk-SK" sz="20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int</a:t>
            </a:r>
            <a:r>
              <a:rPr lang="sk-SK" sz="2000" dirty="0" smtClean="0"/>
              <a:t> znamky[10];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}</a:t>
            </a:r>
            <a:r>
              <a:rPr lang="en-US" sz="20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S</a:t>
            </a:r>
            <a:r>
              <a:rPr lang="en-US" sz="2000" dirty="0" err="1" smtClean="0"/>
              <a:t>tudent</a:t>
            </a:r>
            <a:r>
              <a:rPr lang="en-US" sz="2000" dirty="0" smtClean="0"/>
              <a:t>  </a:t>
            </a:r>
            <a:r>
              <a:rPr lang="sk-SK" sz="2000" dirty="0" err="1" smtClean="0"/>
              <a:t>jano</a:t>
            </a:r>
            <a:r>
              <a:rPr lang="sk-SK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kruzok</a:t>
            </a:r>
            <a:r>
              <a:rPr lang="en-US" sz="2000" dirty="0" smtClean="0"/>
              <a:t>[20]</a:t>
            </a:r>
            <a:r>
              <a:rPr lang="sk-SK" sz="2000" dirty="0" smtClean="0"/>
              <a:t>, </a:t>
            </a:r>
            <a:r>
              <a:rPr lang="en-US" sz="2000" dirty="0" smtClean="0"/>
              <a:t>*</a:t>
            </a:r>
            <a:r>
              <a:rPr lang="en-US" sz="2000" dirty="0" err="1" smtClean="0"/>
              <a:t>ptr</a:t>
            </a:r>
            <a:r>
              <a:rPr lang="sk-SK" sz="2000" dirty="0" smtClean="0"/>
              <a:t>;   </a:t>
            </a:r>
            <a:r>
              <a:rPr lang="en-US" sz="2000" dirty="0" smtClean="0"/>
              <a:t>//</a:t>
            </a:r>
            <a:r>
              <a:rPr lang="sk-SK" sz="2000" dirty="0" smtClean="0"/>
              <a:t> </a:t>
            </a:r>
            <a:r>
              <a:rPr lang="en-US" sz="2000" dirty="0" err="1" smtClean="0"/>
              <a:t>ptr</a:t>
            </a:r>
            <a:r>
              <a:rPr lang="en-US" sz="2000" dirty="0" smtClean="0"/>
              <a:t> </a:t>
            </a:r>
            <a:r>
              <a:rPr lang="sk-SK" sz="2000" dirty="0" smtClean="0"/>
              <a:t>je smerník na objekt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err="1" smtClean="0"/>
              <a:t>pt</a:t>
            </a:r>
            <a:r>
              <a:rPr lang="en-US" sz="2000" dirty="0" smtClean="0"/>
              <a:t>r=&amp;</a:t>
            </a:r>
            <a:r>
              <a:rPr lang="en-US" sz="2000" dirty="0" err="1" smtClean="0"/>
              <a:t>jano</a:t>
            </a:r>
            <a:r>
              <a:rPr lang="en-US" sz="2000" dirty="0" smtClean="0"/>
              <a:t>;	</a:t>
            </a:r>
            <a:r>
              <a:rPr lang="en-US" sz="2000" dirty="0" smtClean="0">
                <a:solidFill>
                  <a:schemeClr val="tx1"/>
                </a:solidFill>
              </a:rPr>
              <a:t>//</a:t>
            </a:r>
            <a:r>
              <a:rPr lang="en-US" sz="2000" dirty="0" err="1" smtClean="0">
                <a:solidFill>
                  <a:schemeClr val="tx1"/>
                </a:solidFill>
              </a:rPr>
              <a:t>zly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priklad</a:t>
            </a:r>
            <a:r>
              <a:rPr lang="en-US" sz="2000" dirty="0" smtClean="0">
                <a:solidFill>
                  <a:schemeClr val="tx1"/>
                </a:solidFill>
              </a:rPr>
              <a:t> – </a:t>
            </a:r>
            <a:r>
              <a:rPr lang="en-US" sz="2000" dirty="0" err="1" smtClean="0">
                <a:solidFill>
                  <a:schemeClr val="tx1"/>
                </a:solidFill>
              </a:rPr>
              <a:t>neskompiluje</a:t>
            </a:r>
            <a:r>
              <a:rPr lang="en-US" sz="2000" dirty="0" smtClean="0">
                <a:solidFill>
                  <a:schemeClr val="tx1"/>
                </a:solidFill>
              </a:rPr>
              <a:t> – </a:t>
            </a:r>
            <a:r>
              <a:rPr lang="en-US" sz="2000" dirty="0" err="1" smtClean="0">
                <a:solidFill>
                  <a:schemeClr val="tx1"/>
                </a:solidFill>
              </a:rPr>
              <a:t>nespravne</a:t>
            </a:r>
            <a:r>
              <a:rPr lang="en-US" sz="2000" dirty="0" smtClean="0">
                <a:solidFill>
                  <a:schemeClr val="tx1"/>
                </a:solidFill>
              </a:rPr>
              <a:t> 		//</a:t>
            </a:r>
            <a:r>
              <a:rPr lang="en-US" sz="2000" dirty="0" err="1" smtClean="0">
                <a:solidFill>
                  <a:schemeClr val="tx1"/>
                </a:solidFill>
              </a:rPr>
              <a:t>priradenie</a:t>
            </a:r>
            <a:r>
              <a:rPr lang="en-US" sz="2000" dirty="0" smtClean="0">
                <a:solidFill>
                  <a:schemeClr val="tx1"/>
                </a:solidFill>
              </a:rPr>
              <a:t> do </a:t>
            </a:r>
            <a:r>
              <a:rPr lang="en-US" sz="2000" dirty="0" err="1" smtClean="0">
                <a:solidFill>
                  <a:schemeClr val="tx1"/>
                </a:solidFill>
              </a:rPr>
              <a:t>ptr</a:t>
            </a:r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sk-SK" sz="2800" dirty="0" smtClean="0"/>
              <a:t>Normálne</a:t>
            </a:r>
            <a:endParaRPr lang="en-US" sz="2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(*</a:t>
            </a:r>
            <a:r>
              <a:rPr lang="en-US" sz="2000" dirty="0" err="1" smtClean="0"/>
              <a:t>ptr</a:t>
            </a:r>
            <a:r>
              <a:rPr lang="en-US" sz="2000" dirty="0" smtClean="0"/>
              <a:t>).</a:t>
            </a:r>
            <a:r>
              <a:rPr lang="en-US" sz="2000" dirty="0" err="1" smtClean="0"/>
              <a:t>znamky</a:t>
            </a:r>
            <a:r>
              <a:rPr lang="en-US" sz="2000" dirty="0" smtClean="0"/>
              <a:t>[3]=2;</a:t>
            </a:r>
            <a:endParaRPr lang="sk-SK" sz="20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sk-SK" sz="2800" dirty="0" smtClean="0"/>
              <a:t>Pomocou </a:t>
            </a:r>
            <a:r>
              <a:rPr lang="en-US" sz="2800" dirty="0" smtClean="0"/>
              <a:t>‘-&gt;’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/>
              <a:t>ptr</a:t>
            </a:r>
            <a:r>
              <a:rPr lang="en-US" sz="2000" dirty="0" smtClean="0"/>
              <a:t>-&gt;</a:t>
            </a:r>
            <a:r>
              <a:rPr lang="en-US" sz="2000" dirty="0" err="1" smtClean="0"/>
              <a:t>znamky</a:t>
            </a:r>
            <a:r>
              <a:rPr lang="en-US" sz="2000" dirty="0" smtClean="0"/>
              <a:t>[3]=2;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k-SK" sz="2800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694395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28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36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operátor </a:t>
            </a:r>
            <a:r>
              <a:rPr lang="en-US" smtClean="0"/>
              <a:t>-&gt;</a:t>
            </a:r>
            <a:endParaRPr lang="sk-SK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smtClean="0"/>
          </a:p>
          <a:p>
            <a:pPr lvl="2" eaLnBrk="1" hangingPunct="1">
              <a:buFontTx/>
              <a:buNone/>
            </a:pPr>
            <a:r>
              <a:rPr lang="en-US" smtClean="0"/>
              <a:t>( * </a:t>
            </a:r>
            <a:r>
              <a:rPr lang="sk-SK" smtClean="0"/>
              <a:t>smerník_na</a:t>
            </a:r>
            <a:r>
              <a:rPr lang="en-US" smtClean="0"/>
              <a:t>objekt )</a:t>
            </a:r>
            <a:r>
              <a:rPr lang="sk-SK" smtClean="0"/>
              <a:t> </a:t>
            </a:r>
            <a:r>
              <a:rPr lang="en-US" smtClean="0"/>
              <a:t>.</a:t>
            </a:r>
            <a:r>
              <a:rPr lang="sk-SK" smtClean="0"/>
              <a:t> položka</a:t>
            </a:r>
          </a:p>
          <a:p>
            <a:pPr eaLnBrk="1" hangingPunct="1"/>
            <a:endParaRPr lang="sk-SK" smtClean="0"/>
          </a:p>
          <a:p>
            <a:pPr eaLnBrk="1" hangingPunct="1"/>
            <a:r>
              <a:rPr lang="sk-SK" smtClean="0"/>
              <a:t>je ekvivalentné s</a:t>
            </a:r>
          </a:p>
          <a:p>
            <a:pPr lvl="2" eaLnBrk="1" hangingPunct="1"/>
            <a:endParaRPr lang="sk-SK" smtClean="0"/>
          </a:p>
          <a:p>
            <a:pPr lvl="2" eaLnBrk="1" hangingPunct="1">
              <a:buFontTx/>
              <a:buNone/>
            </a:pPr>
            <a:r>
              <a:rPr lang="sk-SK" smtClean="0"/>
              <a:t>smerník_na</a:t>
            </a:r>
            <a:r>
              <a:rPr lang="en-US" smtClean="0"/>
              <a:t>objekt</a:t>
            </a:r>
            <a:r>
              <a:rPr lang="sk-SK" smtClean="0"/>
              <a:t> -&gt; položka</a:t>
            </a:r>
          </a:p>
          <a:p>
            <a:pPr eaLnBrk="1" hangingPunct="1"/>
            <a:endParaRPr lang="sk-SK" smtClean="0"/>
          </a:p>
          <a:p>
            <a:pPr eaLnBrk="1" hangingPunct="1"/>
            <a:r>
              <a:rPr lang="sk-SK" smtClean="0"/>
              <a:t>To isté platí pre smerník na </a:t>
            </a:r>
            <a:r>
              <a:rPr lang="en-US" smtClean="0"/>
              <a:t>struct, </a:t>
            </a:r>
            <a:r>
              <a:rPr lang="sk-SK" smtClean="0"/>
              <a:t>union</a:t>
            </a:r>
          </a:p>
        </p:txBody>
      </p:sp>
      <p:sp>
        <p:nvSpPr>
          <p:cNvPr id="2" name="Obdĺžnik 1"/>
          <p:cNvSpPr/>
          <p:nvPr/>
        </p:nvSpPr>
        <p:spPr>
          <a:xfrm>
            <a:off x="8702854" y="647879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29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83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538" y="188913"/>
            <a:ext cx="8784976" cy="935831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smtClean="0"/>
              <a:t>Pam</a:t>
            </a:r>
            <a:r>
              <a:rPr lang="sk-SK" dirty="0" err="1" smtClean="0"/>
              <a:t>äť</a:t>
            </a:r>
            <a:endParaRPr lang="sk-SK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74682" cy="5400600"/>
          </a:xfrm>
        </p:spPr>
        <p:txBody>
          <a:bodyPr/>
          <a:lstStyle/>
          <a:p>
            <a:pPr marL="0" indent="0">
              <a:buNone/>
              <a:defRPr/>
            </a:pPr>
            <a:endParaRPr lang="sk-SK" sz="14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</p:txBody>
      </p:sp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32994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</a:t>
            </a:fld>
            <a:endParaRPr lang="sk-SK" b="1" i="1" dirty="0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890" y="131096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43421" y="1340768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843421" y="1556792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843034" y="1773246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843421" y="1989270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843421" y="2205294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843034" y="2421748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843034" y="2637772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843034" y="2853796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842647" y="3070250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842647" y="3286274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842647" y="3502298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842260" y="3718752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843808" y="3934776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843808" y="4150800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843421" y="4367254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843421" y="4583278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843421" y="4799302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843034" y="5015756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843808" y="5231780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2843808" y="5447804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843421" y="5664258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2842260" y="5880282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2842260" y="6096306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2843421" y="6312760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051333" y="1268760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0x2000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1" name="BlokTextu 40"/>
          <p:cNvSpPr txBox="1"/>
          <p:nvPr/>
        </p:nvSpPr>
        <p:spPr>
          <a:xfrm>
            <a:off x="2051333" y="1510915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0x2001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2" name="BlokTextu 41"/>
          <p:cNvSpPr txBox="1"/>
          <p:nvPr/>
        </p:nvSpPr>
        <p:spPr>
          <a:xfrm>
            <a:off x="2051720" y="1753071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0x2002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3" name="BlokTextu 42"/>
          <p:cNvSpPr txBox="1"/>
          <p:nvPr/>
        </p:nvSpPr>
        <p:spPr>
          <a:xfrm>
            <a:off x="2051720" y="1969095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...</a:t>
            </a:r>
            <a:endParaRPr lang="sk-SK" sz="1400" dirty="0"/>
          </a:p>
        </p:txBody>
      </p:sp>
      <p:sp>
        <p:nvSpPr>
          <p:cNvPr id="8" name="BlokTextu 7"/>
          <p:cNvSpPr txBox="1"/>
          <p:nvPr/>
        </p:nvSpPr>
        <p:spPr>
          <a:xfrm>
            <a:off x="1009371" y="1237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Adresa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46" name="Rovná spojovacia šípka 45"/>
          <p:cNvCxnSpPr>
            <a:endCxn id="4" idx="1"/>
          </p:cNvCxnSpPr>
          <p:nvPr/>
        </p:nvCxnSpPr>
        <p:spPr>
          <a:xfrm flipV="1">
            <a:off x="1871506" y="1422649"/>
            <a:ext cx="179827" cy="6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ravá zložená zátvorka 55"/>
          <p:cNvSpPr/>
          <p:nvPr/>
        </p:nvSpPr>
        <p:spPr>
          <a:xfrm>
            <a:off x="4876195" y="1341198"/>
            <a:ext cx="72008" cy="8640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9" name="BlokTextu 58"/>
          <p:cNvSpPr txBox="1"/>
          <p:nvPr/>
        </p:nvSpPr>
        <p:spPr>
          <a:xfrm>
            <a:off x="4932040" y="161993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8000"/>
                </a:solidFill>
              </a:rPr>
              <a:t>Kódový segment</a:t>
            </a:r>
            <a:endParaRPr lang="sk-SK" dirty="0">
              <a:solidFill>
                <a:srgbClr val="008000"/>
              </a:solidFill>
            </a:endParaRPr>
          </a:p>
        </p:txBody>
      </p:sp>
      <p:sp>
        <p:nvSpPr>
          <p:cNvPr id="60" name="Pravá zložená zátvorka 59"/>
          <p:cNvSpPr/>
          <p:nvPr/>
        </p:nvSpPr>
        <p:spPr>
          <a:xfrm>
            <a:off x="7018015" y="2206154"/>
            <a:ext cx="45719" cy="43226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1" name="BlokTextu 60"/>
          <p:cNvSpPr txBox="1"/>
          <p:nvPr/>
        </p:nvSpPr>
        <p:spPr>
          <a:xfrm>
            <a:off x="7020272" y="418215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Dátový segment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62" name="Pravá zložená zátvorka 61"/>
          <p:cNvSpPr/>
          <p:nvPr/>
        </p:nvSpPr>
        <p:spPr>
          <a:xfrm>
            <a:off x="4886321" y="2206154"/>
            <a:ext cx="61882" cy="10801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3" name="Pravá zložená zátvorka 62"/>
          <p:cNvSpPr/>
          <p:nvPr/>
        </p:nvSpPr>
        <p:spPr>
          <a:xfrm>
            <a:off x="4886321" y="3286274"/>
            <a:ext cx="61882" cy="10801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4" name="Pravá zložená zátvorka 63"/>
          <p:cNvSpPr/>
          <p:nvPr/>
        </p:nvSpPr>
        <p:spPr>
          <a:xfrm>
            <a:off x="4886091" y="4367683"/>
            <a:ext cx="62112" cy="21578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5" name="BlokTextu 64"/>
          <p:cNvSpPr txBox="1"/>
          <p:nvPr/>
        </p:nvSpPr>
        <p:spPr>
          <a:xfrm>
            <a:off x="4948203" y="2561548"/>
            <a:ext cx="20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50000"/>
                  </a:schemeClr>
                </a:solidFill>
              </a:rPr>
              <a:t>Statická pamäť</a:t>
            </a: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BlokTextu 65"/>
          <p:cNvSpPr txBox="1"/>
          <p:nvPr/>
        </p:nvSpPr>
        <p:spPr>
          <a:xfrm>
            <a:off x="4932040" y="3645024"/>
            <a:ext cx="20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F0"/>
                </a:solidFill>
              </a:rPr>
              <a:t>Zásobník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67" name="BlokTextu 66"/>
          <p:cNvSpPr txBox="1"/>
          <p:nvPr/>
        </p:nvSpPr>
        <p:spPr>
          <a:xfrm>
            <a:off x="4948203" y="5085184"/>
            <a:ext cx="228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Dynamická pamäť (halda)</a:t>
            </a:r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4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 na funkciu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z="2000" dirty="0" smtClean="0"/>
              <a:t>môžeme pracovať ako s hocijakým iným smerníkom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sk-SK" sz="2000" dirty="0" smtClean="0"/>
              <a:t>môže ukazovať iba na funkciu s rovnakým počtom a typmi parametrov ako bol deklarovaný</a:t>
            </a:r>
          </a:p>
          <a:p>
            <a:pPr eaLnBrk="1" hangingPunct="1"/>
            <a:endParaRPr lang="sk-SK" sz="2000" dirty="0" smtClean="0"/>
          </a:p>
          <a:p>
            <a:pPr eaLnBrk="1" hangingPunct="1"/>
            <a:r>
              <a:rPr lang="sk-SK" sz="2000" dirty="0" smtClean="0"/>
              <a:t>Najčastejšie použitie:</a:t>
            </a:r>
          </a:p>
          <a:p>
            <a:pPr lvl="1" eaLnBrk="1" hangingPunct="1"/>
            <a:r>
              <a:rPr lang="sk-SK" sz="2000" dirty="0" smtClean="0"/>
              <a:t>implementácia univerzálnych algoritmov (napr. sort)</a:t>
            </a:r>
          </a:p>
          <a:p>
            <a:pPr lvl="1" eaLnBrk="1" hangingPunct="1"/>
            <a:r>
              <a:rPr lang="sk-SK" sz="2000" dirty="0" smtClean="0"/>
              <a:t>spätné volanie s funkcie (</a:t>
            </a:r>
            <a:r>
              <a:rPr lang="sk-SK" sz="2000" dirty="0" err="1" smtClean="0"/>
              <a:t>callback</a:t>
            </a:r>
            <a:r>
              <a:rPr lang="sk-SK" sz="2000" dirty="0" smtClean="0"/>
              <a:t>)</a:t>
            </a:r>
          </a:p>
          <a:p>
            <a:pPr lvl="1" eaLnBrk="1" hangingPunct="1"/>
            <a:r>
              <a:rPr lang="sk-SK" sz="2000" dirty="0" smtClean="0"/>
              <a:t>ošetrovanie chybových stavov (_</a:t>
            </a:r>
            <a:r>
              <a:rPr lang="sk-SK" sz="2000" dirty="0" err="1" smtClean="0"/>
              <a:t>new_handler</a:t>
            </a:r>
            <a:r>
              <a:rPr lang="sk-SK" sz="2000" dirty="0" smtClean="0"/>
              <a:t>)</a:t>
            </a:r>
          </a:p>
          <a:p>
            <a:pPr lvl="1" eaLnBrk="1" hangingPunct="1"/>
            <a:endParaRPr lang="sk-SK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680393" y="643405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30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11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 na funkciu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941" y="1125538"/>
            <a:ext cx="8148119" cy="5327798"/>
          </a:xfrm>
        </p:spPr>
        <p:txBody>
          <a:bodyPr/>
          <a:lstStyle/>
          <a:p>
            <a:pPr eaLnBrk="1" hangingPunct="1"/>
            <a:r>
              <a:rPr lang="sk-SK" dirty="0" smtClean="0"/>
              <a:t>Definícia:</a:t>
            </a:r>
          </a:p>
          <a:p>
            <a:pPr lvl="2" eaLnBrk="1" hangingPunct="1">
              <a:buFontTx/>
              <a:buNone/>
            </a:pPr>
            <a:r>
              <a:rPr lang="sk-SK" dirty="0" smtClean="0"/>
              <a:t>typ </a:t>
            </a:r>
            <a:r>
              <a:rPr lang="en-US" dirty="0" smtClean="0"/>
              <a:t>(*f)(typ1 p1, typ2 p2);</a:t>
            </a:r>
          </a:p>
          <a:p>
            <a:pPr eaLnBrk="1" hangingPunct="1"/>
            <a:r>
              <a:rPr lang="sk-SK" dirty="0" smtClean="0"/>
              <a:t>Príklad:</a:t>
            </a:r>
          </a:p>
          <a:p>
            <a:pPr lvl="2" eaLnBrk="1" hangingPunct="1">
              <a:buFontTx/>
              <a:buNone/>
            </a:pPr>
            <a:r>
              <a:rPr lang="sk-SK" dirty="0" err="1" smtClean="0"/>
              <a:t>int</a:t>
            </a:r>
            <a:r>
              <a:rPr lang="sk-SK" dirty="0" smtClean="0"/>
              <a:t> </a:t>
            </a:r>
            <a:r>
              <a:rPr lang="en-US" dirty="0" smtClean="0"/>
              <a:t>(*f1</a:t>
            </a:r>
            <a:r>
              <a:rPr lang="sk-SK" dirty="0" err="1" smtClean="0"/>
              <a:t>ptr</a:t>
            </a:r>
            <a:r>
              <a:rPr lang="en-US" dirty="0" smtClean="0"/>
              <a:t>)();</a:t>
            </a:r>
          </a:p>
          <a:p>
            <a:pPr lvl="2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*(*f2</a:t>
            </a:r>
            <a:r>
              <a:rPr lang="sk-SK" dirty="0" err="1" smtClean="0"/>
              <a:t>ptr</a:t>
            </a:r>
            <a:r>
              <a:rPr lang="en-US" dirty="0" smtClean="0"/>
              <a:t>)(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lvl="2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(*f3[10])();</a:t>
            </a:r>
          </a:p>
          <a:p>
            <a:pPr lvl="2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*(*f4[10])(char, char);</a:t>
            </a:r>
          </a:p>
          <a:p>
            <a:pPr lvl="2" eaLnBrk="1" hangingPunct="1">
              <a:buFontTx/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*(*f5[10])(char, char);</a:t>
            </a:r>
          </a:p>
          <a:p>
            <a:pPr eaLnBrk="1" hangingPunct="1"/>
            <a:endParaRPr lang="sk-SK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677517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31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0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so smerníkom na funkciu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1177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Priradenie hodnoty smerníka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double (*f)(double x); 	</a:t>
            </a:r>
            <a:r>
              <a:rPr lang="en-US" sz="1800" dirty="0" smtClean="0">
                <a:solidFill>
                  <a:schemeClr val="tx1"/>
                </a:solidFill>
              </a:rPr>
              <a:t>//</a:t>
            </a:r>
            <a:r>
              <a:rPr lang="en-US" sz="1800" dirty="0" err="1" smtClean="0">
                <a:solidFill>
                  <a:schemeClr val="tx1"/>
                </a:solidFill>
              </a:rPr>
              <a:t>nazov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funkcie</a:t>
            </a:r>
            <a:r>
              <a:rPr lang="en-US" sz="1800" dirty="0" smtClean="0">
                <a:solidFill>
                  <a:schemeClr val="tx1"/>
                </a:solidFill>
              </a:rPr>
              <a:t> je v </a:t>
            </a:r>
            <a:r>
              <a:rPr lang="en-US" sz="1800" dirty="0" err="1" smtClean="0">
                <a:solidFill>
                  <a:schemeClr val="tx1"/>
                </a:solidFill>
              </a:rPr>
              <a:t>prvej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zatvorke</a:t>
            </a:r>
            <a:r>
              <a:rPr lang="en-US" sz="1800" dirty="0" smtClean="0">
                <a:solidFill>
                  <a:schemeClr val="tx1"/>
                </a:solidFill>
              </a:rPr>
              <a:t>, je 			//parameter v </a:t>
            </a:r>
            <a:r>
              <a:rPr lang="en-US" sz="1800" dirty="0" err="1" smtClean="0">
                <a:solidFill>
                  <a:schemeClr val="tx1"/>
                </a:solidFill>
              </a:rPr>
              <a:t>nasledujucej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smtClean="0">
                <a:solidFill>
                  <a:schemeClr val="tx1"/>
                </a:solidFill>
              </a:rPr>
              <a:t>zatvorke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f=&amp;sin;		// </a:t>
            </a:r>
            <a:r>
              <a:rPr lang="sk-SK" sz="1800" dirty="0" smtClean="0"/>
              <a:t>áno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f=sin;</a:t>
            </a:r>
            <a:r>
              <a:rPr lang="sk-SK" sz="1800" dirty="0" smtClean="0"/>
              <a:t>		// áno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f</a:t>
            </a:r>
            <a:r>
              <a:rPr lang="en-US" sz="1800" dirty="0" smtClean="0"/>
              <a:t>=&amp;sin(3);	// </a:t>
            </a:r>
            <a:r>
              <a:rPr lang="sk-SK" sz="1800" dirty="0" smtClean="0"/>
              <a:t>takt</a:t>
            </a:r>
            <a:r>
              <a:rPr lang="en-US" sz="1800" dirty="0" smtClean="0"/>
              <a:t>o</a:t>
            </a:r>
            <a:r>
              <a:rPr lang="sk-SK" sz="1800" dirty="0" smtClean="0"/>
              <a:t> nie </a:t>
            </a:r>
            <a:r>
              <a:rPr lang="en-US" sz="1800" dirty="0" smtClean="0"/>
              <a:t>!!!</a:t>
            </a:r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Volanie funkcie cez smerník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double (*f)(double x);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f=&amp;sin;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double</a:t>
            </a:r>
            <a:r>
              <a:rPr lang="sk-SK" sz="1800" dirty="0" smtClean="0"/>
              <a:t> </a:t>
            </a:r>
            <a:r>
              <a:rPr lang="en-US" sz="1800" dirty="0" smtClean="0"/>
              <a:t>y;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y=(*f)(3.14);	//</a:t>
            </a:r>
            <a:r>
              <a:rPr lang="sk-SK" sz="1800" dirty="0" smtClean="0"/>
              <a:t> áno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y=f(3.14);</a:t>
            </a:r>
            <a:r>
              <a:rPr lang="sk-SK" sz="1800" dirty="0" smtClean="0"/>
              <a:t>	// áno</a:t>
            </a:r>
          </a:p>
        </p:txBody>
      </p:sp>
      <p:sp>
        <p:nvSpPr>
          <p:cNvPr id="2" name="Obdĺžnik 1"/>
          <p:cNvSpPr/>
          <p:nvPr/>
        </p:nvSpPr>
        <p:spPr>
          <a:xfrm>
            <a:off x="8702854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32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07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Smerník na funkciu ako parameter funkcie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Vymen</a:t>
            </a:r>
            <a:r>
              <a:rPr lang="sk-SK" sz="1600" dirty="0" smtClean="0"/>
              <a:t>(</a:t>
            </a:r>
            <a:r>
              <a:rPr lang="sk-SK" sz="1600" dirty="0" err="1" smtClean="0"/>
              <a:t>char</a:t>
            </a:r>
            <a:r>
              <a:rPr lang="sk-SK" sz="1600" dirty="0" smtClean="0"/>
              <a:t>* ptr1, </a:t>
            </a:r>
            <a:r>
              <a:rPr lang="sk-SK" sz="1600" dirty="0" err="1" smtClean="0"/>
              <a:t>char</a:t>
            </a:r>
            <a:r>
              <a:rPr lang="sk-SK" sz="1600" dirty="0" smtClean="0"/>
              <a:t>* ptr2, 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velkostPolozky</a:t>
            </a:r>
            <a:r>
              <a:rPr lang="sk-SK" sz="1600" dirty="0" smtClean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char</a:t>
            </a:r>
            <a:r>
              <a:rPr lang="sk-SK" sz="1600" dirty="0" smtClean="0"/>
              <a:t> </a:t>
            </a:r>
            <a:r>
              <a:rPr lang="sk-SK" sz="1600" dirty="0" err="1" smtClean="0"/>
              <a:t>pom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for</a:t>
            </a:r>
            <a:r>
              <a:rPr lang="sk-SK" sz="1600" dirty="0" smtClean="0"/>
              <a:t>(</a:t>
            </a:r>
            <a:r>
              <a:rPr lang="sk-SK" sz="1600" dirty="0" err="1" smtClean="0"/>
              <a:t>char</a:t>
            </a:r>
            <a:r>
              <a:rPr lang="sk-SK" sz="1600" dirty="0" smtClean="0"/>
              <a:t>* max=ptr1+velkostPolozky ; ptr1&lt;max ; ptr1++,ptr2++){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pom=*ptr1;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*ptr1=*ptr2;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*ptr2=pom;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_sort(</a:t>
            </a:r>
            <a:r>
              <a:rPr lang="sk-SK" sz="1600" dirty="0" err="1" smtClean="0"/>
              <a:t>void</a:t>
            </a:r>
            <a:r>
              <a:rPr lang="sk-SK" sz="1600" dirty="0" smtClean="0"/>
              <a:t>* </a:t>
            </a:r>
            <a:r>
              <a:rPr lang="sk-SK" sz="1600" dirty="0" err="1" smtClean="0"/>
              <a:t>data</a:t>
            </a:r>
            <a:r>
              <a:rPr lang="sk-SK" sz="1600" dirty="0" smtClean="0"/>
              <a:t>, 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pocet</a:t>
            </a:r>
            <a:r>
              <a:rPr lang="sk-SK" sz="1600" dirty="0" smtClean="0"/>
              <a:t>, 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velkostPolozky</a:t>
            </a:r>
            <a:r>
              <a:rPr lang="sk-SK" sz="16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	</a:t>
            </a:r>
            <a:r>
              <a:rPr lang="sk-SK" sz="1600" dirty="0" err="1" smtClean="0"/>
              <a:t>bool</a:t>
            </a:r>
            <a:r>
              <a:rPr lang="sk-SK" sz="1600" dirty="0" smtClean="0"/>
              <a:t> (*</a:t>
            </a:r>
            <a:r>
              <a:rPr lang="sk-SK" sz="1600" dirty="0" err="1" smtClean="0"/>
              <a:t>compare</a:t>
            </a:r>
            <a:r>
              <a:rPr lang="sk-SK" sz="1600" dirty="0" smtClean="0"/>
              <a:t>)(</a:t>
            </a:r>
            <a:r>
              <a:rPr lang="sk-SK" sz="1600" dirty="0" err="1" smtClean="0"/>
              <a:t>void*,void</a:t>
            </a:r>
            <a:r>
              <a:rPr lang="sk-SK" sz="1600" dirty="0" smtClean="0"/>
              <a:t>*))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char</a:t>
            </a:r>
            <a:r>
              <a:rPr lang="sk-SK" sz="1600" dirty="0" smtClean="0"/>
              <a:t>* </a:t>
            </a:r>
            <a:r>
              <a:rPr lang="sk-SK" sz="1600" dirty="0" err="1" smtClean="0"/>
              <a:t>dd</a:t>
            </a:r>
            <a:r>
              <a:rPr lang="sk-SK" sz="1600" dirty="0" smtClean="0"/>
              <a:t>=(</a:t>
            </a:r>
            <a:r>
              <a:rPr lang="sk-SK" sz="1600" dirty="0" err="1" smtClean="0"/>
              <a:t>char</a:t>
            </a:r>
            <a:r>
              <a:rPr lang="sk-SK" sz="1600" dirty="0" smtClean="0"/>
              <a:t>*)</a:t>
            </a:r>
            <a:r>
              <a:rPr lang="sk-SK" sz="1600" dirty="0" err="1" smtClean="0"/>
              <a:t>data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char</a:t>
            </a:r>
            <a:r>
              <a:rPr lang="sk-SK" sz="1600" dirty="0" smtClean="0"/>
              <a:t>* </a:t>
            </a:r>
            <a:r>
              <a:rPr lang="sk-SK" sz="1600" dirty="0" err="1" smtClean="0"/>
              <a:t>max=dd+pocet*velkostPolozky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for</a:t>
            </a:r>
            <a:r>
              <a:rPr lang="sk-SK" sz="1600" dirty="0" smtClean="0"/>
              <a:t>(</a:t>
            </a:r>
            <a:r>
              <a:rPr lang="sk-SK" sz="1600" dirty="0" err="1" smtClean="0"/>
              <a:t>char</a:t>
            </a:r>
            <a:r>
              <a:rPr lang="sk-SK" sz="1600" dirty="0" smtClean="0"/>
              <a:t>* p1=dd ; p1&lt;max ; p1+=velkostPolozky){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    </a:t>
            </a:r>
            <a:r>
              <a:rPr lang="sk-SK" sz="1600" dirty="0" err="1" smtClean="0"/>
              <a:t>for</a:t>
            </a:r>
            <a:r>
              <a:rPr lang="sk-SK" sz="1600" dirty="0" smtClean="0"/>
              <a:t>(</a:t>
            </a:r>
            <a:r>
              <a:rPr lang="sk-SK" sz="1600" dirty="0" err="1" smtClean="0"/>
              <a:t>char</a:t>
            </a:r>
            <a:r>
              <a:rPr lang="sk-SK" sz="1600" dirty="0" smtClean="0"/>
              <a:t>* p2=p1 ; p2&lt;max ; p2+=velkostPolozky){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if(compare(p1,p2))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	Vymen(p1,p2,velkostPolozky);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  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702854" y="647164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33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99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Smerník na funkciu ako parameter funkcie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bool compareIntUp(void* x1, void* x2)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return *(int*)x1 &gt; *(int*)x2;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bool compareIntDown(void* x1, void* x2)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return *(int*)x1 &lt; *(int*)x2;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void Print(int* data, int pocet)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for(int i=0;i&lt;pocet;i++){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	printf("%i,",</a:t>
            </a:r>
            <a:r>
              <a:rPr lang="en-US" sz="1600" smtClean="0"/>
              <a:t>data[i</a:t>
            </a:r>
            <a:r>
              <a:rPr lang="sk-SK" sz="1600" smtClean="0"/>
              <a:t>]);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printf("\n");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int main</a:t>
            </a:r>
            <a:r>
              <a:rPr lang="en-US" sz="1600" smtClean="0"/>
              <a:t>()</a:t>
            </a:r>
            <a:endParaRPr lang="sk-SK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int pole[</a:t>
            </a:r>
            <a:r>
              <a:rPr lang="en-US" sz="1600" smtClean="0"/>
              <a:t> </a:t>
            </a:r>
            <a:r>
              <a:rPr lang="sk-SK" sz="1600" smtClean="0"/>
              <a:t>]={2,4,5453,5,46,56,25,6,352,31,43,56,78,4321,4,15,56,546,3};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Print(pole,sizeof(pole)/sizeof(pole[0]));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_sort(pole, sizeof(pole)/sizeof(pole[0]), sizeof(int), compareIntUp);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Print(pole,sizeof(pole)/sizeof(pole[0]));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return 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smtClean="0"/>
          </a:p>
        </p:txBody>
      </p:sp>
      <p:sp>
        <p:nvSpPr>
          <p:cNvPr id="2" name="Obdĺžnik 1"/>
          <p:cNvSpPr/>
          <p:nvPr/>
        </p:nvSpPr>
        <p:spPr>
          <a:xfrm>
            <a:off x="8676456" y="647164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34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322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Použitie smerníka na funkciu - </a:t>
            </a:r>
            <a:r>
              <a:rPr lang="en-US" smtClean="0"/>
              <a:t>menu</a:t>
            </a:r>
            <a:endParaRPr lang="sk-SK" smtClean="0"/>
          </a:p>
        </p:txBody>
      </p:sp>
      <p:graphicFrame>
        <p:nvGraphicFramePr>
          <p:cNvPr id="1026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611188" y="1052513"/>
          <a:ext cx="7805737" cy="573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3" imgW="5791505" imgH="4252265" progId="Visio.Drawing.11">
                  <p:embed/>
                </p:oleObj>
              </mc:Choice>
              <mc:Fallback>
                <p:oleObj name="Visio" r:id="rId3" imgW="5791505" imgH="42522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2513"/>
                        <a:ext cx="7805737" cy="573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dĺžnik 1"/>
          <p:cNvSpPr/>
          <p:nvPr/>
        </p:nvSpPr>
        <p:spPr>
          <a:xfrm>
            <a:off x="8702854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35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08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const a smerníky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smerník na znak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char</a:t>
            </a:r>
            <a:r>
              <a:rPr lang="sk-SK" sz="1800" dirty="0" smtClean="0"/>
              <a:t> * 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*</a:t>
            </a:r>
            <a:r>
              <a:rPr lang="sk-SK" sz="1800" dirty="0" err="1" smtClean="0"/>
              <a:t>s=‘a</a:t>
            </a:r>
            <a:r>
              <a:rPr lang="sk-SK" sz="1800" dirty="0" smtClean="0"/>
              <a:t>’;	// </a:t>
            </a:r>
            <a:r>
              <a:rPr lang="sk-SK" sz="1800" dirty="0" err="1" smtClean="0"/>
              <a:t>ok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s++;	// </a:t>
            </a:r>
            <a:r>
              <a:rPr lang="sk-SK" sz="1800" dirty="0" err="1" smtClean="0"/>
              <a:t>ok</a:t>
            </a:r>
            <a:endParaRPr lang="sk-SK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smerník na konštantný znak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const</a:t>
            </a:r>
            <a:r>
              <a:rPr lang="sk-SK" sz="1800" dirty="0" smtClean="0"/>
              <a:t> </a:t>
            </a:r>
            <a:r>
              <a:rPr lang="sk-SK" sz="1800" dirty="0" err="1" smtClean="0"/>
              <a:t>char</a:t>
            </a:r>
            <a:r>
              <a:rPr lang="sk-SK" sz="1800" dirty="0" smtClean="0"/>
              <a:t> * 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*</a:t>
            </a:r>
            <a:r>
              <a:rPr lang="sk-SK" sz="1800" dirty="0" err="1" smtClean="0"/>
              <a:t>s=‘a</a:t>
            </a:r>
            <a:r>
              <a:rPr lang="sk-SK" sz="1800" dirty="0" smtClean="0"/>
              <a:t>’;	// nie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s++;	// </a:t>
            </a:r>
            <a:r>
              <a:rPr lang="sk-SK" sz="1800" dirty="0" err="1" smtClean="0"/>
              <a:t>ok</a:t>
            </a:r>
            <a:endParaRPr lang="sk-SK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konštantný smerník na znak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char</a:t>
            </a:r>
            <a:r>
              <a:rPr lang="sk-SK" sz="1800" dirty="0" smtClean="0"/>
              <a:t> </a:t>
            </a:r>
            <a:r>
              <a:rPr lang="sk-SK" sz="1800" dirty="0" err="1" smtClean="0"/>
              <a:t>const</a:t>
            </a:r>
            <a:r>
              <a:rPr lang="sk-SK" sz="1800" dirty="0" smtClean="0"/>
              <a:t> * 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*</a:t>
            </a:r>
            <a:r>
              <a:rPr lang="sk-SK" sz="1800" dirty="0" err="1" smtClean="0"/>
              <a:t>s=‘a</a:t>
            </a:r>
            <a:r>
              <a:rPr lang="sk-SK" sz="1800" dirty="0" smtClean="0"/>
              <a:t>’;	// </a:t>
            </a:r>
            <a:r>
              <a:rPr lang="sk-SK" sz="1800" dirty="0" err="1" smtClean="0"/>
              <a:t>ok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s++;	// nie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konštantný smerník na konštantný znak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const</a:t>
            </a:r>
            <a:r>
              <a:rPr lang="sk-SK" sz="1800" dirty="0" smtClean="0"/>
              <a:t> </a:t>
            </a:r>
            <a:r>
              <a:rPr lang="sk-SK" sz="1800" dirty="0" err="1" smtClean="0"/>
              <a:t>char</a:t>
            </a:r>
            <a:r>
              <a:rPr lang="sk-SK" sz="1800" dirty="0" smtClean="0"/>
              <a:t> </a:t>
            </a:r>
            <a:r>
              <a:rPr lang="sk-SK" sz="1800" dirty="0" err="1" smtClean="0"/>
              <a:t>const</a:t>
            </a:r>
            <a:r>
              <a:rPr lang="sk-SK" sz="1800" dirty="0" smtClean="0"/>
              <a:t> * 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*</a:t>
            </a:r>
            <a:r>
              <a:rPr lang="sk-SK" sz="1800" dirty="0" err="1" smtClean="0"/>
              <a:t>s=‘a</a:t>
            </a:r>
            <a:r>
              <a:rPr lang="sk-SK" sz="1800" dirty="0" smtClean="0"/>
              <a:t>’;	// nie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s++;	// nie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príklady použitia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strcpy</a:t>
            </a:r>
            <a:r>
              <a:rPr lang="sk-SK" sz="1800" dirty="0" smtClean="0"/>
              <a:t>(</a:t>
            </a:r>
            <a:r>
              <a:rPr lang="sk-SK" sz="1800" dirty="0" err="1" smtClean="0"/>
              <a:t>char</a:t>
            </a:r>
            <a:r>
              <a:rPr lang="sk-SK" sz="1800" dirty="0" smtClean="0"/>
              <a:t>* </a:t>
            </a:r>
            <a:r>
              <a:rPr lang="sk-SK" sz="1800" dirty="0" err="1" smtClean="0"/>
              <a:t>dst</a:t>
            </a:r>
            <a:r>
              <a:rPr lang="sk-SK" sz="1800" dirty="0" smtClean="0"/>
              <a:t>, </a:t>
            </a:r>
            <a:r>
              <a:rPr lang="sk-SK" sz="1800" dirty="0" err="1" smtClean="0"/>
              <a:t>const</a:t>
            </a:r>
            <a:r>
              <a:rPr lang="sk-SK" sz="1800" dirty="0" smtClean="0"/>
              <a:t> </a:t>
            </a:r>
            <a:r>
              <a:rPr lang="sk-SK" sz="1800" dirty="0" err="1" smtClean="0"/>
              <a:t>char</a:t>
            </a:r>
            <a:r>
              <a:rPr lang="sk-SK" sz="1800" dirty="0" smtClean="0"/>
              <a:t>* </a:t>
            </a:r>
            <a:r>
              <a:rPr lang="sk-SK" sz="1800" dirty="0" err="1" smtClean="0"/>
              <a:t>src</a:t>
            </a:r>
            <a:r>
              <a:rPr lang="sk-SK" sz="1800" dirty="0" smtClean="0"/>
              <a:t>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strlen</a:t>
            </a:r>
            <a:r>
              <a:rPr lang="sk-SK" sz="1800" dirty="0" smtClean="0"/>
              <a:t>(</a:t>
            </a:r>
            <a:r>
              <a:rPr lang="sk-SK" sz="1800" dirty="0" err="1" smtClean="0"/>
              <a:t>const</a:t>
            </a:r>
            <a:r>
              <a:rPr lang="sk-SK" sz="1800" dirty="0" smtClean="0"/>
              <a:t> </a:t>
            </a:r>
            <a:r>
              <a:rPr lang="sk-SK" sz="1800" dirty="0" err="1" smtClean="0"/>
              <a:t>char</a:t>
            </a:r>
            <a:r>
              <a:rPr lang="sk-SK" sz="1800" dirty="0" smtClean="0"/>
              <a:t>* s);</a:t>
            </a:r>
          </a:p>
        </p:txBody>
      </p:sp>
      <p:sp>
        <p:nvSpPr>
          <p:cNvPr id="2" name="Obdĺžnik 1"/>
          <p:cNvSpPr/>
          <p:nvPr/>
        </p:nvSpPr>
        <p:spPr>
          <a:xfrm>
            <a:off x="8668182" y="648688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36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56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a argumenty funkcií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dirty="0" smtClean="0"/>
              <a:t>V jazyku C</a:t>
            </a:r>
            <a:r>
              <a:rPr lang="en-US" dirty="0" smtClean="0"/>
              <a:t>++</a:t>
            </a:r>
            <a:r>
              <a:rPr lang="sk-SK" dirty="0" smtClean="0"/>
              <a:t> sa odovzdávajú parametre funkciám hodnotou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Nemáme žiadny priamy spôsob, ako vytvoriť funkciu, ktorá by:</a:t>
            </a:r>
          </a:p>
          <a:p>
            <a:pPr lvl="1" eaLnBrk="1" hangingPunct="1">
              <a:lnSpc>
                <a:spcPct val="90000"/>
              </a:lnSpc>
            </a:pPr>
            <a:r>
              <a:rPr lang="sk-SK" dirty="0" smtClean="0"/>
              <a:t>menila obsah premennej vo volajúcej funkcii</a:t>
            </a:r>
          </a:p>
          <a:p>
            <a:pPr lvl="1" eaLnBrk="1" hangingPunct="1">
              <a:lnSpc>
                <a:spcPct val="90000"/>
              </a:lnSpc>
            </a:pPr>
            <a:r>
              <a:rPr lang="sk-SK" dirty="0" smtClean="0"/>
              <a:t>vracala viac ako jednu hodnotu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Na takúto zmenu sa používajú smerníky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Ako parameter funkcii dáme smerník na premennú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Smerník je odovzdaný hodnotou ale ukazuje na pamäť ako pôvodný smerník</a:t>
            </a:r>
          </a:p>
        </p:txBody>
      </p:sp>
      <p:sp>
        <p:nvSpPr>
          <p:cNvPr id="2" name="Obdĺžnik 1"/>
          <p:cNvSpPr/>
          <p:nvPr/>
        </p:nvSpPr>
        <p:spPr>
          <a:xfrm>
            <a:off x="8702854" y="647926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37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56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a argumenty funkcií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29600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Napíšte funkciu, ktorá vymení medzi sebou dva parametre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1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a, </a:t>
            </a:r>
            <a:r>
              <a:rPr lang="en-US" sz="1400" dirty="0" smtClean="0"/>
              <a:t>byte</a:t>
            </a:r>
            <a:r>
              <a:rPr lang="sk-SK" sz="1400" dirty="0" smtClean="0"/>
              <a:t> 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{				// nesprávne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r>
              <a:rPr lang="en-US" sz="1400" dirty="0" smtClean="0"/>
              <a:t>  a</a:t>
            </a:r>
            <a:r>
              <a:rPr lang="sk-SK" sz="1400" dirty="0" smtClean="0"/>
              <a:t> = b;</a:t>
            </a:r>
            <a:r>
              <a:rPr lang="en-US" sz="1400" dirty="0" smtClean="0"/>
              <a:t>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*a, </a:t>
            </a:r>
            <a:r>
              <a:rPr lang="en-US" sz="1400" dirty="0" smtClean="0"/>
              <a:t>byte</a:t>
            </a:r>
            <a:r>
              <a:rPr lang="sk-SK" sz="1400" dirty="0" smtClean="0"/>
              <a:t> *b)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{				// správne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*a;</a:t>
            </a:r>
            <a:r>
              <a:rPr lang="en-US" sz="1400" dirty="0" smtClean="0"/>
              <a:t>  </a:t>
            </a:r>
            <a:r>
              <a:rPr lang="sk-SK" sz="1400" dirty="0" smtClean="0"/>
              <a:t>*a = *b;</a:t>
            </a:r>
            <a:r>
              <a:rPr lang="en-US" sz="1400" dirty="0" smtClean="0"/>
              <a:t>  </a:t>
            </a:r>
            <a:r>
              <a:rPr lang="sk-SK" sz="1400" dirty="0" smtClean="0"/>
              <a:t>*b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3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{				// správne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r>
              <a:rPr lang="en-US" sz="1400" dirty="0" smtClean="0"/>
              <a:t>  a</a:t>
            </a:r>
            <a:r>
              <a:rPr lang="sk-SK" sz="1400" dirty="0" smtClean="0"/>
              <a:t> = b;</a:t>
            </a:r>
            <a:r>
              <a:rPr lang="en-US" sz="1400" dirty="0" smtClean="0"/>
              <a:t>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volanie: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vymena1(</a:t>
            </a:r>
            <a:r>
              <a:rPr lang="en-US" sz="1400" dirty="0" err="1" smtClean="0"/>
              <a:t>a,b</a:t>
            </a:r>
            <a:r>
              <a:rPr lang="en-US" sz="1400" dirty="0" smtClean="0"/>
              <a:t>); 	//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tomto</a:t>
            </a:r>
            <a:r>
              <a:rPr lang="en-US" sz="1400" dirty="0" smtClean="0"/>
              <a:t> </a:t>
            </a:r>
            <a:r>
              <a:rPr lang="en-US" sz="1400" dirty="0" err="1" smtClean="0"/>
              <a:t>mieste</a:t>
            </a:r>
            <a:r>
              <a:rPr lang="en-US" sz="1400" dirty="0" smtClean="0"/>
              <a:t> je v a=1 a v b=2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vymena2(&amp;a,</a:t>
            </a:r>
            <a:r>
              <a:rPr lang="sk-SK" sz="1400" dirty="0" smtClean="0"/>
              <a:t> </a:t>
            </a:r>
            <a:r>
              <a:rPr lang="en-US" sz="1400" dirty="0" smtClean="0"/>
              <a:t>&amp;b); 	//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tomto</a:t>
            </a:r>
            <a:r>
              <a:rPr lang="en-US" sz="1400" dirty="0" smtClean="0"/>
              <a:t> </a:t>
            </a:r>
            <a:r>
              <a:rPr lang="en-US" sz="1400" dirty="0" err="1" smtClean="0"/>
              <a:t>mieste</a:t>
            </a:r>
            <a:r>
              <a:rPr lang="en-US" sz="1400" dirty="0" smtClean="0"/>
              <a:t> je v a=2 a v b=1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vymena3(</a:t>
            </a:r>
            <a:r>
              <a:rPr lang="en-US" sz="1400" dirty="0" err="1" smtClean="0"/>
              <a:t>a,b</a:t>
            </a:r>
            <a:r>
              <a:rPr lang="en-US" sz="1400" dirty="0" smtClean="0"/>
              <a:t>); 	//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tomto</a:t>
            </a:r>
            <a:r>
              <a:rPr lang="en-US" sz="1400" dirty="0" smtClean="0"/>
              <a:t> </a:t>
            </a:r>
            <a:r>
              <a:rPr lang="en-US" sz="1400" dirty="0" err="1" smtClean="0"/>
              <a:t>mieste</a:t>
            </a:r>
            <a:r>
              <a:rPr lang="en-US" sz="1400" dirty="0" smtClean="0"/>
              <a:t> je v a=2 a v b=1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    </a:t>
            </a:r>
            <a:r>
              <a:rPr lang="sk-SK" sz="1400" dirty="0" err="1" smtClean="0"/>
              <a:t>return</a:t>
            </a:r>
            <a:r>
              <a:rPr lang="sk-SK" sz="1400" dirty="0" smtClean="0"/>
              <a:t> </a:t>
            </a:r>
            <a:r>
              <a:rPr lang="en-US" sz="1400" dirty="0" smtClean="0"/>
              <a:t>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702854" y="648688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38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668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hodnotou</a:t>
            </a:r>
            <a:r>
              <a:rPr lang="sk-SK" dirty="0" smtClean="0"/>
              <a:t> - 1</a:t>
            </a:r>
            <a:endParaRPr lang="sk-SK" dirty="0"/>
          </a:p>
        </p:txBody>
      </p:sp>
      <p:grpSp>
        <p:nvGrpSpPr>
          <p:cNvPr id="133" name="Skupina 132"/>
          <p:cNvGrpSpPr/>
          <p:nvPr/>
        </p:nvGrpSpPr>
        <p:grpSpPr>
          <a:xfrm>
            <a:off x="3923928" y="980728"/>
            <a:ext cx="1674950" cy="5276329"/>
            <a:chOff x="3923928" y="980728"/>
            <a:chExt cx="1674950" cy="5276329"/>
          </a:xfrm>
        </p:grpSpPr>
        <p:grpSp>
          <p:nvGrpSpPr>
            <p:cNvPr id="132" name="Skupina 131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130" name="Skupina 129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31" name="Skupina 130"/>
              <p:cNvGrpSpPr/>
              <p:nvPr/>
            </p:nvGrpSpPr>
            <p:grpSpPr>
              <a:xfrm>
                <a:off x="3923928" y="1340768"/>
                <a:ext cx="720079" cy="4916289"/>
                <a:chOff x="3923928" y="1340768"/>
                <a:chExt cx="7200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3923928" y="3645024"/>
                  <a:ext cx="720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79" name="Skupina 78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421196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Sta</a:t>
              </a:r>
              <a:r>
                <a:rPr lang="sk-SK" sz="1400" dirty="0" smtClean="0"/>
                <a:t>t</a:t>
              </a:r>
              <a:r>
                <a:rPr lang="en-US" sz="1400" dirty="0" err="1" smtClean="0"/>
                <a:t>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3" y="1196752"/>
            <a:ext cx="3096344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1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a, </a:t>
            </a:r>
            <a:r>
              <a:rPr lang="en-US" sz="1400" dirty="0" smtClean="0"/>
              <a:t>byte</a:t>
            </a:r>
            <a:r>
              <a:rPr lang="sk-SK" sz="1400" dirty="0" smtClean="0"/>
              <a:t> 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a</a:t>
            </a:r>
            <a:r>
              <a:rPr lang="sk-SK" sz="1400" dirty="0" smtClean="0"/>
              <a:t>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vymena1(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return 0;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134" name="BlokTextu 133"/>
          <p:cNvSpPr txBox="1"/>
          <p:nvPr/>
        </p:nvSpPr>
        <p:spPr>
          <a:xfrm>
            <a:off x="5508105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135" name="BlokTextu 134"/>
          <p:cNvSpPr txBox="1"/>
          <p:nvPr/>
        </p:nvSpPr>
        <p:spPr>
          <a:xfrm>
            <a:off x="5508105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136" name="BlokTextu 135"/>
          <p:cNvSpPr txBox="1"/>
          <p:nvPr/>
        </p:nvSpPr>
        <p:spPr>
          <a:xfrm>
            <a:off x="6084168" y="134076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'</a:t>
            </a:r>
            <a:endParaRPr lang="sk-SK" sz="1400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4168" y="162880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b’</a:t>
            </a:r>
            <a:endParaRPr lang="sk-SK" sz="1400" dirty="0"/>
          </a:p>
        </p:txBody>
      </p:sp>
      <p:cxnSp>
        <p:nvCxnSpPr>
          <p:cNvPr id="141" name="Rovná spojovacia šípka 140"/>
          <p:cNvCxnSpPr>
            <a:stCxn id="134" idx="3"/>
            <a:endCxn id="136" idx="1"/>
          </p:cNvCxnSpPr>
          <p:nvPr/>
        </p:nvCxnSpPr>
        <p:spPr>
          <a:xfrm>
            <a:off x="5796137" y="1494657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ovná spojovacia šípka 141"/>
          <p:cNvCxnSpPr/>
          <p:nvPr/>
        </p:nvCxnSpPr>
        <p:spPr>
          <a:xfrm>
            <a:off x="5796136" y="1772816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BlokTextu 144"/>
          <p:cNvSpPr txBox="1"/>
          <p:nvPr/>
        </p:nvSpPr>
        <p:spPr>
          <a:xfrm>
            <a:off x="5868144" y="191683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147" name="Tvar 146"/>
          <p:cNvCxnSpPr/>
          <p:nvPr/>
        </p:nvCxnSpPr>
        <p:spPr>
          <a:xfrm>
            <a:off x="7812360" y="1484784"/>
            <a:ext cx="1588" cy="576064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Skupina 94"/>
          <p:cNvGrpSpPr/>
          <p:nvPr/>
        </p:nvGrpSpPr>
        <p:grpSpPr>
          <a:xfrm>
            <a:off x="6300192" y="980728"/>
            <a:ext cx="1512168" cy="5276329"/>
            <a:chOff x="6300192" y="980728"/>
            <a:chExt cx="1512168" cy="5276329"/>
          </a:xfrm>
        </p:grpSpPr>
        <p:grpSp>
          <p:nvGrpSpPr>
            <p:cNvPr id="96" name="Skupina 97"/>
            <p:cNvGrpSpPr/>
            <p:nvPr/>
          </p:nvGrpSpPr>
          <p:grpSpPr>
            <a:xfrm>
              <a:off x="6300192" y="1340768"/>
              <a:ext cx="1512168" cy="4916289"/>
              <a:chOff x="6300192" y="1340768"/>
              <a:chExt cx="1512168" cy="4916289"/>
            </a:xfrm>
          </p:grpSpPr>
          <p:grpSp>
            <p:nvGrpSpPr>
              <p:cNvPr id="98" name="Skupina 39"/>
              <p:cNvGrpSpPr/>
              <p:nvPr/>
            </p:nvGrpSpPr>
            <p:grpSpPr>
              <a:xfrm>
                <a:off x="702027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12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126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127" name="BlokTextu 126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128" name="BlokTextu 127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138" name="BlokTextu 137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9" name="BlokTextu 138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0" name="BlokTextu 139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3" name="BlokTextu 142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4" name="BlokTextu 143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6" name="BlokTextu 145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8" name="BlokTextu 147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9" name="BlokTextu 148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0" name="BlokTextu 149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1" name="BlokTextu 150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2" name="BlokTextu 151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4" name="BlokTextu 153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5" name="BlokTextu 154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6" name="BlokTextu 155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99" name="Skupina 119"/>
              <p:cNvGrpSpPr/>
              <p:nvPr/>
            </p:nvGrpSpPr>
            <p:grpSpPr>
              <a:xfrm>
                <a:off x="6300192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00" name="BlokTextu 99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1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2" name="BlokTextu 101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97" name="BlokTextu 96"/>
            <p:cNvSpPr txBox="1"/>
            <p:nvPr/>
          </p:nvSpPr>
          <p:spPr>
            <a:xfrm>
              <a:off x="687625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</p:grpSp>
      <p:sp>
        <p:nvSpPr>
          <p:cNvPr id="3" name="Obdĺžnik 2"/>
          <p:cNvSpPr/>
          <p:nvPr/>
        </p:nvSpPr>
        <p:spPr>
          <a:xfrm>
            <a:off x="8694470" y="648825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39</a:t>
            </a:fld>
            <a:endParaRPr lang="sk-SK" dirty="0"/>
          </a:p>
        </p:txBody>
      </p:sp>
      <p:pic>
        <p:nvPicPr>
          <p:cNvPr id="11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4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447453" y="1412776"/>
            <a:ext cx="82296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sk-SK" kern="0" dirty="0" smtClean="0">
                <a:solidFill>
                  <a:srgbClr val="FF0000"/>
                </a:solidFill>
              </a:rPr>
              <a:t>smerník je premenná, ktorá obsahuje adresu inej premennej</a:t>
            </a:r>
          </a:p>
          <a:p>
            <a:pPr eaLnBrk="1" hangingPunct="1">
              <a:lnSpc>
                <a:spcPct val="90000"/>
              </a:lnSpc>
            </a:pPr>
            <a:endParaRPr lang="sk-SK" kern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sk-SK" kern="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sk-SK" kern="0" dirty="0" smtClean="0"/>
              <a:t>pomocou smerníka môžeme ku premenným pristupovať tzv. nepriamo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čo je to?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4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81" y="1245323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hodnotou</a:t>
            </a:r>
            <a:r>
              <a:rPr lang="sk-SK" dirty="0" smtClean="0"/>
              <a:t> - 2</a:t>
            </a:r>
            <a:endParaRPr lang="sk-SK" dirty="0"/>
          </a:p>
        </p:txBody>
      </p:sp>
      <p:grpSp>
        <p:nvGrpSpPr>
          <p:cNvPr id="3" name="Skupina 132"/>
          <p:cNvGrpSpPr/>
          <p:nvPr/>
        </p:nvGrpSpPr>
        <p:grpSpPr>
          <a:xfrm>
            <a:off x="3923928" y="980728"/>
            <a:ext cx="1674950" cy="5276329"/>
            <a:chOff x="3923928" y="980728"/>
            <a:chExt cx="1674950" cy="5276329"/>
          </a:xfrm>
        </p:grpSpPr>
        <p:grpSp>
          <p:nvGrpSpPr>
            <p:cNvPr id="38" name="Skupina 131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39" name="Skupina 129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40" name="Skupina 38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41" name="Skupina 130"/>
              <p:cNvGrpSpPr/>
              <p:nvPr/>
            </p:nvGrpSpPr>
            <p:grpSpPr>
              <a:xfrm>
                <a:off x="3923928" y="1340768"/>
                <a:ext cx="720079" cy="4916289"/>
                <a:chOff x="3923928" y="1340768"/>
                <a:chExt cx="7200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3923928" y="3645024"/>
                  <a:ext cx="720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42" name="Skupina 78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421196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Sta</a:t>
              </a:r>
              <a:r>
                <a:rPr lang="sk-SK" sz="1400" dirty="0" smtClean="0"/>
                <a:t>t</a:t>
              </a:r>
              <a:r>
                <a:rPr lang="en-US" sz="1400" dirty="0" err="1" smtClean="0"/>
                <a:t>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grpSp>
        <p:nvGrpSpPr>
          <p:cNvPr id="99" name="Skupina 98"/>
          <p:cNvGrpSpPr/>
          <p:nvPr/>
        </p:nvGrpSpPr>
        <p:grpSpPr>
          <a:xfrm>
            <a:off x="6300192" y="980728"/>
            <a:ext cx="1512168" cy="5276329"/>
            <a:chOff x="6300192" y="980728"/>
            <a:chExt cx="1512168" cy="5276329"/>
          </a:xfrm>
        </p:grpSpPr>
        <p:grpSp>
          <p:nvGrpSpPr>
            <p:cNvPr id="98" name="Skupina 97"/>
            <p:cNvGrpSpPr/>
            <p:nvPr/>
          </p:nvGrpSpPr>
          <p:grpSpPr>
            <a:xfrm>
              <a:off x="6300192" y="1340768"/>
              <a:ext cx="1512168" cy="4916289"/>
              <a:chOff x="6300192" y="1340768"/>
              <a:chExt cx="1512168" cy="4916289"/>
            </a:xfrm>
          </p:grpSpPr>
          <p:grpSp>
            <p:nvGrpSpPr>
              <p:cNvPr id="62" name="Skupina 39"/>
              <p:cNvGrpSpPr/>
              <p:nvPr/>
            </p:nvGrpSpPr>
            <p:grpSpPr>
              <a:xfrm>
                <a:off x="702027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sk-SK" sz="1400" dirty="0"/>
                </a:p>
              </p:txBody>
            </p:sp>
            <p:grpSp>
              <p:nvGrpSpPr>
                <p:cNvPr id="7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80" name="Skupina 119"/>
              <p:cNvGrpSpPr/>
              <p:nvPr/>
            </p:nvGrpSpPr>
            <p:grpSpPr>
              <a:xfrm>
                <a:off x="6300192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45" name="BlokTextu 44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81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46" name="BlokTextu 45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47" name="BlokTextu 46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48" name="BlokTextu 47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49" name="BlokTextu 48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50" name="BlokTextu 49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51" name="BlokTextu 50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52" name="BlokTextu 51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53" name="BlokTextu 52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54" name="BlokTextu 53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55" name="BlokTextu 54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56" name="BlokTextu 55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57" name="BlokTextu 56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58" name="BlokTextu 57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59" name="BlokTextu 58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60" name="BlokTextu 59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8" name="BlokTextu 117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3" name="BlokTextu 122"/>
            <p:cNvSpPr txBox="1"/>
            <p:nvPr/>
          </p:nvSpPr>
          <p:spPr>
            <a:xfrm>
              <a:off x="687625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3" y="1196752"/>
            <a:ext cx="3096344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1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a, </a:t>
            </a:r>
            <a:r>
              <a:rPr lang="en-US" sz="1400" dirty="0" smtClean="0"/>
              <a:t>byte</a:t>
            </a:r>
            <a:r>
              <a:rPr lang="sk-SK" sz="1400" dirty="0" smtClean="0"/>
              <a:t> 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a</a:t>
            </a:r>
            <a:r>
              <a:rPr lang="sk-SK" sz="1400" dirty="0" smtClean="0"/>
              <a:t>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vymena1(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return 0;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134" name="BlokTextu 133"/>
          <p:cNvSpPr txBox="1"/>
          <p:nvPr/>
        </p:nvSpPr>
        <p:spPr>
          <a:xfrm>
            <a:off x="5508105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135" name="BlokTextu 134"/>
          <p:cNvSpPr txBox="1"/>
          <p:nvPr/>
        </p:nvSpPr>
        <p:spPr>
          <a:xfrm>
            <a:off x="5508105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136" name="BlokTextu 135"/>
          <p:cNvSpPr txBox="1"/>
          <p:nvPr/>
        </p:nvSpPr>
        <p:spPr>
          <a:xfrm>
            <a:off x="6084168" y="134076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'</a:t>
            </a:r>
            <a:endParaRPr lang="sk-SK" sz="1400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4168" y="162880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b’</a:t>
            </a:r>
            <a:endParaRPr lang="sk-SK" sz="1400" dirty="0"/>
          </a:p>
        </p:txBody>
      </p:sp>
      <p:cxnSp>
        <p:nvCxnSpPr>
          <p:cNvPr id="141" name="Rovná spojovacia šípka 140"/>
          <p:cNvCxnSpPr>
            <a:stCxn id="134" idx="3"/>
            <a:endCxn id="136" idx="1"/>
          </p:cNvCxnSpPr>
          <p:nvPr/>
        </p:nvCxnSpPr>
        <p:spPr>
          <a:xfrm>
            <a:off x="5796137" y="1494657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ovná spojovacia šípka 141"/>
          <p:cNvCxnSpPr/>
          <p:nvPr/>
        </p:nvCxnSpPr>
        <p:spPr>
          <a:xfrm>
            <a:off x="5796136" y="1772816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BlokTextu 144"/>
          <p:cNvSpPr txBox="1"/>
          <p:nvPr/>
        </p:nvSpPr>
        <p:spPr>
          <a:xfrm>
            <a:off x="5868144" y="191683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96" name="Zaoblená spojnica 95"/>
          <p:cNvCxnSpPr>
            <a:stCxn id="63" idx="3"/>
            <a:endCxn id="61" idx="3"/>
          </p:cNvCxnSpPr>
          <p:nvPr/>
        </p:nvCxnSpPr>
        <p:spPr>
          <a:xfrm flipV="1">
            <a:off x="7812360" y="1484784"/>
            <a:ext cx="1588" cy="28803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dĺžnik 42"/>
          <p:cNvSpPr/>
          <p:nvPr/>
        </p:nvSpPr>
        <p:spPr>
          <a:xfrm>
            <a:off x="8702854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40</a:t>
            </a:fld>
            <a:endParaRPr lang="sk-SK" dirty="0"/>
          </a:p>
        </p:txBody>
      </p:sp>
      <p:pic>
        <p:nvPicPr>
          <p:cNvPr id="97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69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hodnotou</a:t>
            </a:r>
            <a:r>
              <a:rPr lang="sk-SK" dirty="0" smtClean="0"/>
              <a:t> - 3</a:t>
            </a:r>
            <a:endParaRPr lang="sk-SK" dirty="0"/>
          </a:p>
        </p:txBody>
      </p:sp>
      <p:grpSp>
        <p:nvGrpSpPr>
          <p:cNvPr id="3" name="Skupina 132"/>
          <p:cNvGrpSpPr/>
          <p:nvPr/>
        </p:nvGrpSpPr>
        <p:grpSpPr>
          <a:xfrm>
            <a:off x="3923928" y="980728"/>
            <a:ext cx="1674950" cy="5276329"/>
            <a:chOff x="3923928" y="980728"/>
            <a:chExt cx="1674950" cy="5276329"/>
          </a:xfrm>
        </p:grpSpPr>
        <p:grpSp>
          <p:nvGrpSpPr>
            <p:cNvPr id="38" name="Skupina 131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39" name="Skupina 129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40" name="Skupina 38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41" name="Skupina 130"/>
              <p:cNvGrpSpPr/>
              <p:nvPr/>
            </p:nvGrpSpPr>
            <p:grpSpPr>
              <a:xfrm>
                <a:off x="3923928" y="1340768"/>
                <a:ext cx="720079" cy="4916289"/>
                <a:chOff x="3923928" y="1340768"/>
                <a:chExt cx="7200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3923928" y="3645024"/>
                  <a:ext cx="720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42" name="Skupina 78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421196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Sta</a:t>
              </a:r>
              <a:r>
                <a:rPr lang="sk-SK" sz="1400" dirty="0" smtClean="0"/>
                <a:t>t</a:t>
              </a:r>
              <a:r>
                <a:rPr lang="en-US" sz="1400" dirty="0" err="1" smtClean="0"/>
                <a:t>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3" y="1196752"/>
            <a:ext cx="3096344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1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a, </a:t>
            </a:r>
            <a:r>
              <a:rPr lang="en-US" sz="1400" dirty="0" smtClean="0"/>
              <a:t>byte</a:t>
            </a:r>
            <a:r>
              <a:rPr lang="sk-SK" sz="1400" dirty="0" smtClean="0"/>
              <a:t> 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a</a:t>
            </a:r>
            <a:r>
              <a:rPr lang="sk-SK" sz="1400" dirty="0" smtClean="0"/>
              <a:t>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vymena1(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return 0;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134" name="BlokTextu 133"/>
          <p:cNvSpPr txBox="1"/>
          <p:nvPr/>
        </p:nvSpPr>
        <p:spPr>
          <a:xfrm>
            <a:off x="5508105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135" name="BlokTextu 134"/>
          <p:cNvSpPr txBox="1"/>
          <p:nvPr/>
        </p:nvSpPr>
        <p:spPr>
          <a:xfrm>
            <a:off x="5508105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136" name="BlokTextu 135"/>
          <p:cNvSpPr txBox="1"/>
          <p:nvPr/>
        </p:nvSpPr>
        <p:spPr>
          <a:xfrm>
            <a:off x="6084168" y="134076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'</a:t>
            </a:r>
            <a:endParaRPr lang="sk-SK" sz="1400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4168" y="162880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b’</a:t>
            </a:r>
            <a:endParaRPr lang="sk-SK" sz="1400" dirty="0"/>
          </a:p>
        </p:txBody>
      </p:sp>
      <p:cxnSp>
        <p:nvCxnSpPr>
          <p:cNvPr id="141" name="Rovná spojovacia šípka 140"/>
          <p:cNvCxnSpPr>
            <a:stCxn id="134" idx="3"/>
            <a:endCxn id="136" idx="1"/>
          </p:cNvCxnSpPr>
          <p:nvPr/>
        </p:nvCxnSpPr>
        <p:spPr>
          <a:xfrm>
            <a:off x="5796137" y="1494657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ovná spojovacia šípka 141"/>
          <p:cNvCxnSpPr/>
          <p:nvPr/>
        </p:nvCxnSpPr>
        <p:spPr>
          <a:xfrm>
            <a:off x="5796136" y="1772816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BlokTextu 144"/>
          <p:cNvSpPr txBox="1"/>
          <p:nvPr/>
        </p:nvSpPr>
        <p:spPr>
          <a:xfrm>
            <a:off x="5868144" y="191683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96" name="Zaoblená spojnica 95"/>
          <p:cNvCxnSpPr/>
          <p:nvPr/>
        </p:nvCxnSpPr>
        <p:spPr>
          <a:xfrm flipV="1">
            <a:off x="7812360" y="1772816"/>
            <a:ext cx="1588" cy="28803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Skupina 114"/>
          <p:cNvGrpSpPr/>
          <p:nvPr/>
        </p:nvGrpSpPr>
        <p:grpSpPr>
          <a:xfrm>
            <a:off x="6348293" y="980728"/>
            <a:ext cx="1464067" cy="5276329"/>
            <a:chOff x="6348293" y="980728"/>
            <a:chExt cx="1464067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687625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14" name="Skupina 113"/>
            <p:cNvGrpSpPr/>
            <p:nvPr/>
          </p:nvGrpSpPr>
          <p:grpSpPr>
            <a:xfrm>
              <a:off x="6348293" y="1340768"/>
              <a:ext cx="1464067" cy="4916289"/>
              <a:chOff x="6348293" y="1340768"/>
              <a:chExt cx="1464067" cy="4916289"/>
            </a:xfrm>
          </p:grpSpPr>
          <p:grpSp>
            <p:nvGrpSpPr>
              <p:cNvPr id="62" name="Skupina 39"/>
              <p:cNvGrpSpPr/>
              <p:nvPr/>
            </p:nvGrpSpPr>
            <p:grpSpPr>
              <a:xfrm>
                <a:off x="702027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sk-SK" sz="1400" dirty="0"/>
                </a:p>
              </p:txBody>
            </p:sp>
            <p:grpSp>
              <p:nvGrpSpPr>
                <p:cNvPr id="7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94" name="Skupina 119"/>
              <p:cNvGrpSpPr/>
              <p:nvPr/>
            </p:nvGrpSpPr>
            <p:grpSpPr>
              <a:xfrm>
                <a:off x="6348293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95" name="BlokTextu 94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97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98" name="BlokTextu 97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99" name="BlokTextu 98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0" name="BlokTextu 99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1" name="BlokTextu 100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2" name="BlokTextu 101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43" name="Obdĺžnik 42"/>
          <p:cNvSpPr/>
          <p:nvPr/>
        </p:nvSpPr>
        <p:spPr>
          <a:xfrm>
            <a:off x="8702854" y="648688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41</a:t>
            </a:fld>
            <a:endParaRPr lang="sk-SK" dirty="0"/>
          </a:p>
        </p:txBody>
      </p:sp>
      <p:pic>
        <p:nvPicPr>
          <p:cNvPr id="117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500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smern</a:t>
            </a:r>
            <a:r>
              <a:rPr lang="sk-SK" dirty="0" err="1" smtClean="0"/>
              <a:t>íkom</a:t>
            </a:r>
            <a:r>
              <a:rPr lang="sk-SK" dirty="0" smtClean="0"/>
              <a:t> - 1</a:t>
            </a:r>
            <a:endParaRPr lang="sk-SK" dirty="0"/>
          </a:p>
        </p:txBody>
      </p:sp>
      <p:grpSp>
        <p:nvGrpSpPr>
          <p:cNvPr id="87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86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85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4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*a, </a:t>
            </a:r>
            <a:r>
              <a:rPr lang="en-US" sz="1400" dirty="0" smtClean="0"/>
              <a:t>byte</a:t>
            </a:r>
            <a:r>
              <a:rPr lang="sk-SK" sz="1400" dirty="0" smtClean="0"/>
              <a:t> *b)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*a;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*a = *b;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vymena</a:t>
            </a:r>
            <a:r>
              <a:rPr lang="sk-SK" sz="1400" dirty="0" smtClean="0"/>
              <a:t>2</a:t>
            </a:r>
            <a:r>
              <a:rPr lang="en-US" sz="1400" dirty="0" smtClean="0"/>
              <a:t>(&amp;</a:t>
            </a:r>
            <a:r>
              <a:rPr lang="en-US" sz="1400" dirty="0" err="1" smtClean="0"/>
              <a:t>a,&amp;b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0" name="Rovná spojovacia šípka 89"/>
          <p:cNvCxnSpPr>
            <a:endCxn id="88" idx="1"/>
          </p:cNvCxnSpPr>
          <p:nvPr/>
        </p:nvCxnSpPr>
        <p:spPr>
          <a:xfrm>
            <a:off x="5652120" y="1556792"/>
            <a:ext cx="1152128" cy="360040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ovná spojovacia šípka 91"/>
          <p:cNvCxnSpPr>
            <a:endCxn id="89" idx="1"/>
          </p:cNvCxnSpPr>
          <p:nvPr/>
        </p:nvCxnSpPr>
        <p:spPr>
          <a:xfrm rot="16200000" flipH="1">
            <a:off x="5616116" y="1880828"/>
            <a:ext cx="1224136" cy="115212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BlokTextu 94"/>
          <p:cNvSpPr txBox="1"/>
          <p:nvPr/>
        </p:nvSpPr>
        <p:spPr>
          <a:xfrm rot="1054560">
            <a:off x="5747721" y="145221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 rot="2824047">
            <a:off x="5845034" y="215857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99" name="Zaoblená spojnica 98"/>
          <p:cNvCxnSpPr>
            <a:stCxn id="4" idx="3"/>
          </p:cNvCxnSpPr>
          <p:nvPr/>
        </p:nvCxnSpPr>
        <p:spPr>
          <a:xfrm>
            <a:off x="5364088" y="1484784"/>
            <a:ext cx="1656184" cy="2314129"/>
          </a:xfrm>
          <a:prstGeom prst="curvedConnector3">
            <a:avLst>
              <a:gd name="adj1" fmla="val 58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lokTextu 100"/>
          <p:cNvSpPr txBox="1"/>
          <p:nvPr/>
        </p:nvSpPr>
        <p:spPr>
          <a:xfrm>
            <a:off x="5580112" y="357301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grpSp>
        <p:nvGrpSpPr>
          <p:cNvPr id="126" name="Skupina 125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24" name="Skupina 123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42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43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02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03" name="BlokTextu 102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4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9" name="BlokTextu 118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20" name="BlokTextu 119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21" name="BlokTextu 120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683864" y="648825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42</a:t>
            </a:fld>
            <a:endParaRPr lang="sk-SK" dirty="0"/>
          </a:p>
        </p:txBody>
      </p:sp>
      <p:pic>
        <p:nvPicPr>
          <p:cNvPr id="100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839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smern</a:t>
            </a:r>
            <a:r>
              <a:rPr lang="sk-SK" dirty="0" err="1" smtClean="0"/>
              <a:t>íkom</a:t>
            </a:r>
            <a:r>
              <a:rPr lang="sk-SK" dirty="0" smtClean="0"/>
              <a:t> - 2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sk-SK" sz="1400" dirty="0"/>
                    <a:t>2</a:t>
                  </a:r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*a, </a:t>
            </a:r>
            <a:r>
              <a:rPr lang="en-US" sz="1400" dirty="0" smtClean="0"/>
              <a:t>byte</a:t>
            </a:r>
            <a:r>
              <a:rPr lang="sk-SK" sz="1400" dirty="0" smtClean="0"/>
              <a:t> *b)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*a;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*a = *b;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vymena</a:t>
            </a:r>
            <a:r>
              <a:rPr lang="sk-SK" sz="1400" dirty="0" smtClean="0"/>
              <a:t>2</a:t>
            </a:r>
            <a:r>
              <a:rPr lang="en-US" sz="1400" dirty="0" smtClean="0"/>
              <a:t>(&amp;</a:t>
            </a:r>
            <a:r>
              <a:rPr lang="en-US" sz="1400" dirty="0" err="1" smtClean="0"/>
              <a:t>a,&amp;b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BlokTextu 94"/>
          <p:cNvSpPr txBox="1"/>
          <p:nvPr/>
        </p:nvSpPr>
        <p:spPr>
          <a:xfrm>
            <a:off x="6095273" y="177281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>
            <a:off x="6095273" y="29249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sp>
        <p:nvSpPr>
          <p:cNvPr id="101" name="BlokTextu 100"/>
          <p:cNvSpPr txBox="1"/>
          <p:nvPr/>
        </p:nvSpPr>
        <p:spPr>
          <a:xfrm>
            <a:off x="5364088" y="365605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cxnSp>
        <p:nvCxnSpPr>
          <p:cNvPr id="98" name="Zaoblená spojnica 97"/>
          <p:cNvCxnSpPr>
            <a:stCxn id="84" idx="3"/>
            <a:endCxn id="83" idx="3"/>
          </p:cNvCxnSpPr>
          <p:nvPr/>
        </p:nvCxnSpPr>
        <p:spPr>
          <a:xfrm flipV="1">
            <a:off x="5652120" y="1494657"/>
            <a:ext cx="1588" cy="288032"/>
          </a:xfrm>
          <a:prstGeom prst="curvedConnector3">
            <a:avLst>
              <a:gd name="adj1" fmla="val 190020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Zaoblená spojnica 108"/>
          <p:cNvCxnSpPr>
            <a:stCxn id="96" idx="3"/>
          </p:cNvCxnSpPr>
          <p:nvPr/>
        </p:nvCxnSpPr>
        <p:spPr>
          <a:xfrm flipH="1" flipV="1">
            <a:off x="5940152" y="1628800"/>
            <a:ext cx="936104" cy="1434644"/>
          </a:xfrm>
          <a:prstGeom prst="curvedConnector4">
            <a:avLst>
              <a:gd name="adj1" fmla="val 31258"/>
              <a:gd name="adj2" fmla="val 6375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Skupina 141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41" name="Skupina 140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19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20" name="BlokTextu 119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21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24" name="BlokTextu 123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26" name="BlokTextu 125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27" name="BlokTextu 126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28" name="BlokTextu 127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29" name="BlokTextu 128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30" name="BlokTextu 129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31" name="BlokTextu 130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32" name="BlokTextu 131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33" name="BlokTextu 132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34" name="BlokTextu 133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35" name="BlokTextu 134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36" name="BlokTextu 135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37" name="BlokTextu 136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38" name="BlokTextu 137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39" name="BlokTextu 138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40" name="BlokTextu 139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698475" y="647926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43</a:t>
            </a:fld>
            <a:endParaRPr lang="sk-SK" dirty="0"/>
          </a:p>
        </p:txBody>
      </p:sp>
      <p:pic>
        <p:nvPicPr>
          <p:cNvPr id="9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75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 parametrov smerníkom - 3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sk-SK" sz="1400" dirty="0"/>
                    <a:t>2</a:t>
                  </a:r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sk-SK" sz="1400" dirty="0"/>
                      <a:t>1</a:t>
                    </a:r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*a, </a:t>
            </a:r>
            <a:r>
              <a:rPr lang="en-US" sz="1400" dirty="0" smtClean="0"/>
              <a:t>byte</a:t>
            </a:r>
            <a:r>
              <a:rPr lang="sk-SK" sz="1400" dirty="0" smtClean="0"/>
              <a:t> *b)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*a;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*a = *b;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vymena</a:t>
            </a:r>
            <a:r>
              <a:rPr lang="sk-SK" sz="1400" dirty="0" smtClean="0"/>
              <a:t>2</a:t>
            </a:r>
            <a:r>
              <a:rPr lang="en-US" sz="1400" dirty="0" smtClean="0"/>
              <a:t>(&amp;</a:t>
            </a:r>
            <a:r>
              <a:rPr lang="en-US" sz="1400" dirty="0" err="1" smtClean="0"/>
              <a:t>a,&amp;b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BlokTextu 94"/>
          <p:cNvSpPr txBox="1"/>
          <p:nvPr/>
        </p:nvSpPr>
        <p:spPr>
          <a:xfrm>
            <a:off x="6095273" y="177281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>
            <a:off x="6095273" y="29249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sp>
        <p:nvSpPr>
          <p:cNvPr id="101" name="BlokTextu 100"/>
          <p:cNvSpPr txBox="1"/>
          <p:nvPr/>
        </p:nvSpPr>
        <p:spPr>
          <a:xfrm>
            <a:off x="5364088" y="365605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cxnSp>
        <p:nvCxnSpPr>
          <p:cNvPr id="93" name="Zaoblená spojnica 92"/>
          <p:cNvCxnSpPr>
            <a:stCxn id="70" idx="1"/>
            <a:endCxn id="84" idx="3"/>
          </p:cNvCxnSpPr>
          <p:nvPr/>
        </p:nvCxnSpPr>
        <p:spPr>
          <a:xfrm rot="10800000">
            <a:off x="5652120" y="1782690"/>
            <a:ext cx="2088232" cy="2006351"/>
          </a:xfrm>
          <a:prstGeom prst="curvedConnector3">
            <a:avLst>
              <a:gd name="adj1" fmla="val 96854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Zaoblená spojnica 106"/>
          <p:cNvCxnSpPr>
            <a:stCxn id="96" idx="3"/>
            <a:endCxn id="84" idx="3"/>
          </p:cNvCxnSpPr>
          <p:nvPr/>
        </p:nvCxnSpPr>
        <p:spPr>
          <a:xfrm flipH="1" flipV="1">
            <a:off x="5652120" y="1782689"/>
            <a:ext cx="1224136" cy="1280755"/>
          </a:xfrm>
          <a:prstGeom prst="curvedConnector3">
            <a:avLst>
              <a:gd name="adj1" fmla="val 4706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Skupina 134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34" name="Skupina 133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11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12" name="BlokTextu 111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13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19" name="BlokTextu 118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20" name="BlokTextu 119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21" name="BlokTextu 120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24" name="BlokTextu 123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26" name="BlokTextu 125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27" name="BlokTextu 126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28" name="BlokTextu 127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29" name="BlokTextu 128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30" name="BlokTextu 129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31" name="BlokTextu 130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32" name="BlokTextu 131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33" name="BlokTextu 132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702854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44</a:t>
            </a:fld>
            <a:endParaRPr lang="sk-SK" dirty="0"/>
          </a:p>
        </p:txBody>
      </p:sp>
      <p:pic>
        <p:nvPicPr>
          <p:cNvPr id="9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837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sk-SK" dirty="0" smtClean="0"/>
              <a:t>odkazom - 1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/>
              <a:t>3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a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vymena3(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0" name="Rovná spojovacia šípka 89"/>
          <p:cNvCxnSpPr>
            <a:endCxn id="88" idx="1"/>
          </p:cNvCxnSpPr>
          <p:nvPr/>
        </p:nvCxnSpPr>
        <p:spPr>
          <a:xfrm>
            <a:off x="5652120" y="1556792"/>
            <a:ext cx="1152128" cy="360040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ovná spojovacia šípka 91"/>
          <p:cNvCxnSpPr>
            <a:endCxn id="89" idx="1"/>
          </p:cNvCxnSpPr>
          <p:nvPr/>
        </p:nvCxnSpPr>
        <p:spPr>
          <a:xfrm rot="16200000" flipH="1">
            <a:off x="5616116" y="1880828"/>
            <a:ext cx="1224136" cy="115212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BlokTextu 94"/>
          <p:cNvSpPr txBox="1"/>
          <p:nvPr/>
        </p:nvSpPr>
        <p:spPr>
          <a:xfrm rot="1054560">
            <a:off x="5299682" y="1452219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odkaz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a (</a:t>
            </a:r>
            <a:r>
              <a:rPr lang="sk-SK" sz="1200" dirty="0" smtClean="0"/>
              <a:t>adresa a</a:t>
            </a:r>
            <a:r>
              <a:rPr lang="en-US" sz="1200" dirty="0" smtClean="0"/>
              <a:t>)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 rot="2824047">
            <a:off x="5396995" y="2158571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odkaz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b) </a:t>
            </a:r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99" name="Zaoblená spojnica 98"/>
          <p:cNvCxnSpPr>
            <a:stCxn id="4" idx="3"/>
          </p:cNvCxnSpPr>
          <p:nvPr/>
        </p:nvCxnSpPr>
        <p:spPr>
          <a:xfrm>
            <a:off x="5364088" y="1484784"/>
            <a:ext cx="1656184" cy="2314129"/>
          </a:xfrm>
          <a:prstGeom prst="curvedConnector3">
            <a:avLst>
              <a:gd name="adj1" fmla="val 58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lokTextu 100"/>
          <p:cNvSpPr txBox="1"/>
          <p:nvPr/>
        </p:nvSpPr>
        <p:spPr>
          <a:xfrm>
            <a:off x="5580112" y="357301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</a:t>
            </a:r>
            <a:r>
              <a:rPr lang="en-US" sz="1200" dirty="0" err="1" smtClean="0"/>
              <a:t>adresy</a:t>
            </a:r>
            <a:r>
              <a:rPr lang="sk-SK" sz="1200" dirty="0" smtClean="0"/>
              <a:t> 0x101</a:t>
            </a:r>
            <a:endParaRPr lang="sk-SK" sz="1200" dirty="0"/>
          </a:p>
        </p:txBody>
      </p:sp>
      <p:sp>
        <p:nvSpPr>
          <p:cNvPr id="98" name="BlokTextu 97"/>
          <p:cNvSpPr txBox="1"/>
          <p:nvPr/>
        </p:nvSpPr>
        <p:spPr>
          <a:xfrm>
            <a:off x="179512" y="3789040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&amp;</a:t>
            </a:r>
            <a:r>
              <a:rPr lang="sk-SK" sz="1400" dirty="0" smtClean="0"/>
              <a:t>b)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&amp;*</a:t>
            </a:r>
            <a:r>
              <a:rPr lang="sk-SK" sz="1400" dirty="0" smtClean="0"/>
              <a:t>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FF0000"/>
                </a:solidFill>
              </a:rPr>
              <a:t>&amp;*</a:t>
            </a:r>
            <a:r>
              <a:rPr lang="sk-SK" sz="1400" dirty="0" smtClean="0"/>
              <a:t>a = </a:t>
            </a:r>
            <a:r>
              <a:rPr lang="en-US" sz="1400" dirty="0" smtClean="0">
                <a:solidFill>
                  <a:srgbClr val="FF0000"/>
                </a:solidFill>
              </a:rPr>
              <a:t>&amp;*</a:t>
            </a:r>
            <a:r>
              <a:rPr lang="sk-SK" sz="1400" dirty="0" smtClean="0"/>
              <a:t>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FF0000"/>
                </a:solidFill>
              </a:rPr>
              <a:t>&amp;*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vymena</a:t>
            </a:r>
            <a:r>
              <a:rPr lang="sk-SK" sz="1400" dirty="0" smtClean="0"/>
              <a:t>2</a:t>
            </a:r>
            <a:r>
              <a:rPr lang="en-US" sz="1400" dirty="0" smtClean="0"/>
              <a:t>(&amp;</a:t>
            </a:r>
            <a:r>
              <a:rPr lang="en-US" sz="1400" dirty="0" err="1" smtClean="0"/>
              <a:t>a,&amp;b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cxnSp>
        <p:nvCxnSpPr>
          <p:cNvPr id="100" name="Zaoblená spojnica 99"/>
          <p:cNvCxnSpPr/>
          <p:nvPr/>
        </p:nvCxnSpPr>
        <p:spPr>
          <a:xfrm rot="5400000" flipH="1" flipV="1">
            <a:off x="683568" y="4509120"/>
            <a:ext cx="1728192" cy="5760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Zaoblená spojnica 103"/>
          <p:cNvCxnSpPr/>
          <p:nvPr/>
        </p:nvCxnSpPr>
        <p:spPr>
          <a:xfrm rot="5400000" flipH="1" flipV="1">
            <a:off x="1223628" y="4257092"/>
            <a:ext cx="1656184" cy="10081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ovná spojnica 110"/>
          <p:cNvCxnSpPr/>
          <p:nvPr/>
        </p:nvCxnSpPr>
        <p:spPr>
          <a:xfrm>
            <a:off x="1403648" y="4149080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ovná spojnica 111"/>
          <p:cNvCxnSpPr/>
          <p:nvPr/>
        </p:nvCxnSpPr>
        <p:spPr>
          <a:xfrm flipV="1">
            <a:off x="1403648" y="4149080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ovná spojnica 112"/>
          <p:cNvCxnSpPr/>
          <p:nvPr/>
        </p:nvCxnSpPr>
        <p:spPr>
          <a:xfrm>
            <a:off x="395536" y="4365104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ovná spojnica 113"/>
          <p:cNvCxnSpPr/>
          <p:nvPr/>
        </p:nvCxnSpPr>
        <p:spPr>
          <a:xfrm flipV="1">
            <a:off x="395536" y="4365104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ovná spojnica 114"/>
          <p:cNvCxnSpPr/>
          <p:nvPr/>
        </p:nvCxnSpPr>
        <p:spPr>
          <a:xfrm>
            <a:off x="827584" y="4365104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ovná spojnica 115"/>
          <p:cNvCxnSpPr/>
          <p:nvPr/>
        </p:nvCxnSpPr>
        <p:spPr>
          <a:xfrm flipV="1">
            <a:off x="827584" y="4365104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ovná spojnica 116"/>
          <p:cNvCxnSpPr/>
          <p:nvPr/>
        </p:nvCxnSpPr>
        <p:spPr>
          <a:xfrm>
            <a:off x="395536" y="4509120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ovná spojnica 118"/>
          <p:cNvCxnSpPr/>
          <p:nvPr/>
        </p:nvCxnSpPr>
        <p:spPr>
          <a:xfrm flipV="1">
            <a:off x="395536" y="4509120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Skupina 162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62" name="Skupina 161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43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44" name="BlokTextu 143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45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46" name="BlokTextu 145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47" name="BlokTextu 146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48" name="BlokTextu 147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49" name="BlokTextu 148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50" name="BlokTextu 149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51" name="BlokTextu 150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52" name="BlokTextu 151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53" name="BlokTextu 152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54" name="BlokTextu 153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55" name="BlokTextu 154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56" name="BlokTextu 155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57" name="BlokTextu 156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58" name="BlokTextu 157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59" name="BlokTextu 158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60" name="BlokTextu 159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61" name="BlokTextu 160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702854" y="647926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45</a:t>
            </a:fld>
            <a:endParaRPr lang="sk-SK" dirty="0"/>
          </a:p>
        </p:txBody>
      </p:sp>
      <p:pic>
        <p:nvPicPr>
          <p:cNvPr id="110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41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odkazom</a:t>
            </a:r>
            <a:r>
              <a:rPr lang="en-US" dirty="0" smtClean="0"/>
              <a:t> - 2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sk-SK" sz="1400" dirty="0"/>
                    <a:t>2</a:t>
                  </a:r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/>
              <a:t>3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a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vymena3(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BlokTextu 94"/>
          <p:cNvSpPr txBox="1"/>
          <p:nvPr/>
        </p:nvSpPr>
        <p:spPr>
          <a:xfrm>
            <a:off x="6095273" y="177281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>
            <a:off x="6095273" y="29249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sp>
        <p:nvSpPr>
          <p:cNvPr id="101" name="BlokTextu 100"/>
          <p:cNvSpPr txBox="1"/>
          <p:nvPr/>
        </p:nvSpPr>
        <p:spPr>
          <a:xfrm>
            <a:off x="5364088" y="365605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cxnSp>
        <p:nvCxnSpPr>
          <p:cNvPr id="98" name="Zaoblená spojnica 97"/>
          <p:cNvCxnSpPr>
            <a:stCxn id="84" idx="3"/>
            <a:endCxn id="83" idx="3"/>
          </p:cNvCxnSpPr>
          <p:nvPr/>
        </p:nvCxnSpPr>
        <p:spPr>
          <a:xfrm flipV="1">
            <a:off x="5652120" y="1494657"/>
            <a:ext cx="1588" cy="288032"/>
          </a:xfrm>
          <a:prstGeom prst="curvedConnector3">
            <a:avLst>
              <a:gd name="adj1" fmla="val 190020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Zaoblená spojnica 108"/>
          <p:cNvCxnSpPr>
            <a:stCxn id="96" idx="3"/>
          </p:cNvCxnSpPr>
          <p:nvPr/>
        </p:nvCxnSpPr>
        <p:spPr>
          <a:xfrm flipH="1" flipV="1">
            <a:off x="5940152" y="1628800"/>
            <a:ext cx="936104" cy="1434644"/>
          </a:xfrm>
          <a:prstGeom prst="curvedConnector4">
            <a:avLst>
              <a:gd name="adj1" fmla="val 31258"/>
              <a:gd name="adj2" fmla="val 6375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Skupina 123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21" name="Skupina 120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99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00" name="BlokTextu 99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2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9" name="BlokTextu 118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20" name="BlokTextu 119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702854" y="647164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46</a:t>
            </a:fld>
            <a:endParaRPr lang="sk-SK" dirty="0"/>
          </a:p>
        </p:txBody>
      </p:sp>
      <p:pic>
        <p:nvPicPr>
          <p:cNvPr id="11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656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odkazom</a:t>
            </a:r>
            <a:r>
              <a:rPr lang="en-US" dirty="0" smtClean="0"/>
              <a:t> - 3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sk-SK" sz="1400" dirty="0"/>
                    <a:t>2</a:t>
                  </a:r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sk-SK" sz="1400" dirty="0"/>
                      <a:t>1</a:t>
                    </a:r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/>
              <a:t>3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a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vymena3(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7020272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7020272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BlokTextu 94"/>
          <p:cNvSpPr txBox="1"/>
          <p:nvPr/>
        </p:nvSpPr>
        <p:spPr>
          <a:xfrm>
            <a:off x="6311297" y="177281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>
            <a:off x="6311297" y="29249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67936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sp>
        <p:nvSpPr>
          <p:cNvPr id="101" name="BlokTextu 100"/>
          <p:cNvSpPr txBox="1"/>
          <p:nvPr/>
        </p:nvSpPr>
        <p:spPr>
          <a:xfrm>
            <a:off x="5364088" y="365605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cxnSp>
        <p:nvCxnSpPr>
          <p:cNvPr id="93" name="Zaoblená spojnica 92"/>
          <p:cNvCxnSpPr>
            <a:stCxn id="70" idx="1"/>
            <a:endCxn id="84" idx="3"/>
          </p:cNvCxnSpPr>
          <p:nvPr/>
        </p:nvCxnSpPr>
        <p:spPr>
          <a:xfrm rot="10800000">
            <a:off x="5652120" y="1782690"/>
            <a:ext cx="2160240" cy="20063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Zaoblená spojnica 106"/>
          <p:cNvCxnSpPr>
            <a:stCxn id="96" idx="3"/>
            <a:endCxn id="84" idx="3"/>
          </p:cNvCxnSpPr>
          <p:nvPr/>
        </p:nvCxnSpPr>
        <p:spPr>
          <a:xfrm flipH="1" flipV="1">
            <a:off x="5652120" y="1782689"/>
            <a:ext cx="1440160" cy="1280755"/>
          </a:xfrm>
          <a:prstGeom prst="curvedConnector3">
            <a:avLst>
              <a:gd name="adj1" fmla="val 1841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Skupina 144"/>
          <p:cNvGrpSpPr/>
          <p:nvPr/>
        </p:nvGrpSpPr>
        <p:grpSpPr>
          <a:xfrm>
            <a:off x="7164288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44" name="Skupina 143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143" name="Skupina 142"/>
              <p:cNvGrpSpPr/>
              <p:nvPr/>
            </p:nvGrpSpPr>
            <p:grpSpPr>
              <a:xfrm>
                <a:off x="7740352" y="1340768"/>
                <a:ext cx="792088" cy="4896544"/>
                <a:chOff x="7740352" y="1340768"/>
                <a:chExt cx="792088" cy="4896544"/>
              </a:xfrm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7740352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7740352" y="1628800"/>
                  <a:ext cx="792088" cy="4608512"/>
                  <a:chOff x="2987824" y="1628800"/>
                  <a:chExt cx="792088" cy="4608512"/>
                </a:xfrm>
                <a:solidFill>
                  <a:srgbClr val="92D050"/>
                </a:solidFill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42" name="Skupina 141"/>
              <p:cNvGrpSpPr/>
              <p:nvPr/>
            </p:nvGrpSpPr>
            <p:grpSpPr>
              <a:xfrm>
                <a:off x="7092280" y="1340768"/>
                <a:ext cx="671979" cy="4916289"/>
                <a:chOff x="7092280" y="1340768"/>
                <a:chExt cx="671979" cy="4916289"/>
              </a:xfrm>
            </p:grpSpPr>
            <p:sp>
              <p:nvSpPr>
                <p:cNvPr id="99" name="BlokTextu 98"/>
                <p:cNvSpPr txBox="1"/>
                <p:nvPr/>
              </p:nvSpPr>
              <p:spPr>
                <a:xfrm>
                  <a:off x="7092280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0" name="Skupina 118"/>
                <p:cNvGrpSpPr/>
                <p:nvPr/>
              </p:nvGrpSpPr>
              <p:grpSpPr>
                <a:xfrm>
                  <a:off x="7092280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2" name="BlokTextu 101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9" name="BlokTextu 118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702854" y="648600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47</a:t>
            </a:fld>
            <a:endParaRPr lang="sk-SK" dirty="0"/>
          </a:p>
        </p:txBody>
      </p:sp>
      <p:pic>
        <p:nvPicPr>
          <p:cNvPr id="9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735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- definícia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5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89" y="1550184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53458" y="2294488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0x0</a:t>
            </a:r>
            <a:endParaRPr lang="sk-SK" dirty="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715520" y="2544712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723582" y="2184350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px </a:t>
            </a:r>
            <a:r>
              <a:rPr lang="sk-SK" b="1"/>
              <a:t>– smerník na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851920" y="4581204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652120" y="4638502"/>
            <a:ext cx="276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z – premenná typu </a:t>
            </a:r>
            <a:r>
              <a:rPr lang="sk-SK" b="1" dirty="0" err="1" smtClean="0"/>
              <a:t>char</a:t>
            </a:r>
            <a:endParaRPr lang="sk-SK" b="1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283720" y="1752550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986384" y="2366878"/>
            <a:ext cx="9350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>
                <a:solidFill>
                  <a:srgbClr val="FF0000"/>
                </a:solidFill>
              </a:rPr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</a:t>
            </a:r>
            <a:r>
              <a:rPr lang="sk-SK" b="1" dirty="0" smtClean="0"/>
              <a:t>.</a:t>
            </a:r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</a:rPr>
              <a:t>0x104</a:t>
            </a:r>
          </a:p>
          <a:p>
            <a:pPr eaLnBrk="1" hangingPunct="1"/>
            <a:endParaRPr lang="sk-SK" b="1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95932" y="2257375"/>
            <a:ext cx="2159566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FF0000"/>
                </a:solidFill>
              </a:rPr>
              <a:t>char *</a:t>
            </a:r>
            <a:r>
              <a:rPr lang="en-US" sz="3600" b="1" dirty="0" err="1">
                <a:solidFill>
                  <a:srgbClr val="FF0000"/>
                </a:solidFill>
              </a:rPr>
              <a:t>px</a:t>
            </a:r>
            <a:r>
              <a:rPr lang="en-US" sz="3600" b="1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93216" y="4578805"/>
            <a:ext cx="15954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char z;</a:t>
            </a:r>
          </a:p>
          <a:p>
            <a:pPr eaLnBrk="1" hangingPunct="1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sizeof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(z) … 1</a:t>
            </a:r>
            <a:endParaRPr lang="sk-SK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851895" y="2858223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/>
              <a:t>0</a:t>
            </a:r>
            <a:endParaRPr lang="sk-SK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851894" y="3429160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851895" y="4005262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  <p:sp>
        <p:nvSpPr>
          <p:cNvPr id="2" name="Obdĺžnik 1"/>
          <p:cNvSpPr/>
          <p:nvPr/>
        </p:nvSpPr>
        <p:spPr>
          <a:xfrm>
            <a:off x="499829" y="3129938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b="1" dirty="0" err="1">
                <a:solidFill>
                  <a:srgbClr val="FF0000"/>
                </a:solidFill>
              </a:rPr>
              <a:t>sizeof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px</a:t>
            </a:r>
            <a:r>
              <a:rPr lang="en-US" b="1" dirty="0">
                <a:solidFill>
                  <a:srgbClr val="FF0000"/>
                </a:solidFill>
              </a:rPr>
              <a:t>) … 4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práca so smerníkom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6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08" y="2536602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701157" y="1911852"/>
            <a:ext cx="1806972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0x0</a:t>
            </a:r>
            <a:endParaRPr lang="sk-SK" dirty="0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4571504" y="2203921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579566" y="1843559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px </a:t>
            </a:r>
            <a:r>
              <a:rPr lang="sk-SK" b="1"/>
              <a:t>– smerník na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701158" y="4221496"/>
            <a:ext cx="180697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/>
              <a:t>4</a:t>
            </a:r>
            <a:endParaRPr lang="sk-SK" sz="3600" b="1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601791" y="4283248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z – premenná typu </a:t>
            </a:r>
            <a:r>
              <a:rPr lang="en-US" b="1" dirty="0"/>
              <a:t>byte</a:t>
            </a:r>
            <a:endParaRPr lang="sk-SK" b="1" dirty="0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7109" y="2873941"/>
            <a:ext cx="1482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z = 4;</a:t>
            </a:r>
            <a:endParaRPr lang="sk-SK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139704" y="1484784"/>
            <a:ext cx="89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801331" y="2057260"/>
            <a:ext cx="9350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</a:t>
            </a:r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r>
              <a:rPr lang="sk-SK" b="1" dirty="0" smtClean="0"/>
              <a:t>0x104</a:t>
            </a:r>
            <a:endParaRPr lang="sk-SK" b="1" dirty="0"/>
          </a:p>
          <a:p>
            <a:pPr eaLnBrk="1" hangingPunct="1"/>
            <a:endParaRPr lang="sk-SK" b="1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1157" y="2489931"/>
            <a:ext cx="1806973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/>
              <a:t>0</a:t>
            </a:r>
            <a:endParaRPr lang="sk-SK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701157" y="3068564"/>
            <a:ext cx="1806011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701157" y="3644826"/>
            <a:ext cx="1806973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689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priradenie adresy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7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37" y="2321944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1157" y="2489931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706943" y="3068564"/>
            <a:ext cx="1794439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710035" y="3644826"/>
            <a:ext cx="1791347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4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01157" y="1916807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0x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3275856" y="2924943"/>
            <a:ext cx="419515" cy="1394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582150" y="1843782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sk-SK" b="1" dirty="0"/>
              <a:t>– smerník na </a:t>
            </a:r>
            <a:r>
              <a:rPr lang="en-US" b="1" dirty="0"/>
              <a:t>byte</a:t>
            </a:r>
            <a:endParaRPr lang="sk-SK" b="1" dirty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710035" y="4216126"/>
            <a:ext cx="1791347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/>
              <a:t>4</a:t>
            </a:r>
            <a:endParaRPr lang="sk-SK" sz="3600" b="1" dirty="0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5582150" y="4319313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z – premenná typu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74922" y="2754482"/>
            <a:ext cx="216535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4000" b="1" dirty="0" err="1">
                <a:solidFill>
                  <a:srgbClr val="FF0000"/>
                </a:solidFill>
              </a:rPr>
              <a:t>px</a:t>
            </a:r>
            <a:r>
              <a:rPr lang="sk-SK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FF0000"/>
                </a:solidFill>
              </a:rPr>
              <a:t>= &amp;z;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142288" y="1485007"/>
            <a:ext cx="89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2775450" y="1892847"/>
            <a:ext cx="93503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</a:t>
            </a:r>
            <a:r>
              <a:rPr lang="sk-SK" b="1" dirty="0" smtClean="0"/>
              <a:t>.</a:t>
            </a:r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r>
              <a:rPr lang="sk-SK" b="1" dirty="0"/>
              <a:t> </a:t>
            </a:r>
            <a:r>
              <a:rPr lang="sk-SK" b="1" dirty="0" smtClean="0">
                <a:solidFill>
                  <a:srgbClr val="C00000"/>
                </a:solidFill>
              </a:rPr>
              <a:t>0x104</a:t>
            </a:r>
            <a:endParaRPr lang="sk-SK" b="1" dirty="0">
              <a:solidFill>
                <a:srgbClr val="C00000"/>
              </a:solidFill>
            </a:endParaRPr>
          </a:p>
          <a:p>
            <a:pPr eaLnBrk="1" hangingPunct="1"/>
            <a:endParaRPr lang="sk-SK" b="1" dirty="0"/>
          </a:p>
        </p:txBody>
      </p:sp>
      <p:sp>
        <p:nvSpPr>
          <p:cNvPr id="2" name="Obdĺžnik 1"/>
          <p:cNvSpPr/>
          <p:nvPr/>
        </p:nvSpPr>
        <p:spPr>
          <a:xfrm>
            <a:off x="847278" y="5750470"/>
            <a:ext cx="7325121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sk-SK" sz="2800" kern="0" dirty="0">
                <a:solidFill>
                  <a:srgbClr val="002060"/>
                </a:solidFill>
              </a:rPr>
              <a:t>adresu premennej </a:t>
            </a:r>
            <a:r>
              <a:rPr lang="sk-SK" sz="2800" b="1" kern="0" dirty="0" smtClean="0">
                <a:solidFill>
                  <a:srgbClr val="002060"/>
                </a:solidFill>
              </a:rPr>
              <a:t>z</a:t>
            </a:r>
            <a:r>
              <a:rPr lang="sk-SK" sz="2800" kern="0" dirty="0" smtClean="0">
                <a:solidFill>
                  <a:srgbClr val="002060"/>
                </a:solidFill>
              </a:rPr>
              <a:t> </a:t>
            </a:r>
            <a:r>
              <a:rPr lang="sk-SK" sz="2800" kern="0" dirty="0">
                <a:solidFill>
                  <a:srgbClr val="002060"/>
                </a:solidFill>
              </a:rPr>
              <a:t>získame výrazom </a:t>
            </a:r>
            <a:r>
              <a:rPr lang="sk-SK" sz="4400" b="1" kern="0" dirty="0" smtClean="0">
                <a:solidFill>
                  <a:srgbClr val="002060"/>
                </a:solidFill>
              </a:rPr>
              <a:t>&amp;z</a:t>
            </a:r>
            <a:endParaRPr lang="sk-SK" sz="4400" b="1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2775450" y="1892847"/>
            <a:ext cx="93503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</a:t>
            </a:r>
            <a:r>
              <a:rPr lang="sk-SK" b="1" dirty="0" smtClean="0"/>
              <a:t>.</a:t>
            </a:r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r>
              <a:rPr lang="sk-SK" b="1" dirty="0"/>
              <a:t> </a:t>
            </a:r>
            <a:r>
              <a:rPr lang="sk-SK" b="1" dirty="0">
                <a:solidFill>
                  <a:srgbClr val="C00000"/>
                </a:solidFill>
              </a:rPr>
              <a:t>0x104</a:t>
            </a:r>
          </a:p>
          <a:p>
            <a:pPr eaLnBrk="1" hangingPunct="1"/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priradenie hodnoty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8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37" y="2321944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1157" y="2489931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701157" y="3068564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701157" y="3644826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4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01157" y="1916807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0x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2694682" y="3284984"/>
            <a:ext cx="1006476" cy="11521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582150" y="1843782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sk-SK" b="1" dirty="0"/>
              <a:t>– smerník na </a:t>
            </a:r>
            <a:r>
              <a:rPr lang="en-US" b="1" dirty="0"/>
              <a:t>byte</a:t>
            </a:r>
            <a:endParaRPr lang="sk-SK" b="1" dirty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701157" y="4216126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 smtClean="0"/>
              <a:t>     4 </a:t>
            </a:r>
            <a:r>
              <a:rPr lang="en-US" sz="1100" dirty="0" smtClean="0"/>
              <a:t>(a </a:t>
            </a:r>
            <a:r>
              <a:rPr lang="en-US" sz="1100" dirty="0" err="1" smtClean="0"/>
              <a:t>nie</a:t>
            </a:r>
            <a:r>
              <a:rPr lang="en-US" sz="1100" dirty="0" smtClean="0"/>
              <a:t> 9)</a:t>
            </a:r>
            <a:endParaRPr lang="sk-SK" sz="3600" dirty="0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5582150" y="4319313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z – premenná typu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142288" y="1485007"/>
            <a:ext cx="89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34683" y="2914102"/>
            <a:ext cx="2024913" cy="707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rgbClr val="FF0000"/>
                </a:solidFill>
              </a:rPr>
              <a:t>*</a:t>
            </a:r>
            <a:r>
              <a:rPr lang="en-US" sz="4000" b="1" dirty="0" err="1">
                <a:solidFill>
                  <a:srgbClr val="FF0000"/>
                </a:solidFill>
              </a:rPr>
              <a:t>px</a:t>
            </a:r>
            <a:r>
              <a:rPr lang="en-US" sz="4000" b="1" dirty="0">
                <a:solidFill>
                  <a:srgbClr val="FF0000"/>
                </a:solidFill>
              </a:rPr>
              <a:t> = </a:t>
            </a:r>
            <a:r>
              <a:rPr lang="en-US" sz="4000" b="1" dirty="0" smtClean="0">
                <a:solidFill>
                  <a:srgbClr val="FF0000"/>
                </a:solidFill>
              </a:rPr>
              <a:t>4;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01994" y="3838547"/>
            <a:ext cx="26340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 err="1" smtClean="0"/>
              <a:t>dereferenčný</a:t>
            </a:r>
            <a:r>
              <a:rPr lang="sk-SK" b="1" dirty="0" smtClean="0"/>
              <a:t> operátor</a:t>
            </a:r>
            <a:endParaRPr lang="sk-SK" b="1" dirty="0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flipH="1" flipV="1">
            <a:off x="903265" y="3290872"/>
            <a:ext cx="0" cy="55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301994" y="5297374"/>
            <a:ext cx="8563361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sk-SK" sz="2800" kern="0" dirty="0">
                <a:solidFill>
                  <a:srgbClr val="002060"/>
                </a:solidFill>
              </a:rPr>
              <a:t>obsah premennej na ktorú ukazuje smerník </a:t>
            </a:r>
            <a:r>
              <a:rPr lang="sk-SK" sz="2800" b="1" kern="0" dirty="0" err="1">
                <a:solidFill>
                  <a:srgbClr val="002060"/>
                </a:solidFill>
              </a:rPr>
              <a:t>px</a:t>
            </a:r>
            <a:r>
              <a:rPr lang="sk-SK" sz="2800" kern="0" dirty="0">
                <a:solidFill>
                  <a:srgbClr val="002060"/>
                </a:solidFill>
              </a:rPr>
              <a:t> získame/nastavíme výrazom </a:t>
            </a:r>
            <a:r>
              <a:rPr lang="sk-SK" sz="4000" b="1" kern="0" dirty="0">
                <a:solidFill>
                  <a:srgbClr val="002060"/>
                </a:solidFill>
              </a:rPr>
              <a:t>*</a:t>
            </a:r>
            <a:r>
              <a:rPr lang="sk-SK" sz="4000" b="1" kern="0" dirty="0" err="1">
                <a:solidFill>
                  <a:srgbClr val="002060"/>
                </a:solidFill>
              </a:rPr>
              <a:t>px</a:t>
            </a:r>
            <a:endParaRPr lang="sk-SK" sz="4000" b="1" kern="0" dirty="0">
              <a:solidFill>
                <a:srgbClr val="002060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351183" y="4851122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štvorky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stala</a:t>
            </a:r>
            <a:r>
              <a:rPr lang="en-US" dirty="0" smtClean="0"/>
              <a:t> </a:t>
            </a:r>
            <a:r>
              <a:rPr lang="en-US" dirty="0" err="1" smtClean="0"/>
              <a:t>deviatka</a:t>
            </a:r>
            <a:r>
              <a:rPr lang="en-US" dirty="0" smtClean="0"/>
              <a:t>… hmm…</a:t>
            </a:r>
            <a:r>
              <a:rPr lang="en-US" dirty="0" err="1" smtClean="0"/>
              <a:t>kúzelné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447453" y="1412776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sk-SK" dirty="0"/>
              <a:t>Smerník môže ukazovať len na jeden konkrétny </a:t>
            </a:r>
            <a:r>
              <a:rPr lang="sk-SK" dirty="0" smtClean="0"/>
              <a:t>typ</a:t>
            </a:r>
            <a:endParaRPr lang="sk-SK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9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71401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5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ok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Tok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4646</TotalTime>
  <Words>2430</Words>
  <Application>Microsoft Office PowerPoint</Application>
  <PresentationFormat>Prezentácia na obrazovke (4:3)</PresentationFormat>
  <Paragraphs>1454</Paragraphs>
  <Slides>47</Slides>
  <Notes>9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2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47</vt:i4>
      </vt:variant>
    </vt:vector>
  </HeadingPairs>
  <TitlesOfParts>
    <vt:vector size="55" baseType="lpstr">
      <vt:lpstr>Arial</vt:lpstr>
      <vt:lpstr>Calibri</vt:lpstr>
      <vt:lpstr>Constantia</vt:lpstr>
      <vt:lpstr>Courier New</vt:lpstr>
      <vt:lpstr>Wingdings 2</vt:lpstr>
      <vt:lpstr>Výchozí návrh</vt:lpstr>
      <vt:lpstr>Tok</vt:lpstr>
      <vt:lpstr>Visio</vt:lpstr>
      <vt:lpstr>Informatika 3</vt:lpstr>
      <vt:lpstr>Programátor - praktik</vt:lpstr>
      <vt:lpstr>Pamäť</vt:lpstr>
      <vt:lpstr>Smerníky – čo je to?</vt:lpstr>
      <vt:lpstr>Smerníky - definícia</vt:lpstr>
      <vt:lpstr>Smerníky – práca so smerníkom</vt:lpstr>
      <vt:lpstr>Smerníky – priradenie adresy</vt:lpstr>
      <vt:lpstr>Smerníky – priradenie hodnoty</vt:lpstr>
      <vt:lpstr>Smerníky</vt:lpstr>
      <vt:lpstr>Smerníky a polia</vt:lpstr>
      <vt:lpstr>Práca s poľom cez smerník</vt:lpstr>
      <vt:lpstr>Práca s poľom cez smerník</vt:lpstr>
      <vt:lpstr>Práca s poľom cez smerník</vt:lpstr>
      <vt:lpstr>Práca s poľom cez smerník</vt:lpstr>
      <vt:lpstr>Práca s poľom cez smerník</vt:lpstr>
      <vt:lpstr>Smerník kontra pole</vt:lpstr>
      <vt:lpstr>Smerník kontra pole</vt:lpstr>
      <vt:lpstr>Smerníková aritmetika: NULL</vt:lpstr>
      <vt:lpstr>Smerníková aritmetika - relačné operátory</vt:lpstr>
      <vt:lpstr>Smerníková arititmetika -   + - celé číslo</vt:lpstr>
      <vt:lpstr>Smerníková aritmetika - odčítanie smerníkov</vt:lpstr>
      <vt:lpstr>Smerníková aritmetika - zhrnutie</vt:lpstr>
      <vt:lpstr>Práca so smerníkom - program</vt:lpstr>
      <vt:lpstr>Univerzálny smerník</vt:lpstr>
      <vt:lpstr>Smerníky kontra 2-rozmerné polia</vt:lpstr>
      <vt:lpstr>Inicializácia polí smerníkov</vt:lpstr>
      <vt:lpstr>Dvojnásobný smerník</vt:lpstr>
      <vt:lpstr>operátor -&gt;</vt:lpstr>
      <vt:lpstr>operátor -&gt;</vt:lpstr>
      <vt:lpstr>Smerník na funkciu</vt:lpstr>
      <vt:lpstr>Smerník na funkciu</vt:lpstr>
      <vt:lpstr>Práca so smerníkom na funkciu</vt:lpstr>
      <vt:lpstr>Smerník na funkciu ako parameter funkcie</vt:lpstr>
      <vt:lpstr>Smerník na funkciu ako parameter funkcie</vt:lpstr>
      <vt:lpstr>Použitie smerníka na funkciu - menu</vt:lpstr>
      <vt:lpstr>const a smerníky</vt:lpstr>
      <vt:lpstr>Smerníky a argumenty funkcií</vt:lpstr>
      <vt:lpstr>Smerníky a argumenty funkcií</vt:lpstr>
      <vt:lpstr>Prenos parametrov hodnotou - 1</vt:lpstr>
      <vt:lpstr>Prenos parametrov hodnotou - 2</vt:lpstr>
      <vt:lpstr>Prenos parametrov hodnotou - 3</vt:lpstr>
      <vt:lpstr>Prenos parametrov smerníkom - 1</vt:lpstr>
      <vt:lpstr>Prenos parametrov smerníkom - 2</vt:lpstr>
      <vt:lpstr>Prenos parametrov smerníkom - 3</vt:lpstr>
      <vt:lpstr>Prenos parametrov odkazom - 1</vt:lpstr>
      <vt:lpstr>Prenos parametrov odkazom - 2</vt:lpstr>
      <vt:lpstr>Prenos parametrov odkazom - 3</vt:lpstr>
    </vt:vector>
  </TitlesOfParts>
  <Company>KST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Andrej Šišila</cp:lastModifiedBy>
  <cp:revision>908</cp:revision>
  <dcterms:created xsi:type="dcterms:W3CDTF">2005-10-09T17:16:28Z</dcterms:created>
  <dcterms:modified xsi:type="dcterms:W3CDTF">2015-01-11T12:16:00Z</dcterms:modified>
</cp:coreProperties>
</file>