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411" r:id="rId3"/>
    <p:sldId id="427" r:id="rId4"/>
    <p:sldId id="428" r:id="rId5"/>
    <p:sldId id="414" r:id="rId6"/>
    <p:sldId id="415" r:id="rId7"/>
    <p:sldId id="416" r:id="rId8"/>
    <p:sldId id="429" r:id="rId9"/>
    <p:sldId id="417" r:id="rId10"/>
    <p:sldId id="430" r:id="rId11"/>
    <p:sldId id="419" r:id="rId12"/>
    <p:sldId id="431" r:id="rId13"/>
    <p:sldId id="432" r:id="rId14"/>
    <p:sldId id="433" r:id="rId15"/>
    <p:sldId id="441" r:id="rId16"/>
    <p:sldId id="435" r:id="rId17"/>
    <p:sldId id="436" r:id="rId18"/>
    <p:sldId id="442" r:id="rId19"/>
    <p:sldId id="438" r:id="rId20"/>
    <p:sldId id="439" r:id="rId21"/>
    <p:sldId id="443" r:id="rId22"/>
    <p:sldId id="444" r:id="rId23"/>
    <p:sldId id="440" r:id="rId24"/>
    <p:sldId id="445" r:id="rId25"/>
    <p:sldId id="446" r:id="rId26"/>
    <p:sldId id="447" r:id="rId27"/>
    <p:sldId id="448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894C6DED-F797-47D9-AF5F-724037EC99AF}">
          <p14:sldIdLst>
            <p14:sldId id="256"/>
            <p14:sldId id="411"/>
            <p14:sldId id="427"/>
            <p14:sldId id="428"/>
            <p14:sldId id="414"/>
            <p14:sldId id="415"/>
            <p14:sldId id="416"/>
            <p14:sldId id="429"/>
            <p14:sldId id="417"/>
            <p14:sldId id="430"/>
            <p14:sldId id="419"/>
            <p14:sldId id="431"/>
            <p14:sldId id="432"/>
            <p14:sldId id="433"/>
            <p14:sldId id="441"/>
            <p14:sldId id="435"/>
            <p14:sldId id="436"/>
            <p14:sldId id="442"/>
            <p14:sldId id="438"/>
            <p14:sldId id="439"/>
            <p14:sldId id="443"/>
            <p14:sldId id="444"/>
            <p14:sldId id="440"/>
            <p14:sldId id="445"/>
            <p14:sldId id="446"/>
            <p14:sldId id="447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04"/>
    <a:srgbClr val="CC00CC"/>
    <a:srgbClr val="DE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>
      <p:cViewPr varScale="1">
        <p:scale>
          <a:sx n="83" d="100"/>
          <a:sy n="83" d="100"/>
        </p:scale>
        <p:origin x="10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4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109-B783-4A7D-87BE-74B78E8AFF5B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0695-517A-466F-AB09-15C1B3B51F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8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B36B5-6713-4859-AC8A-4FE09C220EB3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A6F8-AB24-4E9B-867B-3E0D019F272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585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142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DA6F8-AB24-4E9B-867B-3E0D019F272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77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A7AF02-C120-44B3-A17F-4F9F21BB1A41}" type="datetimeFigureOut">
              <a:rPr lang="sk-SK" smtClean="0"/>
              <a:t>7.1.2015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DBEAAD4-7FEF-47C8-AFA3-FF15987F43BE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4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sk-SK" dirty="0" smtClean="0"/>
              <a:t>Logické systémy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4176464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Prednáška 9</a:t>
            </a:r>
            <a:r>
              <a:rPr lang="sk-SK" sz="2000" dirty="0" smtClean="0"/>
              <a:t>, 2014-2015</a:t>
            </a:r>
            <a:endParaRPr lang="en-US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Ing. Adam Jaroš, </a:t>
            </a:r>
            <a:r>
              <a:rPr lang="sk-SK" sz="2000" dirty="0" err="1" smtClean="0"/>
              <a:t>PhD</a:t>
            </a:r>
            <a:r>
              <a:rPr lang="en-US" sz="2000" dirty="0" smtClean="0"/>
              <a:t> – </a:t>
            </a:r>
            <a:r>
              <a:rPr lang="en-US" sz="2000" dirty="0" err="1" smtClean="0"/>
              <a:t>predn</a:t>
            </a:r>
            <a:r>
              <a:rPr lang="sk-SK" sz="2000" dirty="0" err="1" smtClean="0"/>
              <a:t>ášky</a:t>
            </a:r>
            <a:r>
              <a:rPr lang="sk-SK" sz="2000" dirty="0" smtClean="0"/>
              <a:t>, cvičenia</a:t>
            </a:r>
            <a:endParaRPr lang="sk-SK" sz="2000" dirty="0"/>
          </a:p>
          <a:p>
            <a:r>
              <a:rPr lang="sk-SK" sz="2000" dirty="0" smtClean="0"/>
              <a:t>Ing. Michal Chovanec</a:t>
            </a:r>
            <a:r>
              <a:rPr lang="en-US" sz="2000" dirty="0" smtClean="0"/>
              <a:t> –</a:t>
            </a:r>
            <a:r>
              <a:rPr lang="sk-SK" sz="2000" dirty="0" smtClean="0"/>
              <a:t> cvičenia</a:t>
            </a:r>
          </a:p>
          <a:p>
            <a:r>
              <a:rPr lang="sk-SK" sz="2000" dirty="0" smtClean="0"/>
              <a:t>Katedra technickej kybernetiky</a:t>
            </a:r>
          </a:p>
          <a:p>
            <a:r>
              <a:rPr lang="sk-SK" sz="2000" dirty="0" smtClean="0"/>
              <a:t>Web predmetu: </a:t>
            </a:r>
            <a:r>
              <a:rPr lang="sk-SK" sz="2000" b="1" dirty="0" smtClean="0">
                <a:solidFill>
                  <a:srgbClr val="0070C0"/>
                </a:solidFill>
              </a:rPr>
              <a:t>http</a:t>
            </a:r>
            <a:r>
              <a:rPr lang="en-US" sz="2000" b="1" dirty="0" smtClean="0">
                <a:solidFill>
                  <a:srgbClr val="0070C0"/>
                </a:solidFill>
              </a:rPr>
              <a:t>://frtk.fri.uniza.sk</a:t>
            </a:r>
            <a:endParaRPr lang="sk-SK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OPAKOVANIE — SynchróNne </a:t>
            </a:r>
            <a:r>
              <a:rPr lang="pl-PL" sz="2800" i="1" dirty="0" smtClean="0"/>
              <a:t>sekvenčné systémy – Symboly hodinových impulzov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Označovanie hodín s krátkym vzorkovaním—symboly pre hodiny (CLK) pamäte</a:t>
            </a:r>
          </a:p>
          <a:p>
            <a:pPr marL="0" indent="0">
              <a:buNone/>
            </a:pPr>
            <a:endParaRPr lang="sk-SK" sz="2000" dirty="0"/>
          </a:p>
          <a:p>
            <a:pPr marL="0" indent="0" algn="ctr">
              <a:buNone/>
            </a:pPr>
            <a:r>
              <a:rPr lang="sk-SK" sz="2000" dirty="0" smtClean="0"/>
              <a:t>Hodiny citlivé na „</a:t>
            </a:r>
            <a:r>
              <a:rPr lang="sk-SK" sz="2000" b="1" i="1" dirty="0" err="1" smtClean="0">
                <a:solidFill>
                  <a:srgbClr val="7030A0"/>
                </a:solidFill>
              </a:rPr>
              <a:t>nábežnú</a:t>
            </a:r>
            <a:r>
              <a:rPr lang="sk-SK" sz="2000" dirty="0" smtClean="0"/>
              <a:t>“ (vzostupnú) </a:t>
            </a:r>
            <a:r>
              <a:rPr lang="sk-SK" sz="2000" dirty="0"/>
              <a:t>a „</a:t>
            </a:r>
            <a:r>
              <a:rPr lang="sk-SK" sz="2000" b="1" i="1" dirty="0" err="1">
                <a:solidFill>
                  <a:srgbClr val="00B050"/>
                </a:solidFill>
              </a:rPr>
              <a:t>dobežnú</a:t>
            </a:r>
            <a:r>
              <a:rPr lang="sk-SK" sz="2000" dirty="0"/>
              <a:t>“ </a:t>
            </a:r>
            <a:r>
              <a:rPr lang="sk-SK" sz="2000" dirty="0" smtClean="0"/>
              <a:t>(</a:t>
            </a:r>
            <a:r>
              <a:rPr lang="sk-SK" sz="2000" dirty="0" err="1" smtClean="0"/>
              <a:t>závernú</a:t>
            </a:r>
            <a:r>
              <a:rPr lang="sk-SK" sz="2000" dirty="0" smtClean="0"/>
              <a:t>) hranu: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92896"/>
            <a:ext cx="3371453" cy="25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Zaoblená spojnica 4"/>
          <p:cNvCxnSpPr/>
          <p:nvPr/>
        </p:nvCxnSpPr>
        <p:spPr>
          <a:xfrm rot="16200000" flipH="1">
            <a:off x="3095836" y="2528900"/>
            <a:ext cx="576064" cy="360040"/>
          </a:xfrm>
          <a:prstGeom prst="curvedConnector3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Zaoblená spojnica 6"/>
          <p:cNvCxnSpPr/>
          <p:nvPr/>
        </p:nvCxnSpPr>
        <p:spPr>
          <a:xfrm rot="16200000" flipH="1">
            <a:off x="3563888" y="2636911"/>
            <a:ext cx="1656185" cy="1224136"/>
          </a:xfrm>
          <a:prstGeom prst="curvedConnector3">
            <a:avLst>
              <a:gd name="adj1" fmla="val 35277"/>
            </a:avLst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Zaoblená spojnica 9"/>
          <p:cNvCxnSpPr/>
          <p:nvPr/>
        </p:nvCxnSpPr>
        <p:spPr>
          <a:xfrm rot="5400000">
            <a:off x="5364088" y="2600910"/>
            <a:ext cx="576066" cy="216024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Zaoblená spojnica 15"/>
          <p:cNvCxnSpPr/>
          <p:nvPr/>
        </p:nvCxnSpPr>
        <p:spPr>
          <a:xfrm rot="5400000">
            <a:off x="3941933" y="2474895"/>
            <a:ext cx="1656182" cy="1548171"/>
          </a:xfrm>
          <a:prstGeom prst="curvedConnector3">
            <a:avLst>
              <a:gd name="adj1" fmla="val 2055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/>
              <a:t>OPAKOVANIE — Časovanie </a:t>
            </a:r>
            <a:r>
              <a:rPr lang="pl-PL" sz="2800" i="1" dirty="0" smtClean="0"/>
              <a:t>pamätí</a:t>
            </a:r>
            <a:r>
              <a:rPr lang="en-US" sz="2800" i="1" dirty="0" smtClean="0"/>
              <a:t> </a:t>
            </a:r>
            <a:r>
              <a:rPr lang="sk-SK" sz="2800" i="1" dirty="0" smtClean="0"/>
              <a:t>„</a:t>
            </a:r>
            <a:r>
              <a:rPr lang="en-US" sz="2800" i="1" dirty="0" smtClean="0">
                <a:solidFill>
                  <a:srgbClr val="00B050"/>
                </a:solidFill>
              </a:rPr>
              <a:t>J-K</a:t>
            </a:r>
            <a:r>
              <a:rPr lang="sk-SK" sz="2800" i="1" dirty="0" smtClean="0"/>
              <a:t>“</a:t>
            </a:r>
            <a:r>
              <a:rPr lang="en-US" sz="2800" i="1" dirty="0" smtClean="0"/>
              <a:t> a  </a:t>
            </a:r>
            <a:r>
              <a:rPr lang="sk-SK" sz="2800" i="1" dirty="0" smtClean="0"/>
              <a:t>„</a:t>
            </a:r>
            <a:r>
              <a:rPr lang="en-US" sz="2800" i="1" dirty="0" smtClean="0">
                <a:solidFill>
                  <a:srgbClr val="00B050"/>
                </a:solidFill>
              </a:rPr>
              <a:t>D</a:t>
            </a:r>
            <a:r>
              <a:rPr lang="sk-SK" sz="2800" i="1" dirty="0" smtClean="0"/>
              <a:t>“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>
                <a:solidFill>
                  <a:srgbClr val="00B050"/>
                </a:solidFill>
              </a:rPr>
              <a:t>Časovanie pamätí D a J-K</a:t>
            </a:r>
          </a:p>
          <a:p>
            <a:pPr marL="0" indent="0">
              <a:buNone/>
            </a:pPr>
            <a:r>
              <a:rPr lang="sk-SK" sz="2000" dirty="0" smtClean="0"/>
              <a:t>Pre správnu činnosť obvodu musíme pri návrhu zaručiť určitú časovú následnosť signálov. Je to najmä doba predstihu údajov</a:t>
            </a:r>
            <a:r>
              <a:rPr lang="en-US" sz="2000" dirty="0" smtClean="0"/>
              <a:t>—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set</a:t>
            </a:r>
            <a:r>
              <a:rPr lang="en-US" sz="2000" i="1" baseline="-25000" dirty="0" smtClean="0"/>
              <a:t> up</a:t>
            </a:r>
            <a:r>
              <a:rPr lang="sk-SK" sz="2000" dirty="0" smtClean="0"/>
              <a:t> a doba presahu údajov—</a:t>
            </a:r>
            <a:r>
              <a:rPr lang="sk-SK" sz="2000" i="1" dirty="0" err="1" smtClean="0"/>
              <a:t>t</a:t>
            </a:r>
            <a:r>
              <a:rPr lang="sk-SK" sz="2000" i="1" baseline="-25000" dirty="0" err="1" smtClean="0"/>
              <a:t>hold</a:t>
            </a:r>
            <a:r>
              <a:rPr lang="sk-SK" sz="2000" dirty="0" smtClean="0"/>
              <a:t> voči hodinovému signálu </a:t>
            </a:r>
            <a:r>
              <a:rPr lang="sk-SK" sz="2000" i="1" dirty="0" err="1" smtClean="0"/>
              <a:t>T</a:t>
            </a:r>
            <a:r>
              <a:rPr lang="sk-SK" sz="2000" i="1" baseline="-25000" dirty="0" err="1" smtClean="0"/>
              <a:t>c</a:t>
            </a:r>
            <a:r>
              <a:rPr lang="sk-SK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 algn="ctr">
              <a:buNone/>
            </a:pPr>
            <a:r>
              <a:rPr lang="sk-SK" sz="2000" dirty="0"/>
              <a:t>Časová závislosť signálov J, K a </a:t>
            </a:r>
            <a:r>
              <a:rPr lang="sk-SK" sz="2000" dirty="0" err="1"/>
              <a:t>T</a:t>
            </a:r>
            <a:r>
              <a:rPr lang="sk-SK" sz="2000" baseline="-25000" dirty="0" err="1"/>
              <a:t>c</a:t>
            </a:r>
            <a:r>
              <a:rPr lang="sk-SK" sz="2000" dirty="0"/>
              <a:t>.</a:t>
            </a:r>
            <a:r>
              <a:rPr lang="en-US" sz="2000" dirty="0"/>
              <a:t> </a:t>
            </a:r>
            <a:r>
              <a:rPr lang="sk-SK" sz="2000" smtClean="0"/>
              <a:t>   Časová </a:t>
            </a:r>
            <a:r>
              <a:rPr lang="sk-SK" sz="2000" dirty="0"/>
              <a:t>závislosť</a:t>
            </a:r>
            <a:r>
              <a:rPr lang="en-US" sz="2000" dirty="0" smtClean="0"/>
              <a:t> </a:t>
            </a:r>
            <a:r>
              <a:rPr lang="en-US" sz="2000" dirty="0"/>
              <a:t>sign</a:t>
            </a:r>
            <a:r>
              <a:rPr lang="sk-SK" sz="2000" dirty="0" err="1"/>
              <a:t>ál</a:t>
            </a:r>
            <a:r>
              <a:rPr lang="en-US" sz="2000" dirty="0" err="1"/>
              <a:t>ov</a:t>
            </a:r>
            <a:r>
              <a:rPr lang="en-US" sz="2000" dirty="0"/>
              <a:t> D a </a:t>
            </a:r>
            <a:r>
              <a:rPr lang="en-US" sz="2000" dirty="0" err="1"/>
              <a:t>T</a:t>
            </a:r>
            <a:r>
              <a:rPr lang="en-US" sz="2000" baseline="-25000" dirty="0" err="1"/>
              <a:t>c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sk-SK" sz="2000" dirty="0" smtClean="0"/>
              <a:t>Pamäť typu J-K			Pamäť typu D</a:t>
            </a:r>
            <a:endParaRPr lang="en-US" sz="2000" dirty="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28860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24944"/>
            <a:ext cx="24098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1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Prednáška 9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Témy prednášky:</a:t>
            </a:r>
            <a:endParaRPr lang="sk-SK" sz="2000" dirty="0"/>
          </a:p>
          <a:p>
            <a:pPr marL="457200" indent="-457200">
              <a:buAutoNum type="arabicParenR"/>
            </a:pPr>
            <a:r>
              <a:rPr lang="pl-PL" sz="2000" dirty="0"/>
              <a:t>Elementárne pamäte typu </a:t>
            </a:r>
            <a:r>
              <a:rPr lang="pl-PL" sz="2000" dirty="0" smtClean="0"/>
              <a:t>MASTER—SLAVE</a:t>
            </a:r>
          </a:p>
          <a:p>
            <a:pPr marL="457200" indent="-457200">
              <a:buAutoNum type="arabicParenR"/>
            </a:pPr>
            <a:r>
              <a:rPr lang="pl-PL" sz="2000" dirty="0"/>
              <a:t>Realizácia logických členov—logických </a:t>
            </a:r>
            <a:r>
              <a:rPr lang="pl-PL" sz="2000" dirty="0" smtClean="0"/>
              <a:t>hradiel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pl-PL" sz="2000" dirty="0"/>
              <a:t>Obvody s kolektorovým </a:t>
            </a:r>
            <a:r>
              <a:rPr lang="pl-PL" sz="2000" dirty="0" smtClean="0"/>
              <a:t>výstupom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err="1" smtClean="0"/>
              <a:t>Realizácia</a:t>
            </a:r>
            <a:r>
              <a:rPr lang="en-US" sz="2000" dirty="0" smtClean="0"/>
              <a:t> </a:t>
            </a:r>
            <a:r>
              <a:rPr lang="en-US" sz="2000" dirty="0" err="1"/>
              <a:t>logických</a:t>
            </a:r>
            <a:r>
              <a:rPr lang="en-US" sz="2000" dirty="0"/>
              <a:t> </a:t>
            </a:r>
            <a:r>
              <a:rPr lang="en-US" sz="2000" dirty="0" err="1"/>
              <a:t>členov</a:t>
            </a:r>
            <a:r>
              <a:rPr lang="en-US" sz="2000" dirty="0"/>
              <a:t>—</a:t>
            </a:r>
            <a:r>
              <a:rPr lang="en-US" sz="2000" dirty="0" err="1"/>
              <a:t>kompatibilita</a:t>
            </a:r>
            <a:endParaRPr lang="en-US" sz="2000" dirty="0" smtClean="0"/>
          </a:p>
          <a:p>
            <a:pPr marL="457200" indent="-457200">
              <a:buAutoNum type="arabicParenR"/>
            </a:pPr>
            <a:r>
              <a:rPr lang="pl-PL" sz="2000" dirty="0"/>
              <a:t>Kombinované </a:t>
            </a:r>
            <a:r>
              <a:rPr lang="en-US" sz="2000" dirty="0" smtClean="0"/>
              <a:t>o</a:t>
            </a:r>
            <a:r>
              <a:rPr lang="pl-PL" sz="2000" dirty="0" smtClean="0"/>
              <a:t>bvody </a:t>
            </a:r>
            <a:r>
              <a:rPr lang="pl-PL" sz="2000" dirty="0"/>
              <a:t>— </a:t>
            </a:r>
            <a:r>
              <a:rPr lang="en-US" sz="2000" dirty="0" smtClean="0"/>
              <a:t>p</a:t>
            </a:r>
            <a:r>
              <a:rPr lang="pl-PL" sz="2000" dirty="0" smtClean="0"/>
              <a:t>ríklad </a:t>
            </a:r>
            <a:r>
              <a:rPr lang="pl-PL" sz="2000" dirty="0"/>
              <a:t>AND-OR-NOT</a:t>
            </a:r>
            <a:endParaRPr lang="pl-PL" sz="2000" dirty="0" smtClean="0"/>
          </a:p>
          <a:p>
            <a:pPr marL="457200" indent="-457200">
              <a:buAutoNum type="arabicParenR"/>
            </a:pPr>
            <a:r>
              <a:rPr lang="sk-SK" sz="2000" dirty="0" err="1" smtClean="0"/>
              <a:t>Pra</a:t>
            </a:r>
            <a:r>
              <a:rPr lang="en-US" sz="2000" dirty="0" smtClean="0"/>
              <a:t>x</a:t>
            </a:r>
            <a:r>
              <a:rPr lang="sk-SK" sz="2000" dirty="0" smtClean="0"/>
              <a:t>—</a:t>
            </a:r>
            <a:r>
              <a:rPr lang="en-US" sz="2000" dirty="0" smtClean="0"/>
              <a:t>o</a:t>
            </a:r>
            <a:r>
              <a:rPr lang="sk-SK" sz="2000" dirty="0" smtClean="0"/>
              <a:t>šetrenie </a:t>
            </a:r>
            <a:r>
              <a:rPr lang="sk-SK" sz="2000" dirty="0"/>
              <a:t>nepoužitých vstupov, náhrada hradiel, konštantné úrovne logického signálu</a:t>
            </a:r>
            <a:endParaRPr lang="sk-SK" sz="2000" dirty="0" smtClean="0"/>
          </a:p>
        </p:txBody>
      </p:sp>
    </p:spTree>
    <p:extLst>
      <p:ext uri="{BB962C8B-B14F-4D97-AF65-F5344CB8AC3E}">
        <p14:creationId xmlns:p14="http://schemas.microsoft.com/office/powerpoint/2010/main" val="22702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Elementárne pamäte typu Master-Slave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2000" dirty="0" smtClean="0"/>
              <a:t>Logické signály pamäte pre </a:t>
            </a:r>
            <a:r>
              <a:rPr lang="sk-SK" sz="2000" b="1" i="1" dirty="0" smtClean="0"/>
              <a:t>riadenie</a:t>
            </a:r>
            <a:r>
              <a:rPr lang="sk-SK" sz="2000" dirty="0" smtClean="0"/>
              <a:t> prípadne priame </a:t>
            </a:r>
            <a:r>
              <a:rPr lang="sk-SK" sz="2000" b="1" i="1" dirty="0" smtClean="0"/>
              <a:t>nastavenie</a:t>
            </a:r>
            <a:r>
              <a:rPr lang="sk-SK" sz="2000" dirty="0" smtClean="0"/>
              <a:t> výstupu—</a:t>
            </a:r>
            <a:r>
              <a:rPr lang="sk-SK" sz="2000" b="1" i="1" dirty="0" smtClean="0"/>
              <a:t>Q </a:t>
            </a:r>
            <a:r>
              <a:rPr lang="sk-SK" sz="2000" dirty="0" smtClean="0"/>
              <a:t>nazývame </a:t>
            </a:r>
            <a:r>
              <a:rPr lang="sk-SK" sz="2000" b="1" dirty="0" err="1" smtClean="0">
                <a:solidFill>
                  <a:srgbClr val="00B050"/>
                </a:solidFill>
              </a:rPr>
              <a:t>master</a:t>
            </a:r>
            <a:r>
              <a:rPr lang="sk-SK" sz="2000" b="1" dirty="0" smtClean="0">
                <a:solidFill>
                  <a:srgbClr val="00B050"/>
                </a:solidFill>
              </a:rPr>
              <a:t>.</a:t>
            </a:r>
            <a:r>
              <a:rPr lang="sk-SK" sz="2000" dirty="0" smtClean="0"/>
              <a:t> 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Pracovnú časť pamäte—budiace signály a hodiny označujeme </a:t>
            </a:r>
            <a:r>
              <a:rPr lang="sk-SK" sz="2000" b="1" dirty="0" err="1" smtClean="0">
                <a:solidFill>
                  <a:srgbClr val="00B050"/>
                </a:solidFill>
              </a:rPr>
              <a:t>slave</a:t>
            </a:r>
            <a:r>
              <a:rPr lang="sk-SK" sz="2000" b="1" dirty="0" smtClean="0">
                <a:solidFill>
                  <a:srgbClr val="00B050"/>
                </a:solidFill>
              </a:rPr>
              <a:t>.</a:t>
            </a:r>
            <a:endParaRPr lang="sk-SK" sz="2000" dirty="0" smtClean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b="1" dirty="0" err="1" smtClean="0">
                <a:solidFill>
                  <a:srgbClr val="7030A0"/>
                </a:solidFill>
              </a:rPr>
              <a:t>Master</a:t>
            </a:r>
            <a:r>
              <a:rPr lang="sk-SK" sz="2000" dirty="0" smtClean="0"/>
              <a:t> časť obvodu, ak je prítomná obsahuje jeden alebo viac signálov. Tieto môžu byť nasledovného typu, príklady:</a:t>
            </a:r>
          </a:p>
          <a:p>
            <a:pPr>
              <a:buFontTx/>
              <a:buChar char="-"/>
            </a:pPr>
            <a:r>
              <a:rPr lang="sk-SK" sz="2000" dirty="0" smtClean="0"/>
              <a:t>nulovanie výstupu Q na úroveň LOW (</a:t>
            </a:r>
            <a:r>
              <a:rPr lang="sk-SK" sz="2000" b="1" i="1" dirty="0" err="1" smtClean="0">
                <a:solidFill>
                  <a:srgbClr val="00B0F0"/>
                </a:solidFill>
              </a:rPr>
              <a:t>reset</a:t>
            </a:r>
            <a:r>
              <a:rPr lang="sk-SK" sz="2000" dirty="0" smtClean="0"/>
              <a:t>)</a:t>
            </a:r>
          </a:p>
          <a:p>
            <a:pPr>
              <a:buFontTx/>
              <a:buChar char="-"/>
            </a:pPr>
            <a:r>
              <a:rPr lang="sk-SK" sz="2000" dirty="0" smtClean="0"/>
              <a:t>nastavenie </a:t>
            </a:r>
            <a:r>
              <a:rPr lang="sk-SK" sz="2000" dirty="0"/>
              <a:t>výstupu </a:t>
            </a:r>
            <a:r>
              <a:rPr lang="sk-SK" sz="2000" dirty="0" smtClean="0"/>
              <a:t>Q na úroveň HIGH (</a:t>
            </a:r>
            <a:r>
              <a:rPr lang="sk-SK" sz="2000" b="1" i="1" dirty="0" smtClean="0">
                <a:solidFill>
                  <a:srgbClr val="00B0F0"/>
                </a:solidFill>
              </a:rPr>
              <a:t>set</a:t>
            </a:r>
            <a:r>
              <a:rPr lang="sk-SK" sz="2000" dirty="0" smtClean="0"/>
              <a:t>)</a:t>
            </a:r>
          </a:p>
          <a:p>
            <a:pPr>
              <a:buFontTx/>
              <a:buChar char="-"/>
            </a:pPr>
            <a:r>
              <a:rPr lang="sk-SK" sz="2000" dirty="0" smtClean="0"/>
              <a:t>výber obvodu (</a:t>
            </a:r>
            <a:r>
              <a:rPr lang="sk-SK" sz="2000" b="1" i="1" dirty="0" err="1" smtClean="0">
                <a:solidFill>
                  <a:srgbClr val="00B0F0"/>
                </a:solidFill>
              </a:rPr>
              <a:t>chip</a:t>
            </a:r>
            <a:r>
              <a:rPr lang="sk-SK" sz="2000" b="1" i="1" dirty="0" smtClean="0">
                <a:solidFill>
                  <a:srgbClr val="00B0F0"/>
                </a:solidFill>
              </a:rPr>
              <a:t> </a:t>
            </a:r>
            <a:r>
              <a:rPr lang="sk-SK" sz="2000" b="1" i="1" dirty="0" err="1" smtClean="0">
                <a:solidFill>
                  <a:srgbClr val="00B0F0"/>
                </a:solidFill>
              </a:rPr>
              <a:t>select</a:t>
            </a:r>
            <a:r>
              <a:rPr lang="sk-SK" sz="2000" b="1" i="1" dirty="0">
                <a:solidFill>
                  <a:srgbClr val="00B0F0"/>
                </a:solidFill>
              </a:rPr>
              <a:t>,</a:t>
            </a:r>
            <a:r>
              <a:rPr lang="sk-SK" sz="2000" b="1" i="1" dirty="0" smtClean="0">
                <a:solidFill>
                  <a:srgbClr val="00B0F0"/>
                </a:solidFill>
              </a:rPr>
              <a:t> CS</a:t>
            </a:r>
            <a:r>
              <a:rPr lang="sk-SK" sz="2000" dirty="0" smtClean="0"/>
              <a:t>)</a:t>
            </a:r>
          </a:p>
          <a:p>
            <a:pPr>
              <a:buFontTx/>
              <a:buChar char="-"/>
            </a:pPr>
            <a:r>
              <a:rPr lang="sk-SK" sz="2000" dirty="0" smtClean="0"/>
              <a:t>povolenie výstupu—aktivovanie/deaktivovanie tretej úrovne výstupu</a:t>
            </a:r>
            <a:r>
              <a:rPr lang="en-US" sz="2000" dirty="0" smtClean="0"/>
              <a:t>; </a:t>
            </a:r>
            <a:r>
              <a:rPr lang="en-US" sz="2000" dirty="0" err="1" smtClean="0"/>
              <a:t>stav</a:t>
            </a:r>
            <a:r>
              <a:rPr lang="sk-SK" sz="2000" dirty="0" smtClean="0"/>
              <a:t> „</a:t>
            </a:r>
            <a:r>
              <a:rPr lang="sk-SK" sz="2000" b="1" i="1" dirty="0" smtClean="0">
                <a:solidFill>
                  <a:srgbClr val="7030A0"/>
                </a:solidFill>
              </a:rPr>
              <a:t>vysokej impedancie</a:t>
            </a:r>
            <a:r>
              <a:rPr lang="en-US" sz="2000" b="1" i="1" dirty="0" smtClean="0">
                <a:solidFill>
                  <a:srgbClr val="7030A0"/>
                </a:solidFill>
              </a:rPr>
              <a:t>—Z</a:t>
            </a:r>
            <a:r>
              <a:rPr lang="sk-SK" sz="2000" dirty="0" smtClean="0"/>
              <a:t>“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i="1" dirty="0" smtClean="0">
                <a:solidFill>
                  <a:srgbClr val="00B0F0"/>
                </a:solidFill>
              </a:rPr>
              <a:t>enable, EN</a:t>
            </a:r>
            <a:r>
              <a:rPr lang="en-US" sz="2000" dirty="0" smtClean="0"/>
              <a:t>)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r>
              <a:rPr lang="sk-SK" sz="2000" dirty="0" smtClean="0"/>
              <a:t>Signály môžu byť aj viacnásobné (napr. </a:t>
            </a:r>
            <a:r>
              <a:rPr lang="sk-SK" sz="2000" b="1" i="1" dirty="0" err="1"/>
              <a:t>enable</a:t>
            </a:r>
            <a:r>
              <a:rPr lang="sk-SK" sz="2000" dirty="0" smtClean="0"/>
              <a:t>) či negované. Pamäť môže obsahovať napr. len signál RESET ale nie SET. </a:t>
            </a:r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Činnosť signálov </a:t>
            </a:r>
            <a:r>
              <a:rPr lang="sk-SK" sz="2000" b="1" i="1" dirty="0" err="1" smtClean="0"/>
              <a:t>master</a:t>
            </a:r>
            <a:r>
              <a:rPr lang="sk-SK" sz="2000" dirty="0" smtClean="0"/>
              <a:t> časti pamäte je spravidla </a:t>
            </a:r>
            <a:r>
              <a:rPr lang="sk-SK" sz="2000" b="1" i="1" dirty="0" smtClean="0">
                <a:solidFill>
                  <a:srgbClr val="00B050"/>
                </a:solidFill>
              </a:rPr>
              <a:t>asynchrónna</a:t>
            </a:r>
            <a:r>
              <a:rPr lang="sk-SK" sz="2000" dirty="0" smtClean="0"/>
              <a:t>. Avšak niektoré riadiace signály môžu byť </a:t>
            </a:r>
            <a:r>
              <a:rPr lang="sk-SK" sz="2000" b="1" i="1" dirty="0" smtClean="0"/>
              <a:t>riadené hodinami </a:t>
            </a:r>
            <a:r>
              <a:rPr lang="sk-SK" sz="2000" dirty="0" smtClean="0"/>
              <a:t>(</a:t>
            </a:r>
            <a:r>
              <a:rPr lang="sk-SK" sz="2000" dirty="0" smtClean="0">
                <a:solidFill>
                  <a:srgbClr val="00B050"/>
                </a:solidFill>
              </a:rPr>
              <a:t>synchrónny režim</a:t>
            </a:r>
            <a:r>
              <a:rPr lang="sk-SK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330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Elementárne pamäte typu Master-Slave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Popis správania pamäte nie je ovplyvnený prítomnosťou </a:t>
            </a:r>
            <a:r>
              <a:rPr lang="sk-SK" sz="2000" b="1" i="1" dirty="0" err="1" smtClean="0">
                <a:solidFill>
                  <a:srgbClr val="00B050"/>
                </a:solidFill>
              </a:rPr>
              <a:t>master</a:t>
            </a:r>
            <a:r>
              <a:rPr lang="sk-SK" sz="2000" dirty="0" smtClean="0"/>
              <a:t> časti obvodu.</a:t>
            </a:r>
          </a:p>
          <a:p>
            <a:pPr marL="0" indent="0">
              <a:buNone/>
            </a:pPr>
            <a:r>
              <a:rPr lang="sk-SK" sz="2000" dirty="0" smtClean="0"/>
              <a:t>Správanie pamäte typu „</a:t>
            </a:r>
            <a:r>
              <a:rPr lang="sk-SK" sz="2000" b="1" dirty="0" smtClean="0"/>
              <a:t>D</a:t>
            </a:r>
            <a:r>
              <a:rPr lang="sk-SK" sz="2000" dirty="0" smtClean="0"/>
              <a:t>“, obvod MH7474 a typu „</a:t>
            </a:r>
            <a:r>
              <a:rPr lang="sk-SK" sz="2000" b="1" dirty="0" smtClean="0"/>
              <a:t>J-K</a:t>
            </a:r>
            <a:r>
              <a:rPr lang="sk-SK" sz="2000" dirty="0" smtClean="0"/>
              <a:t>“, obvod MH7472.</a:t>
            </a:r>
          </a:p>
          <a:p>
            <a:pPr marL="0" indent="0">
              <a:buNone/>
            </a:pPr>
            <a:r>
              <a:rPr lang="sk-SK" sz="2000" dirty="0" smtClean="0"/>
              <a:t>Je uvedené úplné správanie (vľavo) a zjednodušené 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sk-SK" sz="2000" b="1" i="1" dirty="0" smtClean="0">
                <a:solidFill>
                  <a:schemeClr val="accent1">
                    <a:lumMod val="75000"/>
                  </a:schemeClr>
                </a:solidFill>
              </a:rPr>
              <a:t>praktické</a:t>
            </a:r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“ </a:t>
            </a:r>
            <a:r>
              <a:rPr lang="sk-SK" sz="2000" dirty="0" smtClean="0"/>
              <a:t>správanie.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96148"/>
            <a:ext cx="5121084" cy="4092295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4327302" y="1950740"/>
            <a:ext cx="1005840" cy="3600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7596336" y="1950740"/>
            <a:ext cx="1091932" cy="360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907704" y="2596148"/>
            <a:ext cx="5121084" cy="14089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1903472" y="4149079"/>
            <a:ext cx="5125316" cy="25393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550854" y="2670820"/>
            <a:ext cx="597210" cy="5040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6084168" y="4221088"/>
            <a:ext cx="944620" cy="5760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7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Realizácia logických členov—logických hradiel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/>
              <a:t>Realizácia logických členov</a:t>
            </a:r>
          </a:p>
          <a:p>
            <a:pPr marL="0" indent="0">
              <a:buNone/>
            </a:pPr>
            <a:r>
              <a:rPr lang="sk-SK" sz="2000" dirty="0" smtClean="0"/>
              <a:t>Zaujíma nás modelovanie logických úrovní—konštánt (log. 0 a log. 1). Najčastejšie rozdielnou</a:t>
            </a:r>
            <a:r>
              <a:rPr lang="sk-SK" sz="2000" b="1" i="1" dirty="0" smtClean="0"/>
              <a:t> úrovňou napätia</a:t>
            </a:r>
            <a:r>
              <a:rPr lang="sk-SK" sz="2000" dirty="0" smtClean="0"/>
              <a:t> alebo </a:t>
            </a:r>
            <a:r>
              <a:rPr lang="sk-SK" sz="2000" b="1" i="1" dirty="0" smtClean="0"/>
              <a:t>prúdu</a:t>
            </a:r>
            <a:r>
              <a:rPr lang="sk-SK" sz="2000" dirty="0" smtClean="0"/>
              <a:t>. U hradiel TTL dve úrovne napätia. </a:t>
            </a:r>
            <a:r>
              <a:rPr lang="sk-SK" sz="2000" b="1" i="1" dirty="0" smtClean="0">
                <a:solidFill>
                  <a:srgbClr val="7030A0"/>
                </a:solidFill>
              </a:rPr>
              <a:t>Kladná</a:t>
            </a:r>
            <a:r>
              <a:rPr lang="sk-SK" sz="2000" dirty="0" smtClean="0"/>
              <a:t> (</a:t>
            </a:r>
            <a:r>
              <a:rPr lang="en-US" sz="2000" dirty="0" smtClean="0"/>
              <a:t>U</a:t>
            </a:r>
            <a:r>
              <a:rPr lang="en-US" sz="2000" baseline="-25000" dirty="0" smtClean="0"/>
              <a:t>LOW</a:t>
            </a:r>
            <a:r>
              <a:rPr lang="en-US" sz="2000" dirty="0" smtClean="0"/>
              <a:t> &lt; U</a:t>
            </a:r>
            <a:r>
              <a:rPr lang="en-US" sz="2000" baseline="-25000" dirty="0" smtClean="0"/>
              <a:t>HIGH</a:t>
            </a:r>
            <a:r>
              <a:rPr lang="en-US" sz="2000" dirty="0" smtClean="0"/>
              <a:t>)</a:t>
            </a:r>
            <a:r>
              <a:rPr lang="sk-SK" sz="2000" dirty="0" smtClean="0"/>
              <a:t> a </a:t>
            </a:r>
            <a:r>
              <a:rPr lang="sk-SK" sz="2000" b="1" i="1" dirty="0" smtClean="0">
                <a:solidFill>
                  <a:srgbClr val="7030A0"/>
                </a:solidFill>
              </a:rPr>
              <a:t>záporná logika</a:t>
            </a:r>
            <a:r>
              <a:rPr lang="en-US" sz="2000" b="1" i="1" dirty="0" smtClean="0">
                <a:solidFill>
                  <a:srgbClr val="7030A0"/>
                </a:solidFill>
              </a:rPr>
              <a:t> </a:t>
            </a:r>
            <a:r>
              <a:rPr lang="sk-SK" sz="2000" dirty="0"/>
              <a:t>(</a:t>
            </a:r>
            <a:r>
              <a:rPr lang="en-US" sz="2000" dirty="0"/>
              <a:t>U</a:t>
            </a:r>
            <a:r>
              <a:rPr lang="en-US" sz="2000" baseline="-25000" dirty="0"/>
              <a:t>LOW</a:t>
            </a:r>
            <a:r>
              <a:rPr lang="en-US" sz="2000" dirty="0"/>
              <a:t> </a:t>
            </a:r>
            <a:r>
              <a:rPr lang="en-US" sz="2000" dirty="0" smtClean="0"/>
              <a:t>&gt; </a:t>
            </a:r>
            <a:r>
              <a:rPr lang="en-US" sz="2000" dirty="0"/>
              <a:t>U</a:t>
            </a:r>
            <a:r>
              <a:rPr lang="en-US" sz="2000" baseline="-25000" dirty="0"/>
              <a:t>HIGH</a:t>
            </a:r>
            <a:r>
              <a:rPr lang="en-US" sz="2000" dirty="0"/>
              <a:t>)</a:t>
            </a:r>
            <a:r>
              <a:rPr lang="sk-SK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V ustálenom stave hodnota</a:t>
            </a:r>
          </a:p>
          <a:p>
            <a:pPr marL="0" indent="0">
              <a:buNone/>
            </a:pPr>
            <a:r>
              <a:rPr lang="sk-SK" sz="2000" dirty="0" smtClean="0"/>
              <a:t>úrovne </a:t>
            </a:r>
            <a:r>
              <a:rPr lang="sk-SK" sz="2000" b="1" dirty="0" err="1" smtClean="0"/>
              <a:t>high</a:t>
            </a:r>
            <a:r>
              <a:rPr lang="sk-SK" sz="2000" dirty="0" smtClean="0"/>
              <a:t>/</a:t>
            </a:r>
            <a:r>
              <a:rPr lang="sk-SK" sz="2000" b="1" dirty="0" err="1" smtClean="0"/>
              <a:t>low</a:t>
            </a:r>
            <a:r>
              <a:rPr lang="sk-SK" sz="2000" dirty="0" smtClean="0"/>
              <a:t> nemôže byť</a:t>
            </a:r>
          </a:p>
          <a:p>
            <a:pPr marL="0" indent="0">
              <a:buNone/>
            </a:pPr>
            <a:r>
              <a:rPr lang="sk-SK" sz="2000" dirty="0" smtClean="0"/>
              <a:t>v </a:t>
            </a:r>
            <a:r>
              <a:rPr lang="sk-SK" sz="2000" b="1" i="1" dirty="0" smtClean="0">
                <a:solidFill>
                  <a:schemeClr val="accent1">
                    <a:lumMod val="75000"/>
                  </a:schemeClr>
                </a:solidFill>
              </a:rPr>
              <a:t>zakázanej oblasti.</a:t>
            </a: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Čím je zakázaná oblasť širšia,</a:t>
            </a:r>
          </a:p>
          <a:p>
            <a:pPr marL="0" indent="0">
              <a:buNone/>
            </a:pPr>
            <a:r>
              <a:rPr lang="sk-SK" sz="2000" dirty="0" smtClean="0"/>
              <a:t>tým je lepšia </a:t>
            </a:r>
            <a:r>
              <a:rPr lang="sk-SK" sz="2000" b="1" i="1" dirty="0" smtClean="0">
                <a:solidFill>
                  <a:srgbClr val="00B050"/>
                </a:solidFill>
              </a:rPr>
              <a:t>šumová imunita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0" y="2825884"/>
            <a:ext cx="2448272" cy="3817644"/>
          </a:xfrm>
          <a:prstGeom prst="rect">
            <a:avLst/>
          </a:prstGeom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434650"/>
              </p:ext>
            </p:extLst>
          </p:nvPr>
        </p:nvGraphicFramePr>
        <p:xfrm>
          <a:off x="6876256" y="3225187"/>
          <a:ext cx="18288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5" imgW="1257120" imgH="1015920" progId="Equation.DSMT4">
                  <p:embed/>
                </p:oleObj>
              </mc:Choice>
              <mc:Fallback>
                <p:oleObj name="Equation" r:id="rId5" imgW="1257120" imgH="101592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3225187"/>
                        <a:ext cx="18288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bdĺžnik 20"/>
          <p:cNvSpPr/>
          <p:nvPr/>
        </p:nvSpPr>
        <p:spPr>
          <a:xfrm>
            <a:off x="4211960" y="2818616"/>
            <a:ext cx="4608512" cy="38249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18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Realizácia logických členov—kompatibilita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TTL kompatibilita (pravidlá):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/>
              <a:t>		     </a:t>
            </a:r>
            <a:r>
              <a:rPr lang="sk-SK" sz="2000" b="1" dirty="0" smtClean="0">
                <a:solidFill>
                  <a:srgbClr val="00B050"/>
                </a:solidFill>
              </a:rPr>
              <a:t>dôležité</a:t>
            </a:r>
          </a:p>
          <a:p>
            <a:pPr marL="0" indent="0">
              <a:buNone/>
            </a:pPr>
            <a:endParaRPr lang="sk-SK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sz="2000" dirty="0"/>
              <a:t>Z</a:t>
            </a:r>
            <a:r>
              <a:rPr lang="sk-SK" sz="2000" dirty="0" smtClean="0"/>
              <a:t>aujíma nás:</a:t>
            </a:r>
          </a:p>
          <a:p>
            <a:pPr>
              <a:buFontTx/>
              <a:buChar char="-"/>
            </a:pPr>
            <a:r>
              <a:rPr lang="sk-SK" sz="2000" dirty="0" smtClean="0"/>
              <a:t>kompatibilita logických úrovní</a:t>
            </a:r>
            <a:r>
              <a:rPr lang="en-US" sz="2000" dirty="0" smtClean="0"/>
              <a:t>; </a:t>
            </a:r>
            <a:r>
              <a:rPr lang="sk-SK" sz="2000" dirty="0" err="1" smtClean="0"/>
              <a:t>pris</a:t>
            </a:r>
            <a:r>
              <a:rPr lang="en-US" sz="2000" dirty="0" smtClean="0"/>
              <a:t>p</a:t>
            </a:r>
            <a:r>
              <a:rPr lang="sk-SK" sz="2000" dirty="0" err="1" smtClean="0"/>
              <a:t>ôsobenie</a:t>
            </a:r>
            <a:r>
              <a:rPr lang="sk-SK" sz="2000" dirty="0" smtClean="0"/>
              <a:t> napäťové resp. impedančné</a:t>
            </a:r>
          </a:p>
          <a:p>
            <a:pPr>
              <a:buFontTx/>
              <a:buChar char="-"/>
            </a:pPr>
            <a:r>
              <a:rPr lang="sk-SK" sz="2000" dirty="0" smtClean="0"/>
              <a:t>logická funkcia</a:t>
            </a:r>
          </a:p>
          <a:p>
            <a:pPr>
              <a:buFontTx/>
              <a:buChar char="-"/>
            </a:pPr>
            <a:r>
              <a:rPr lang="sk-SK" sz="2000" dirty="0"/>
              <a:t>p</a:t>
            </a:r>
            <a:r>
              <a:rPr lang="sk-SK" sz="2000" dirty="0" smtClean="0"/>
              <a:t>očet vstupov</a:t>
            </a:r>
          </a:p>
          <a:p>
            <a:pPr>
              <a:buFontTx/>
              <a:buChar char="-"/>
            </a:pPr>
            <a:r>
              <a:rPr lang="sk-SK" sz="2000" dirty="0" err="1" smtClean="0"/>
              <a:t>púzdro</a:t>
            </a:r>
            <a:r>
              <a:rPr lang="sk-SK" sz="2000" dirty="0" smtClean="0"/>
              <a:t> (DIL, DIP, ...)</a:t>
            </a:r>
          </a:p>
          <a:p>
            <a:pPr>
              <a:buFontTx/>
              <a:buChar char="-"/>
            </a:pPr>
            <a:r>
              <a:rPr lang="sk-SK" sz="2000" dirty="0"/>
              <a:t>napájacie napätie (napr. 5V, 3,3V logika)</a:t>
            </a:r>
            <a:endParaRPr lang="sk-SK" sz="2000" dirty="0" smtClean="0"/>
          </a:p>
          <a:p>
            <a:pPr marL="0" indent="0">
              <a:buNone/>
            </a:pPr>
            <a:endParaRPr lang="sk-SK" sz="2000" dirty="0" smtClean="0"/>
          </a:p>
          <a:p>
            <a:pPr>
              <a:buFontTx/>
              <a:buChar char="-"/>
            </a:pPr>
            <a:endParaRPr lang="sk-SK" sz="2000" dirty="0" smtClean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181727"/>
              </p:ext>
            </p:extLst>
          </p:nvPr>
        </p:nvGraphicFramePr>
        <p:xfrm>
          <a:off x="386254" y="1700808"/>
          <a:ext cx="1663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4" imgW="1143000" imgH="482400" progId="Equation.DSMT4">
                  <p:embed/>
                </p:oleObj>
              </mc:Choice>
              <mc:Fallback>
                <p:oleObj name="Equation" r:id="rId4" imgW="114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6254" y="1700808"/>
                        <a:ext cx="16637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Rovná spojnica 6"/>
          <p:cNvCxnSpPr/>
          <p:nvPr/>
        </p:nvCxnSpPr>
        <p:spPr>
          <a:xfrm>
            <a:off x="1515522" y="1973407"/>
            <a:ext cx="3600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>
            <a:off x="1170722" y="2325827"/>
            <a:ext cx="1800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 flipV="1">
            <a:off x="1800126" y="2012613"/>
            <a:ext cx="720080" cy="1920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flipH="1">
            <a:off x="1409606" y="2295347"/>
            <a:ext cx="1125840" cy="76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o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44" y="1329773"/>
            <a:ext cx="1296144" cy="8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Realizácia logických členov—Obvody </a:t>
            </a:r>
            <a:r>
              <a:rPr lang="pl-PL" sz="2800" i="1" dirty="0" smtClean="0"/>
              <a:t>s kolektorovým výstupom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Výstup hradla </a:t>
            </a:r>
            <a:r>
              <a:rPr lang="sk-SK" sz="2000" b="1" i="1" dirty="0" smtClean="0">
                <a:solidFill>
                  <a:srgbClr val="00B050"/>
                </a:solidFill>
              </a:rPr>
              <a:t>s otvoreným kolektorom</a:t>
            </a:r>
            <a:r>
              <a:rPr lang="sk-SK" sz="2000" dirty="0" smtClean="0"/>
              <a:t> (</a:t>
            </a:r>
            <a:r>
              <a:rPr lang="sk-SK" sz="2000" b="1" i="1" dirty="0" smtClean="0">
                <a:solidFill>
                  <a:srgbClr val="7030A0"/>
                </a:solidFill>
              </a:rPr>
              <a:t>OC</a:t>
            </a:r>
            <a:r>
              <a:rPr lang="sk-SK" sz="2000" dirty="0" smtClean="0"/>
              <a:t> – </a:t>
            </a:r>
            <a:r>
              <a:rPr lang="sk-SK" sz="2000" dirty="0" err="1" smtClean="0"/>
              <a:t>open</a:t>
            </a:r>
            <a:r>
              <a:rPr lang="sk-SK" sz="2000" dirty="0" smtClean="0"/>
              <a:t> </a:t>
            </a:r>
            <a:r>
              <a:rPr lang="sk-SK" sz="2000" dirty="0" err="1" smtClean="0"/>
              <a:t>colector</a:t>
            </a:r>
            <a:r>
              <a:rPr lang="sk-SK" sz="2000" dirty="0" smtClean="0"/>
              <a:t>) je zapojený inak než u bežného hradla (dva komplementárne tranzistory). Príklad MH</a:t>
            </a:r>
            <a:r>
              <a:rPr lang="sk-SK" sz="2000" b="1" dirty="0" smtClean="0"/>
              <a:t>7403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b="1" i="1" dirty="0" smtClean="0"/>
              <a:t>Dôsledok:</a:t>
            </a:r>
          </a:p>
          <a:p>
            <a:pPr marL="0" indent="0">
              <a:buNone/>
            </a:pPr>
            <a:r>
              <a:rPr lang="sk-SK" sz="2000" dirty="0" smtClean="0"/>
              <a:t>Hradlá s OC sa dajú zapájať paralelne (takmer neobmedzene).</a:t>
            </a:r>
          </a:p>
          <a:p>
            <a:pPr marL="0" indent="0">
              <a:buNone/>
            </a:pPr>
            <a:endParaRPr lang="sk-SK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2000" b="1" dirty="0" err="1" smtClean="0">
                <a:solidFill>
                  <a:srgbClr val="7030A0"/>
                </a:solidFill>
              </a:rPr>
              <a:t>Wired</a:t>
            </a:r>
            <a:r>
              <a:rPr lang="sk-SK" sz="2000" b="1" dirty="0" smtClean="0">
                <a:solidFill>
                  <a:srgbClr val="7030A0"/>
                </a:solidFill>
              </a:rPr>
              <a:t> OR</a:t>
            </a:r>
          </a:p>
          <a:p>
            <a:pPr marL="0" indent="0">
              <a:buNone/>
            </a:pPr>
            <a:r>
              <a:rPr lang="sk-SK" sz="2000" dirty="0"/>
              <a:t>Hradlá </a:t>
            </a:r>
            <a:r>
              <a:rPr lang="sk-SK" sz="2000" dirty="0" smtClean="0"/>
              <a:t>s OC.</a:t>
            </a:r>
          </a:p>
          <a:p>
            <a:pPr marL="0" indent="0">
              <a:buNone/>
            </a:pPr>
            <a:r>
              <a:rPr lang="sk-SK" sz="2000" b="1" i="1" dirty="0" smtClean="0">
                <a:solidFill>
                  <a:srgbClr val="00B050"/>
                </a:solidFill>
              </a:rPr>
              <a:t>„</a:t>
            </a:r>
            <a:r>
              <a:rPr lang="sk-SK" sz="2000" b="1" i="1" dirty="0" err="1" smtClean="0">
                <a:solidFill>
                  <a:srgbClr val="00B050"/>
                </a:solidFill>
              </a:rPr>
              <a:t>drátovaný</a:t>
            </a:r>
            <a:r>
              <a:rPr lang="sk-SK" sz="2000" b="1" i="1" dirty="0" smtClean="0">
                <a:solidFill>
                  <a:srgbClr val="00B050"/>
                </a:solidFill>
              </a:rPr>
              <a:t>“ OR</a:t>
            </a:r>
            <a:endParaRPr lang="sk-SK" sz="2000" b="1" i="1" dirty="0">
              <a:solidFill>
                <a:srgbClr val="00B05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88840"/>
            <a:ext cx="3456384" cy="1786684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1" y="4581128"/>
            <a:ext cx="324065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Realizácia logických </a:t>
            </a:r>
            <a:r>
              <a:rPr lang="pl-PL" sz="2800" i="1" dirty="0" smtClean="0"/>
              <a:t>členov—syntéza Obvodov s kolektorovým výstupom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Návrh zapojení s použitím hradiel typu OC: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kde posledný riadok predstavuje </a:t>
            </a:r>
            <a:r>
              <a:rPr lang="sk-SK" sz="2000" b="1" i="1" dirty="0" smtClean="0">
                <a:solidFill>
                  <a:srgbClr val="00B050"/>
                </a:solidFill>
              </a:rPr>
              <a:t>normálnu konjunktívnu formu</a:t>
            </a:r>
            <a:r>
              <a:rPr lang="sk-SK" sz="2000" dirty="0" smtClean="0">
                <a:solidFill>
                  <a:srgbClr val="00B050"/>
                </a:solidFill>
              </a:rPr>
              <a:t> </a:t>
            </a:r>
            <a:r>
              <a:rPr lang="sk-SK" sz="2000" dirty="0" smtClean="0"/>
              <a:t>(NKF) plus inverzia premenných. </a:t>
            </a: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b="1" dirty="0" smtClean="0"/>
              <a:t>Príklad</a:t>
            </a:r>
          </a:p>
          <a:p>
            <a:pPr marL="0" indent="0">
              <a:buNone/>
            </a:pPr>
            <a:r>
              <a:rPr lang="sk-SK" sz="2000" dirty="0" smtClean="0"/>
              <a:t>Zapojte zadanú </a:t>
            </a:r>
            <a:r>
              <a:rPr lang="sk-SK" sz="2000" dirty="0" err="1" smtClean="0"/>
              <a:t>Karnaughovu</a:t>
            </a:r>
            <a:r>
              <a:rPr lang="sk-SK" sz="2000" dirty="0" smtClean="0"/>
              <a:t> mapu s hradlami s OC.</a:t>
            </a:r>
          </a:p>
          <a:p>
            <a:pPr marL="0" indent="0">
              <a:buNone/>
            </a:pPr>
            <a:r>
              <a:rPr lang="sk-SK" sz="2000" b="1" dirty="0" smtClean="0"/>
              <a:t>Riešenie</a:t>
            </a:r>
          </a:p>
          <a:p>
            <a:pPr marL="0" indent="0">
              <a:buNone/>
            </a:pPr>
            <a:r>
              <a:rPr lang="sk-SK" sz="2000" dirty="0" smtClean="0"/>
              <a:t>Zapíšme konfigurácie (červené) núl:</a:t>
            </a:r>
          </a:p>
          <a:p>
            <a:pPr marL="0" indent="0">
              <a:buNone/>
            </a:pPr>
            <a:endParaRPr lang="sk-SK" sz="2000" b="1" dirty="0" smtClean="0"/>
          </a:p>
          <a:p>
            <a:pPr marL="0" indent="0">
              <a:buNone/>
            </a:pPr>
            <a:r>
              <a:rPr lang="sk-SK" sz="2000" dirty="0" smtClean="0"/>
              <a:t>Poznámka: zápis </a:t>
            </a:r>
            <a:r>
              <a:rPr lang="sk-SK" sz="2000" b="1" i="1" dirty="0" smtClean="0"/>
              <a:t>y</a:t>
            </a:r>
            <a:r>
              <a:rPr lang="sk-SK" sz="2000" dirty="0" smtClean="0"/>
              <a:t> vedie na dvojstupňovú sieť.</a:t>
            </a:r>
          </a:p>
          <a:p>
            <a:pPr marL="0" indent="0">
              <a:buNone/>
            </a:pPr>
            <a:r>
              <a:rPr lang="sk-SK" sz="2000" dirty="0" smtClean="0"/>
              <a:t>(vpravo) Zakreslená jednovrstvová sieť s hradlami s OC.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84784"/>
            <a:ext cx="2412716" cy="1554718"/>
          </a:xfrm>
          <a:prstGeom prst="rect">
            <a:avLst/>
          </a:prstGeom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30975"/>
              </p:ext>
            </p:extLst>
          </p:nvPr>
        </p:nvGraphicFramePr>
        <p:xfrm>
          <a:off x="1115616" y="1772816"/>
          <a:ext cx="3528392" cy="111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5" imgW="2247840" imgH="711000" progId="Equation.DSMT4">
                  <p:embed/>
                </p:oleObj>
              </mc:Choice>
              <mc:Fallback>
                <p:oleObj name="Equation" r:id="rId5" imgW="2247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1772816"/>
                        <a:ext cx="3528392" cy="1117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Obrázo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0" y="3977601"/>
            <a:ext cx="1013338" cy="747544"/>
          </a:xfrm>
          <a:prstGeom prst="rect">
            <a:avLst/>
          </a:prstGeom>
        </p:spPr>
      </p:pic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40240"/>
              </p:ext>
            </p:extLst>
          </p:nvPr>
        </p:nvGraphicFramePr>
        <p:xfrm>
          <a:off x="1187624" y="5596387"/>
          <a:ext cx="2376264" cy="344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8" imgW="1574640" imgH="228600" progId="Equation.DSMT4">
                  <p:embed/>
                </p:oleObj>
              </mc:Choice>
              <mc:Fallback>
                <p:oleObj name="Equation" r:id="rId8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624" y="5596387"/>
                        <a:ext cx="2376264" cy="344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ázok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30" y="4797152"/>
            <a:ext cx="1501270" cy="1958510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6671130" y="4797152"/>
            <a:ext cx="1501270" cy="19585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80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Obvody s kolektorovým výstupom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/>
              <a:t>Vzájomné prepojenie modulov a prenos údajov</a:t>
            </a:r>
            <a:endParaRPr lang="sk-SK" sz="2000" dirty="0"/>
          </a:p>
          <a:p>
            <a:pPr marL="0" indent="0">
              <a:buNone/>
            </a:pPr>
            <a:r>
              <a:rPr lang="sk-SK" sz="2000" i="1" dirty="0"/>
              <a:t>štandardné riešenia</a:t>
            </a:r>
            <a:endParaRPr lang="sk-SK" sz="2000" dirty="0"/>
          </a:p>
          <a:p>
            <a:r>
              <a:rPr lang="sk-SK" sz="2000" i="1" dirty="0" smtClean="0"/>
              <a:t>doplnenie </a:t>
            </a:r>
            <a:r>
              <a:rPr lang="sk-SK" sz="2000" i="1" dirty="0"/>
              <a:t>výstupov o </a:t>
            </a:r>
            <a:r>
              <a:rPr lang="sk-SK" sz="2000" b="1" i="1" dirty="0">
                <a:solidFill>
                  <a:srgbClr val="7030A0"/>
                </a:solidFill>
              </a:rPr>
              <a:t>otvorený kolektor</a:t>
            </a:r>
            <a:r>
              <a:rPr lang="sk-SK" sz="2000" i="1" dirty="0"/>
              <a:t>—OC, potrebujeme externý </a:t>
            </a:r>
            <a:r>
              <a:rPr lang="sk-SK" sz="2000" b="1" i="1" dirty="0" err="1"/>
              <a:t>rezistor</a:t>
            </a:r>
            <a:r>
              <a:rPr lang="sk-SK" sz="2000" i="1" dirty="0"/>
              <a:t>, zapojenie musí podporovať mód (režim), v ktorom sa </a:t>
            </a:r>
            <a:r>
              <a:rPr lang="sk-SK" sz="2000" i="1" dirty="0" smtClean="0"/>
              <a:t>„</a:t>
            </a:r>
            <a:r>
              <a:rPr lang="sk-SK" sz="2000" b="1" i="1" dirty="0" smtClean="0"/>
              <a:t>odpojí</a:t>
            </a:r>
            <a:r>
              <a:rPr lang="sk-SK" sz="2000" i="1" dirty="0" smtClean="0"/>
              <a:t>“</a:t>
            </a:r>
            <a:endParaRPr lang="sk-SK" sz="2000" dirty="0"/>
          </a:p>
          <a:p>
            <a:r>
              <a:rPr lang="sk-SK" sz="2000" i="1" dirty="0" smtClean="0"/>
              <a:t>použitie </a:t>
            </a:r>
            <a:r>
              <a:rPr lang="sk-SK" sz="2000" i="1" dirty="0"/>
              <a:t>výstupov s </a:t>
            </a:r>
            <a:r>
              <a:rPr lang="sk-SK" sz="2000" b="1" i="1" dirty="0">
                <a:solidFill>
                  <a:srgbClr val="7030A0"/>
                </a:solidFill>
              </a:rPr>
              <a:t>vysokou impedanciou</a:t>
            </a:r>
            <a:r>
              <a:rPr lang="sk-SK" sz="2000" i="1" dirty="0"/>
              <a:t>, pribudne signál </a:t>
            </a:r>
            <a:r>
              <a:rPr lang="sk-SK" sz="2000" b="1" dirty="0" err="1" smtClean="0">
                <a:solidFill>
                  <a:srgbClr val="00B050"/>
                </a:solidFill>
              </a:rPr>
              <a:t>enable</a:t>
            </a:r>
            <a:endParaRPr lang="sk-SK" sz="2000" b="1" dirty="0">
              <a:solidFill>
                <a:srgbClr val="00B050"/>
              </a:solidFill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7035386" y="2739148"/>
            <a:ext cx="7200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1341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65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OPAKOVANIE — Súbehové </a:t>
            </a:r>
            <a:r>
              <a:rPr lang="pl-PL" sz="2800" i="1" dirty="0"/>
              <a:t>kódy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Kritický súbeh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- princíp</a:t>
            </a:r>
          </a:p>
          <a:p>
            <a:pPr marL="0" indent="0">
              <a:buNone/>
            </a:pPr>
            <a:endParaRPr lang="sk-SK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k-SK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k-SK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Súbežné kódy</a:t>
            </a:r>
          </a:p>
          <a:p>
            <a:pPr marL="0" indent="0">
              <a:buNone/>
            </a:pPr>
            <a:r>
              <a:rPr lang="sk-SK" sz="2000" dirty="0" smtClean="0"/>
              <a:t>Jednoznačné cesty majú jeden spoločný bod</a:t>
            </a:r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Ak zmením viac ako jednu vnútornú premennú pri prechode medzi dvoma stavmi, tak vždy dochádza ku kritickému súbehu.</a:t>
            </a:r>
            <a:endParaRPr lang="sk-SK" sz="2000" dirty="0"/>
          </a:p>
        </p:txBody>
      </p:sp>
      <p:pic>
        <p:nvPicPr>
          <p:cNvPr id="5" name="Zástupný symbol obsah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68760"/>
            <a:ext cx="2848784" cy="2160240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34648"/>
            <a:ext cx="53630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Kombinované Obvody — Príklad AND-OR-NOT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58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 smtClean="0"/>
              <a:t>Časté štruktúry v kombinačných obvodoch sa realizujú ako </a:t>
            </a:r>
            <a:r>
              <a:rPr lang="sk-SK" sz="2000" b="1" i="1" dirty="0" smtClean="0">
                <a:solidFill>
                  <a:srgbClr val="7030A0"/>
                </a:solidFill>
              </a:rPr>
              <a:t>kombinované IO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r>
              <a:rPr lang="sk-SK" sz="2000" dirty="0" smtClean="0"/>
              <a:t>Príklad štruktúry, obvodu typu </a:t>
            </a:r>
            <a:r>
              <a:rPr lang="sk-SK" sz="2000" b="1" dirty="0" smtClean="0">
                <a:solidFill>
                  <a:srgbClr val="00B050"/>
                </a:solidFill>
              </a:rPr>
              <a:t>AND-OR-NOT</a:t>
            </a:r>
            <a:r>
              <a:rPr lang="sk-SK" sz="2000" dirty="0" smtClean="0"/>
              <a:t>: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b="1" dirty="0" smtClean="0"/>
              <a:t>Výhody:</a:t>
            </a:r>
            <a:endParaRPr lang="sk-SK" sz="2000" b="1" dirty="0"/>
          </a:p>
          <a:p>
            <a:pPr>
              <a:buFontTx/>
              <a:buChar char="-"/>
            </a:pPr>
            <a:r>
              <a:rPr lang="sk-SK" sz="2000" dirty="0" smtClean="0"/>
              <a:t>vedie na rýchlejšie obvody</a:t>
            </a:r>
          </a:p>
          <a:p>
            <a:pPr>
              <a:buFontTx/>
              <a:buChar char="-"/>
            </a:pPr>
            <a:r>
              <a:rPr lang="sk-SK" sz="2000" dirty="0" smtClean="0"/>
              <a:t>oneskorenie ako 1 NAND</a:t>
            </a:r>
          </a:p>
          <a:p>
            <a:pPr>
              <a:buFontTx/>
              <a:buChar char="-"/>
            </a:pPr>
            <a:r>
              <a:rPr lang="sk-SK" sz="2000" dirty="0" smtClean="0"/>
              <a:t>menší počet obvodov</a:t>
            </a:r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Syntéza návrhu s kombinovaným </a:t>
            </a:r>
            <a:endParaRPr lang="en-US" sz="2000" dirty="0" smtClean="0"/>
          </a:p>
          <a:p>
            <a:pPr marL="0" indent="0">
              <a:buNone/>
            </a:pPr>
            <a:r>
              <a:rPr lang="sk-SK" sz="2000" dirty="0" smtClean="0"/>
              <a:t>obvodom </a:t>
            </a:r>
            <a:r>
              <a:rPr lang="sk-SK" sz="2000" dirty="0" smtClean="0"/>
              <a:t>AND-OR-NOR: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kde prvý riadok predstavuje </a:t>
            </a:r>
            <a:r>
              <a:rPr lang="sk-SK" sz="2000" b="1" i="1" dirty="0" smtClean="0">
                <a:solidFill>
                  <a:srgbClr val="00B050"/>
                </a:solidFill>
              </a:rPr>
              <a:t>normálnu disjunktívnu formu (NDF) </a:t>
            </a:r>
            <a:r>
              <a:rPr lang="sk-SK" sz="2000" dirty="0" smtClean="0"/>
              <a:t>ale </a:t>
            </a:r>
            <a:r>
              <a:rPr lang="sk-SK" sz="2000" b="1" i="1" dirty="0" smtClean="0"/>
              <a:t>negovanú</a:t>
            </a:r>
            <a:r>
              <a:rPr lang="sk-SK" sz="2000" dirty="0" smtClean="0"/>
              <a:t>.</a:t>
            </a: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845491"/>
              </p:ext>
            </p:extLst>
          </p:nvPr>
        </p:nvGraphicFramePr>
        <p:xfrm>
          <a:off x="1979712" y="4653136"/>
          <a:ext cx="3024337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4" imgW="2311200" imgH="990360" progId="Equation.DSMT4">
                  <p:embed/>
                </p:oleObj>
              </mc:Choice>
              <mc:Fallback>
                <p:oleObj name="Equation" r:id="rId4" imgW="23112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4653136"/>
                        <a:ext cx="3024337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ázo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48880"/>
            <a:ext cx="362335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 smtClean="0"/>
              <a:t>Kombinované Obvody — Príklad AND-OR-NOT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/>
              <a:t>Príklad</a:t>
            </a:r>
          </a:p>
          <a:p>
            <a:pPr marL="0" indent="0">
              <a:buNone/>
            </a:pPr>
            <a:r>
              <a:rPr lang="sk-SK" sz="2000" dirty="0"/>
              <a:t>Zapojte zadanú </a:t>
            </a:r>
            <a:r>
              <a:rPr lang="sk-SK" sz="2000" dirty="0" err="1"/>
              <a:t>Karnaughovu</a:t>
            </a:r>
            <a:r>
              <a:rPr lang="sk-SK" sz="2000" dirty="0"/>
              <a:t> mapu s </a:t>
            </a:r>
            <a:endParaRPr lang="en-US" sz="2000" dirty="0" smtClean="0"/>
          </a:p>
          <a:p>
            <a:pPr marL="0" indent="0">
              <a:buNone/>
            </a:pPr>
            <a:r>
              <a:rPr lang="sk-SK" sz="2000" dirty="0" smtClean="0"/>
              <a:t>kombinovaným</a:t>
            </a:r>
            <a:r>
              <a:rPr lang="en-US" sz="2000" dirty="0" smtClean="0"/>
              <a:t> </a:t>
            </a:r>
            <a:r>
              <a:rPr lang="sk-SK" sz="2000" dirty="0" smtClean="0"/>
              <a:t>obvodom </a:t>
            </a:r>
            <a:r>
              <a:rPr lang="sk-SK" sz="2000" dirty="0" smtClean="0"/>
              <a:t>typu AND-OR-NOT.</a:t>
            </a:r>
            <a:endParaRPr lang="sk-SK" sz="2000" dirty="0"/>
          </a:p>
          <a:p>
            <a:pPr marL="0" indent="0">
              <a:buNone/>
            </a:pPr>
            <a:endParaRPr lang="sk-SK" sz="2000" b="1" dirty="0" smtClean="0"/>
          </a:p>
          <a:p>
            <a:pPr marL="0" indent="0">
              <a:buNone/>
            </a:pPr>
            <a:r>
              <a:rPr lang="sk-SK" sz="2000" b="1" dirty="0" smtClean="0"/>
              <a:t>Riešenie</a:t>
            </a:r>
          </a:p>
          <a:p>
            <a:pPr marL="0" indent="0">
              <a:buNone/>
            </a:pPr>
            <a:r>
              <a:rPr lang="sk-SK" sz="2000" dirty="0" err="1" smtClean="0"/>
              <a:t>Invertujeme</a:t>
            </a:r>
            <a:r>
              <a:rPr lang="sk-SK" sz="2000" dirty="0" smtClean="0"/>
              <a:t> všetky hodnoty (0, 1) v mape F.</a:t>
            </a:r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Vytvoríme a zapíšeme </a:t>
            </a:r>
            <a:r>
              <a:rPr lang="sk-SK" sz="2000" dirty="0"/>
              <a:t>konfigurácie (červené) </a:t>
            </a:r>
            <a:r>
              <a:rPr lang="sk-SK" sz="2000" dirty="0" smtClean="0"/>
              <a:t>jednotiek v mape F:</a:t>
            </a:r>
          </a:p>
          <a:p>
            <a:pPr marL="0" indent="0">
              <a:buNone/>
            </a:pPr>
            <a:r>
              <a:rPr lang="sk-SK" sz="2000" dirty="0" smtClean="0"/>
              <a:t>NDF:</a:t>
            </a:r>
          </a:p>
          <a:p>
            <a:pPr marL="0" indent="0">
              <a:buNone/>
            </a:pPr>
            <a:r>
              <a:rPr lang="sk-SK" sz="2000" dirty="0" smtClean="0"/>
              <a:t>Zakreslená </a:t>
            </a:r>
            <a:r>
              <a:rPr lang="sk-SK" sz="2000" dirty="0"/>
              <a:t>jednovrstvová sieť s hradlami </a:t>
            </a:r>
            <a:r>
              <a:rPr lang="sk-SK" sz="2000" dirty="0" smtClean="0"/>
              <a:t>AND-OR-NOT a porovnanie s </a:t>
            </a:r>
            <a:r>
              <a:rPr lang="sk-SK" sz="2000" dirty="0"/>
              <a:t>OC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 algn="ctr">
              <a:buNone/>
            </a:pPr>
            <a:r>
              <a:rPr lang="sk-SK" sz="2000" dirty="0" smtClean="0"/>
              <a:t>Ekvivalentné</a:t>
            </a:r>
          </a:p>
          <a:p>
            <a:pPr marL="0" indent="0" algn="ctr">
              <a:buNone/>
            </a:pPr>
            <a:r>
              <a:rPr lang="sk-SK" sz="2000" dirty="0" smtClean="0"/>
              <a:t>zapojenia</a:t>
            </a: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</p:txBody>
      </p:sp>
      <p:cxnSp>
        <p:nvCxnSpPr>
          <p:cNvPr id="9" name="Rovná spojnica 8"/>
          <p:cNvCxnSpPr/>
          <p:nvPr/>
        </p:nvCxnSpPr>
        <p:spPr>
          <a:xfrm>
            <a:off x="7149812" y="3542536"/>
            <a:ext cx="144016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o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12" y="1401718"/>
            <a:ext cx="2786525" cy="1584176"/>
          </a:xfrm>
          <a:prstGeom prst="rect">
            <a:avLst/>
          </a:prstGeom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83804"/>
              </p:ext>
            </p:extLst>
          </p:nvPr>
        </p:nvGraphicFramePr>
        <p:xfrm>
          <a:off x="1043608" y="3861048"/>
          <a:ext cx="2219028" cy="34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5" imgW="1473120" imgH="228600" progId="Equation.DSMT4">
                  <p:embed/>
                </p:oleObj>
              </mc:Choice>
              <mc:Fallback>
                <p:oleObj name="Equation" r:id="rId5" imgW="1473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861048"/>
                        <a:ext cx="2219028" cy="344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Obrázo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03028"/>
            <a:ext cx="1501270" cy="1958510"/>
          </a:xfrm>
          <a:prstGeom prst="rect">
            <a:avLst/>
          </a:prstGeom>
        </p:spPr>
      </p:pic>
      <p:sp>
        <p:nvSpPr>
          <p:cNvPr id="14" name="Obdĺžnik 13"/>
          <p:cNvSpPr/>
          <p:nvPr/>
        </p:nvSpPr>
        <p:spPr>
          <a:xfrm>
            <a:off x="5724128" y="4703028"/>
            <a:ext cx="1501270" cy="19585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5" name="Obrázok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32" y="4703027"/>
            <a:ext cx="1368152" cy="1950345"/>
          </a:xfrm>
          <a:prstGeom prst="rect">
            <a:avLst/>
          </a:prstGeom>
        </p:spPr>
      </p:pic>
      <p:sp>
        <p:nvSpPr>
          <p:cNvPr id="16" name="Obdĺžnik 15"/>
          <p:cNvSpPr/>
          <p:nvPr/>
        </p:nvSpPr>
        <p:spPr>
          <a:xfrm>
            <a:off x="2339752" y="4703028"/>
            <a:ext cx="1368152" cy="195034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1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 smtClean="0"/>
              <a:t>PraX—Ošetrenie nepoužitých vstupov, náhrada hradiel, konštantné úrovne logického signálu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i="1" dirty="0" smtClean="0"/>
              <a:t>Prípad:</a:t>
            </a:r>
            <a:r>
              <a:rPr lang="sk-SK" sz="2000" dirty="0" smtClean="0"/>
              <a:t> máme viac vstupov než potrebujeme.</a:t>
            </a:r>
          </a:p>
          <a:p>
            <a:pPr marL="0" indent="0">
              <a:buNone/>
            </a:pPr>
            <a:r>
              <a:rPr lang="sk-SK" sz="2000" dirty="0" smtClean="0"/>
              <a:t>Ošetrenie nepoužitého vstupu logického hradla NAND a NOR: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Vytvorenie log. 1 (úroveň </a:t>
            </a:r>
            <a:r>
              <a:rPr lang="sk-SK" sz="2000" b="1" i="1" dirty="0" err="1" smtClean="0"/>
              <a:t>high</a:t>
            </a:r>
            <a:r>
              <a:rPr lang="sk-SK" sz="2000" dirty="0" smtClean="0"/>
              <a:t>):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83" y="2060848"/>
            <a:ext cx="5288739" cy="2042337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4283968" y="3284983"/>
            <a:ext cx="2840518" cy="8182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83" y="4797152"/>
            <a:ext cx="6785186" cy="1296144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6660231" y="5229199"/>
            <a:ext cx="1946637" cy="8640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28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 smtClean="0"/>
              <a:t>PraX—Ošetrenie nepoužitých vstupov, náhrada hradiel, konštantné úrovne logického signálu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i="1" dirty="0" smtClean="0"/>
              <a:t>Prípad:</a:t>
            </a:r>
            <a:r>
              <a:rPr lang="sk-SK" sz="2000" dirty="0" smtClean="0"/>
              <a:t> máme menej vstupov než potrebujeme.</a:t>
            </a:r>
          </a:p>
          <a:p>
            <a:pPr marL="0" indent="0">
              <a:buNone/>
            </a:pPr>
            <a:r>
              <a:rPr lang="sk-SK" sz="2000" dirty="0" smtClean="0"/>
              <a:t>Vytvorenie viac vstupového logického hradla, ak máme: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sk-SK" sz="2000" dirty="0"/>
          </a:p>
          <a:p>
            <a:pPr marL="457200" indent="-457200">
              <a:buAutoNum type="arabicParenR"/>
            </a:pPr>
            <a:r>
              <a:rPr lang="en-US" sz="2000" b="1" dirty="0" smtClean="0">
                <a:solidFill>
                  <a:srgbClr val="00B050"/>
                </a:solidFill>
              </a:rPr>
              <a:t>AND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b="1" dirty="0" smtClean="0">
                <a:solidFill>
                  <a:srgbClr val="00B050"/>
                </a:solidFill>
              </a:rPr>
              <a:t>OR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b="1" dirty="0" smtClean="0">
                <a:solidFill>
                  <a:srgbClr val="00B050"/>
                </a:solidFill>
              </a:rPr>
              <a:t>NAND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204864"/>
            <a:ext cx="3357374" cy="2808312"/>
          </a:xfrm>
          <a:prstGeom prst="rect">
            <a:avLst/>
          </a:prstGeom>
        </p:spPr>
      </p:pic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36445"/>
              </p:ext>
            </p:extLst>
          </p:nvPr>
        </p:nvGraphicFramePr>
        <p:xfrm>
          <a:off x="827584" y="3068960"/>
          <a:ext cx="1643024" cy="37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5" imgW="901440" imgH="203040" progId="Equation.DSMT4">
                  <p:embed/>
                </p:oleObj>
              </mc:Choice>
              <mc:Fallback>
                <p:oleObj name="Equation" r:id="rId5" imgW="901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3068960"/>
                        <a:ext cx="1643024" cy="37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09176"/>
              </p:ext>
            </p:extLst>
          </p:nvPr>
        </p:nvGraphicFramePr>
        <p:xfrm>
          <a:off x="827584" y="3789040"/>
          <a:ext cx="22225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7" imgW="1218960" imgH="203040" progId="Equation.DSMT4">
                  <p:embed/>
                </p:oleObj>
              </mc:Choice>
              <mc:Fallback>
                <p:oleObj name="Equation" r:id="rId7" imgW="1218960" imgH="203040" progId="Equation.DSMT4">
                  <p:embed/>
                  <p:pic>
                    <p:nvPicPr>
                      <p:cNvPr id="0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89040"/>
                        <a:ext cx="22225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80839"/>
              </p:ext>
            </p:extLst>
          </p:nvPr>
        </p:nvGraphicFramePr>
        <p:xfrm>
          <a:off x="827584" y="4581128"/>
          <a:ext cx="1944688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9" imgW="1066680" imgH="965160" progId="Equation.DSMT4">
                  <p:embed/>
                </p:oleObj>
              </mc:Choice>
              <mc:Fallback>
                <p:oleObj name="Equation" r:id="rId9" imgW="1066680" imgH="965160" progId="Equation.DSMT4">
                  <p:embed/>
                  <p:pic>
                    <p:nvPicPr>
                      <p:cNvPr id="0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81128"/>
                        <a:ext cx="1944688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sk-SK" sz="2800" i="1" dirty="0" smtClean="0"/>
              <a:t>Časté zapojenia sekvenčných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Často sa opakujúce zapojenia sekvenčných systémov sa vyrábajú v podobe integrovaných obvodov.</a:t>
            </a:r>
            <a:endParaRPr lang="en-US" sz="2000" dirty="0"/>
          </a:p>
          <a:p>
            <a:pPr marL="457200" indent="-457200">
              <a:buAutoNum type="arabicParenR"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Patria tu najmä:</a:t>
            </a:r>
          </a:p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sk-SK" sz="2000" b="1" dirty="0" smtClean="0">
                <a:solidFill>
                  <a:srgbClr val="7030A0"/>
                </a:solidFill>
              </a:rPr>
              <a:t>Posuvné registre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Pr</a:t>
            </a:r>
            <a:r>
              <a:rPr lang="sk-SK" sz="2000" dirty="0" smtClean="0"/>
              <a:t>í</a:t>
            </a:r>
            <a:r>
              <a:rPr lang="en-US" sz="2000" dirty="0" err="1" smtClean="0"/>
              <a:t>klad</a:t>
            </a:r>
            <a:r>
              <a:rPr lang="sk-SK" sz="2000" dirty="0" smtClean="0"/>
              <a:t> prepojenia </a:t>
            </a:r>
            <a:r>
              <a:rPr lang="sk-SK" sz="2000" dirty="0" err="1" smtClean="0"/>
              <a:t>klopných</a:t>
            </a:r>
            <a:r>
              <a:rPr lang="sk-SK" sz="2000" dirty="0" smtClean="0"/>
              <a:t> obvodov D</a:t>
            </a: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860" y="2204864"/>
            <a:ext cx="3741440" cy="155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75236"/>
            <a:ext cx="7576716" cy="1029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396149"/>
            <a:ext cx="3706937" cy="134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3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sk-SK" sz="2800" i="1" dirty="0" smtClean="0"/>
              <a:t>Časté zapojenia sekvenčných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Ďalej medzi časté zapojenia sekvenčných systémov patria:</a:t>
            </a:r>
          </a:p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sk-SK" sz="2000" b="1" dirty="0" err="1" smtClean="0">
                <a:solidFill>
                  <a:srgbClr val="7030A0"/>
                </a:solidFill>
              </a:rPr>
              <a:t>Čítače</a:t>
            </a:r>
            <a:r>
              <a:rPr lang="sk-SK" sz="2000" b="1" dirty="0" smtClean="0">
                <a:solidFill>
                  <a:srgbClr val="7030A0"/>
                </a:solidFill>
              </a:rPr>
              <a:t> impulzov</a:t>
            </a:r>
          </a:p>
          <a:p>
            <a:pPr marL="0" indent="0">
              <a:buNone/>
            </a:pPr>
            <a:r>
              <a:rPr lang="sk-SK" sz="2000" dirty="0" smtClean="0"/>
              <a:t>Základ </a:t>
            </a:r>
            <a:r>
              <a:rPr lang="sk-SK" sz="2000" dirty="0" err="1" smtClean="0"/>
              <a:t>čítačov</a:t>
            </a:r>
            <a:r>
              <a:rPr lang="sk-SK" sz="2000" dirty="0" smtClean="0"/>
              <a:t> tvoria </a:t>
            </a:r>
            <a:r>
              <a:rPr lang="sk-SK" sz="2000" dirty="0" err="1" smtClean="0"/>
              <a:t>bistabilné</a:t>
            </a:r>
            <a:r>
              <a:rPr lang="sk-SK" sz="2000" dirty="0" smtClean="0"/>
              <a:t> </a:t>
            </a:r>
            <a:r>
              <a:rPr lang="sk-SK" sz="2000" dirty="0" err="1" smtClean="0"/>
              <a:t>klopné</a:t>
            </a:r>
            <a:r>
              <a:rPr lang="sk-SK" sz="2000" dirty="0" smtClean="0"/>
              <a:t> obvody vhodne prepojené kombinačnými obvodmi. </a:t>
            </a:r>
            <a:r>
              <a:rPr lang="sk-SK" sz="2000" b="1" dirty="0" smtClean="0">
                <a:solidFill>
                  <a:srgbClr val="00B050"/>
                </a:solidFill>
              </a:rPr>
              <a:t>Rozdelenie </a:t>
            </a:r>
            <a:r>
              <a:rPr lang="sk-SK" sz="2000" b="1" dirty="0" err="1" smtClean="0">
                <a:solidFill>
                  <a:srgbClr val="00B050"/>
                </a:solidFill>
              </a:rPr>
              <a:t>čítačov</a:t>
            </a:r>
            <a:r>
              <a:rPr lang="sk-SK" sz="2000" b="1" dirty="0" smtClean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51371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dĺžnik 7"/>
          <p:cNvSpPr/>
          <p:nvPr/>
        </p:nvSpPr>
        <p:spPr>
          <a:xfrm>
            <a:off x="395536" y="2724923"/>
            <a:ext cx="5137168" cy="264829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2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sk-SK" sz="2800" i="1" dirty="0" smtClean="0"/>
              <a:t>Časté zapojenia sekvenčných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err="1" smtClean="0">
                <a:solidFill>
                  <a:srgbClr val="7030A0"/>
                </a:solidFill>
              </a:rPr>
              <a:t>Čítače</a:t>
            </a:r>
            <a:r>
              <a:rPr lang="sk-SK" sz="2000" b="1" dirty="0" smtClean="0">
                <a:solidFill>
                  <a:srgbClr val="7030A0"/>
                </a:solidFill>
              </a:rPr>
              <a:t> impulzov</a:t>
            </a:r>
          </a:p>
          <a:p>
            <a:pPr marL="0" indent="0">
              <a:buNone/>
            </a:pPr>
            <a:r>
              <a:rPr lang="sk-SK" sz="2000" dirty="0" smtClean="0"/>
              <a:t>Príklad </a:t>
            </a:r>
            <a:r>
              <a:rPr lang="sk-SK" sz="2000" b="1" dirty="0" smtClean="0">
                <a:solidFill>
                  <a:srgbClr val="00B050"/>
                </a:solidFill>
              </a:rPr>
              <a:t>synchrónneho </a:t>
            </a:r>
            <a:r>
              <a:rPr lang="sk-SK" sz="2000" b="1" dirty="0" err="1" smtClean="0">
                <a:solidFill>
                  <a:srgbClr val="00B050"/>
                </a:solidFill>
              </a:rPr>
              <a:t>čítača</a:t>
            </a:r>
            <a:r>
              <a:rPr lang="sk-SK" sz="2000" dirty="0" smtClean="0"/>
              <a:t> a jeho časového priebehu:</a:t>
            </a:r>
            <a:endParaRPr lang="sk-SK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720086" cy="46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5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sk-SK" sz="2800" i="1" dirty="0" smtClean="0"/>
              <a:t>Časté zapojenia sekvenčných systémov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err="1" smtClean="0">
                <a:solidFill>
                  <a:srgbClr val="7030A0"/>
                </a:solidFill>
              </a:rPr>
              <a:t>Čítače</a:t>
            </a:r>
            <a:r>
              <a:rPr lang="sk-SK" sz="2000" b="1" dirty="0" smtClean="0">
                <a:solidFill>
                  <a:srgbClr val="7030A0"/>
                </a:solidFill>
              </a:rPr>
              <a:t> impulzov</a:t>
            </a:r>
          </a:p>
          <a:p>
            <a:pPr marL="0" indent="0">
              <a:buNone/>
            </a:pPr>
            <a:r>
              <a:rPr lang="sk-SK" sz="2000" dirty="0" smtClean="0"/>
              <a:t>Príklad </a:t>
            </a:r>
            <a:r>
              <a:rPr lang="sk-SK" sz="2000" b="1" dirty="0" smtClean="0">
                <a:solidFill>
                  <a:srgbClr val="FCA304"/>
                </a:solidFill>
              </a:rPr>
              <a:t>asynchrónneho </a:t>
            </a:r>
            <a:r>
              <a:rPr lang="sk-SK" sz="2000" b="1" dirty="0" err="1" smtClean="0">
                <a:solidFill>
                  <a:srgbClr val="FCA304"/>
                </a:solidFill>
              </a:rPr>
              <a:t>čítača</a:t>
            </a:r>
            <a:r>
              <a:rPr lang="sk-SK" sz="2000" dirty="0" smtClean="0"/>
              <a:t> a jeho časového priebehu:</a:t>
            </a:r>
            <a:endParaRPr lang="sk-SK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771903" cy="455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1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OPAKOVANIE — Hammingová </a:t>
            </a:r>
            <a:r>
              <a:rPr lang="pl-PL" sz="2800" i="1" dirty="0" smtClean="0"/>
              <a:t>vzdialenosť kódových slov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err="1"/>
              <a:t>Hammingová</a:t>
            </a:r>
            <a:r>
              <a:rPr lang="sk-SK" sz="2000" dirty="0"/>
              <a:t> vzdialenosť dvoch kódových slov </a:t>
            </a:r>
            <a:r>
              <a:rPr lang="sk-SK" sz="2000" dirty="0" smtClean="0"/>
              <a:t>S</a:t>
            </a:r>
            <a:r>
              <a:rPr lang="sk-SK" sz="2000" baseline="-25000" dirty="0" smtClean="0"/>
              <a:t>1</a:t>
            </a:r>
            <a:r>
              <a:rPr lang="sk-SK" sz="2000" dirty="0" smtClean="0"/>
              <a:t> </a:t>
            </a:r>
            <a:r>
              <a:rPr lang="sk-SK" sz="2000" dirty="0"/>
              <a:t>a S</a:t>
            </a:r>
            <a:r>
              <a:rPr lang="sk-SK" sz="2000" baseline="-25000" dirty="0"/>
              <a:t>2</a:t>
            </a:r>
          </a:p>
          <a:p>
            <a:pPr marL="0" indent="0" algn="ctr">
              <a:buNone/>
            </a:pPr>
            <a:r>
              <a:rPr lang="en-US" sz="2000" i="1" dirty="0" smtClean="0"/>
              <a:t>d</a:t>
            </a:r>
            <a:r>
              <a:rPr lang="en-US" sz="2000" dirty="0" smtClean="0"/>
              <a:t>(</a:t>
            </a:r>
            <a:r>
              <a:rPr lang="sk-SK" sz="2000" dirty="0" smtClean="0"/>
              <a:t>S</a:t>
            </a:r>
            <a:r>
              <a:rPr lang="sk-SK" sz="2000" baseline="-25000" dirty="0" smtClean="0"/>
              <a:t>1</a:t>
            </a:r>
            <a:r>
              <a:rPr lang="sk-SK" sz="2000" dirty="0" smtClean="0"/>
              <a:t> </a:t>
            </a:r>
            <a:r>
              <a:rPr lang="en-US" sz="2000" dirty="0" smtClean="0"/>
              <a:t>,</a:t>
            </a:r>
            <a:r>
              <a:rPr lang="sk-SK" sz="2000" dirty="0" smtClean="0"/>
              <a:t> S</a:t>
            </a:r>
            <a:r>
              <a:rPr lang="sk-SK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sk-SK" sz="2000" dirty="0" smtClean="0"/>
              <a:t>- </a:t>
            </a:r>
            <a:r>
              <a:rPr lang="en-US" sz="2000" dirty="0" smtClean="0"/>
              <a:t>o</a:t>
            </a:r>
            <a:r>
              <a:rPr lang="sk-SK" sz="2000" dirty="0" err="1" smtClean="0"/>
              <a:t>značuje</a:t>
            </a:r>
            <a:r>
              <a:rPr lang="sk-SK" sz="2000" dirty="0" smtClean="0"/>
              <a:t> počet vnútorných premenných, v ktorých sa hodnoty líšia </a:t>
            </a:r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b="1" dirty="0" smtClean="0"/>
              <a:t>Príklad</a:t>
            </a:r>
          </a:p>
          <a:p>
            <a:pPr marL="0" indent="0" algn="ctr">
              <a:buNone/>
            </a:pP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sk-SK" sz="2000" dirty="0" smtClean="0"/>
              <a:t>S</a:t>
            </a:r>
            <a:r>
              <a:rPr lang="sk-SK" sz="2000" baseline="-25000" dirty="0" smtClean="0"/>
              <a:t>a</a:t>
            </a:r>
            <a:r>
              <a:rPr lang="sk-SK" sz="2000" dirty="0" smtClean="0"/>
              <a:t> </a:t>
            </a:r>
            <a:r>
              <a:rPr lang="en-US" sz="2000" dirty="0"/>
              <a:t>,</a:t>
            </a:r>
            <a:r>
              <a:rPr lang="sk-SK" sz="2000" dirty="0"/>
              <a:t> </a:t>
            </a:r>
            <a:r>
              <a:rPr lang="sk-SK" sz="2000" dirty="0" err="1" smtClean="0"/>
              <a:t>S</a:t>
            </a:r>
            <a:r>
              <a:rPr lang="sk-SK" sz="2000" baseline="-25000" dirty="0" err="1" smtClean="0"/>
              <a:t>c</a:t>
            </a:r>
            <a:r>
              <a:rPr lang="en-US" sz="2000" dirty="0" smtClean="0"/>
              <a:t>)</a:t>
            </a:r>
            <a:r>
              <a:rPr lang="sk-SK" sz="2000" dirty="0" smtClean="0"/>
              <a:t> = 0 + 1 + 1 = 2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sk-SK" sz="2000" dirty="0" smtClean="0"/>
              <a:t>Ak platí, že </a:t>
            </a:r>
            <a:r>
              <a:rPr lang="sk-SK" sz="2000" b="1" dirty="0" smtClean="0">
                <a:solidFill>
                  <a:srgbClr val="00B050"/>
                </a:solidFill>
              </a:rPr>
              <a:t>d &gt; 1,</a:t>
            </a:r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potom prechod medzi stavmi je </a:t>
            </a:r>
            <a:r>
              <a:rPr lang="sk-SK" sz="2000" b="1" dirty="0" smtClean="0">
                <a:solidFill>
                  <a:srgbClr val="7030A0"/>
                </a:solidFill>
              </a:rPr>
              <a:t>súbehový</a:t>
            </a:r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inak</a:t>
            </a:r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k-SK" sz="2000" b="1" dirty="0" smtClean="0">
                <a:solidFill>
                  <a:srgbClr val="7030A0"/>
                </a:solidFill>
              </a:rPr>
              <a:t>bez súbehový.</a:t>
            </a:r>
          </a:p>
          <a:p>
            <a:pPr marL="0" indent="0">
              <a:buNone/>
            </a:pPr>
            <a:endParaRPr lang="sk-SK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Množina kódových slov, ktoré ležia medzi kódovými slovami </a:t>
            </a: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sk-SK" sz="2000" baseline="-25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 a S</a:t>
            </a:r>
            <a:r>
              <a:rPr lang="sk-SK" sz="2000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  <a:p>
            <a:pPr marL="0" indent="0">
              <a:buNone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je označená </a:t>
            </a:r>
            <a:r>
              <a:rPr lang="sk-SK" sz="2000" b="1" dirty="0" smtClean="0">
                <a:solidFill>
                  <a:srgbClr val="00B050"/>
                </a:solidFill>
              </a:rPr>
              <a:t>W(</a:t>
            </a:r>
            <a:r>
              <a:rPr lang="sk-SK" sz="2000" b="1" dirty="0">
                <a:solidFill>
                  <a:srgbClr val="00B050"/>
                </a:solidFill>
              </a:rPr>
              <a:t>S</a:t>
            </a:r>
            <a:r>
              <a:rPr lang="sk-SK" sz="2000" b="1" baseline="-25000" dirty="0">
                <a:solidFill>
                  <a:srgbClr val="00B050"/>
                </a:solidFill>
              </a:rPr>
              <a:t>1</a:t>
            </a:r>
            <a:r>
              <a:rPr lang="sk-SK" sz="2000" b="1" dirty="0">
                <a:solidFill>
                  <a:srgbClr val="00B050"/>
                </a:solidFill>
              </a:rPr>
              <a:t> </a:t>
            </a:r>
            <a:r>
              <a:rPr lang="sk-SK" sz="2000" b="1" dirty="0" smtClean="0">
                <a:solidFill>
                  <a:srgbClr val="00B050"/>
                </a:solidFill>
              </a:rPr>
              <a:t>, S</a:t>
            </a:r>
            <a:r>
              <a:rPr lang="sk-SK" sz="2000" b="1" baseline="-25000" dirty="0" smtClean="0">
                <a:solidFill>
                  <a:srgbClr val="00B050"/>
                </a:solidFill>
              </a:rPr>
              <a:t>2</a:t>
            </a:r>
            <a:r>
              <a:rPr lang="sk-SK" sz="2000" b="1" dirty="0" smtClean="0">
                <a:solidFill>
                  <a:srgbClr val="00B050"/>
                </a:solidFill>
              </a:rPr>
              <a:t>). 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Počet prvkov množiny W = 2</a:t>
            </a:r>
            <a:r>
              <a:rPr lang="sk-SK" sz="2000" baseline="30000" dirty="0" smtClean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. Patria tu aj kódové slová počiatočného a koncového stavu.</a:t>
            </a:r>
          </a:p>
          <a:p>
            <a:pPr marL="0" indent="0">
              <a:buNone/>
            </a:pPr>
            <a:endParaRPr lang="sk-SK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OPAKOVANIE — Hammingová </a:t>
            </a:r>
            <a:r>
              <a:rPr lang="pl-PL" sz="2800" i="1" dirty="0" smtClean="0"/>
              <a:t>vzdialenosť kódových slov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b="1" dirty="0">
                <a:solidFill>
                  <a:schemeClr val="bg2">
                    <a:lumMod val="10000"/>
                  </a:schemeClr>
                </a:solidFill>
              </a:rPr>
              <a:t>Príklad</a:t>
            </a:r>
          </a:p>
          <a:p>
            <a:pPr marL="0" indent="0">
              <a:buNone/>
            </a:pP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Nech dva stavy sú kódované nasledovnými kódovými slovami (1011) a (1110).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chemeClr val="bg2">
                    <a:lumMod val="10000"/>
                  </a:schemeClr>
                </a:solidFill>
              </a:rPr>
              <a:t>Riešenie</a:t>
            </a:r>
            <a:endParaRPr lang="sk-SK" sz="20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Množina kódových slov medzi W(</a:t>
            </a:r>
            <a:r>
              <a:rPr lang="sk-SK" sz="2000" dirty="0"/>
              <a:t>S</a:t>
            </a:r>
            <a:r>
              <a:rPr lang="sk-SK" sz="2000" baseline="-25000" dirty="0"/>
              <a:t>1</a:t>
            </a:r>
            <a:r>
              <a:rPr lang="sk-SK" sz="2000" dirty="0"/>
              <a:t> </a:t>
            </a:r>
            <a:r>
              <a:rPr lang="en-US" sz="2000" dirty="0"/>
              <a:t>,</a:t>
            </a:r>
            <a:r>
              <a:rPr lang="sk-SK" sz="2000" dirty="0"/>
              <a:t> S</a:t>
            </a:r>
            <a:r>
              <a:rPr lang="sk-SK" sz="2000" baseline="-25000" dirty="0"/>
              <a:t>2</a:t>
            </a: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)=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{(1011), (1010), (1111), (1110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)}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Plat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í </a:t>
            </a:r>
            <a:r>
              <a:rPr lang="en-US" sz="2000" i="1" dirty="0"/>
              <a:t>d</a:t>
            </a:r>
            <a:r>
              <a:rPr lang="en-US" sz="2000" dirty="0"/>
              <a:t>(</a:t>
            </a:r>
            <a:r>
              <a:rPr lang="sk-SK" sz="2000" dirty="0"/>
              <a:t>S</a:t>
            </a:r>
            <a:r>
              <a:rPr lang="sk-SK" sz="2000" baseline="-25000" dirty="0"/>
              <a:t>1</a:t>
            </a:r>
            <a:r>
              <a:rPr lang="sk-SK" sz="2000" dirty="0"/>
              <a:t> </a:t>
            </a:r>
            <a:r>
              <a:rPr lang="en-US" sz="2000" dirty="0"/>
              <a:t>,</a:t>
            </a:r>
            <a:r>
              <a:rPr lang="sk-SK" sz="2000" dirty="0"/>
              <a:t> S</a:t>
            </a:r>
            <a:r>
              <a:rPr lang="sk-SK" sz="2000" baseline="-25000" dirty="0"/>
              <a:t>2</a:t>
            </a:r>
            <a:r>
              <a:rPr lang="en-US" sz="2000" dirty="0" smtClean="0"/>
              <a:t>)</a:t>
            </a: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= 0 + 1 + 0 + 1 = 2. A teda počet prvkov W je 2</a:t>
            </a:r>
            <a:r>
              <a:rPr lang="sk-SK" sz="200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sk-SK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sk-SK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sk-SK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sk-SK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sk-SK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sk-SK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sk-SK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Táto </a:t>
            </a:r>
            <a:r>
              <a:rPr lang="sk-SK" sz="2000" b="1" dirty="0" smtClean="0">
                <a:solidFill>
                  <a:srgbClr val="00B050"/>
                </a:solidFill>
              </a:rPr>
              <a:t>množina tvorí v kóde automatu pravidelnú konfiguráciu</a:t>
            </a:r>
            <a:r>
              <a:rPr lang="sk-SK" sz="2000" dirty="0" smtClean="0">
                <a:solidFill>
                  <a:schemeClr val="bg2">
                    <a:lumMod val="10000"/>
                  </a:schemeClr>
                </a:solidFill>
              </a:rPr>
              <a:t>, ktorá je zároveň </a:t>
            </a:r>
            <a:r>
              <a:rPr lang="sk-SK" sz="2000" dirty="0" smtClean="0">
                <a:solidFill>
                  <a:srgbClr val="00B050"/>
                </a:solidFill>
              </a:rPr>
              <a:t>najmenšia</a:t>
            </a:r>
            <a:r>
              <a:rPr lang="sk-SK" sz="20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45024"/>
            <a:ext cx="2280971" cy="21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OPAKOVANIE — Kódovanie </a:t>
            </a:r>
            <a:r>
              <a:rPr lang="pl-PL" sz="2800" i="1" dirty="0" smtClean="0"/>
              <a:t>stavov automatu – Unikódy a Multikódy</a:t>
            </a:r>
            <a:r>
              <a:rPr lang="en-US" sz="2800" i="1" dirty="0" smtClean="0"/>
              <a:t>; </a:t>
            </a:r>
            <a:r>
              <a:rPr lang="pl-PL" sz="2800" i="1" dirty="0" smtClean="0"/>
              <a:t>Fundamentálny automat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 smtClean="0"/>
              <a:t>Stavy automatu, môžeme zakódovať pomocou:</a:t>
            </a:r>
          </a:p>
          <a:p>
            <a:pPr>
              <a:buFontTx/>
              <a:buChar char="-"/>
            </a:pPr>
            <a:r>
              <a:rPr lang="sk-SK" sz="2000" b="1" dirty="0" err="1" smtClean="0">
                <a:solidFill>
                  <a:srgbClr val="00B050"/>
                </a:solidFill>
              </a:rPr>
              <a:t>Unikódu</a:t>
            </a:r>
            <a:r>
              <a:rPr lang="sk-SK" sz="2000" dirty="0" smtClean="0"/>
              <a:t> – každý stav je kódovaný jedinečným kódom</a:t>
            </a:r>
          </a:p>
          <a:p>
            <a:pPr>
              <a:buFontTx/>
              <a:buChar char="-"/>
            </a:pPr>
            <a:r>
              <a:rPr lang="sk-SK" sz="2000" b="1" dirty="0" err="1" smtClean="0">
                <a:solidFill>
                  <a:srgbClr val="00B050"/>
                </a:solidFill>
              </a:rPr>
              <a:t>Multikódu</a:t>
            </a:r>
            <a:r>
              <a:rPr lang="sk-SK" sz="2000" dirty="0" smtClean="0">
                <a:solidFill>
                  <a:srgbClr val="00B050"/>
                </a:solidFill>
              </a:rPr>
              <a:t> </a:t>
            </a:r>
            <a:r>
              <a:rPr lang="sk-SK" sz="2000" dirty="0" smtClean="0"/>
              <a:t>–</a:t>
            </a:r>
            <a:r>
              <a:rPr lang="sk-SK" sz="2000" dirty="0"/>
              <a:t> </a:t>
            </a:r>
            <a:r>
              <a:rPr lang="sk-SK" sz="2000" dirty="0" smtClean="0"/>
              <a:t>niektoré stavy môžeme kódovať viacerými kódovými slovami</a:t>
            </a:r>
          </a:p>
          <a:p>
            <a:pPr>
              <a:buFontTx/>
              <a:buChar char="-"/>
            </a:pPr>
            <a:endParaRPr lang="sk-SK" sz="2000" dirty="0"/>
          </a:p>
          <a:p>
            <a:pPr marL="0" indent="0">
              <a:buNone/>
            </a:pPr>
            <a:r>
              <a:rPr lang="sk-SK" sz="2000" b="1" dirty="0" err="1" smtClean="0"/>
              <a:t>Multikód</a:t>
            </a:r>
            <a:r>
              <a:rPr lang="sk-SK" sz="2000" dirty="0" smtClean="0"/>
              <a:t> vedie vždy na </a:t>
            </a:r>
            <a:r>
              <a:rPr lang="sk-SK" sz="2000" b="1" i="1" dirty="0" smtClean="0">
                <a:solidFill>
                  <a:srgbClr val="7030A0"/>
                </a:solidFill>
              </a:rPr>
              <a:t>nepriamu realizáciu automatu</a:t>
            </a:r>
            <a:r>
              <a:rPr lang="sk-SK" sz="2000" dirty="0" smtClean="0"/>
              <a:t>. </a:t>
            </a:r>
          </a:p>
          <a:p>
            <a:pPr marL="0" indent="0">
              <a:buNone/>
            </a:pPr>
            <a:r>
              <a:rPr lang="sk-SK" sz="2000" dirty="0" smtClean="0"/>
              <a:t>Používa sa u </a:t>
            </a:r>
            <a:r>
              <a:rPr lang="sk-SK" sz="2000" i="1" dirty="0" smtClean="0"/>
              <a:t>asynchrónnych automatov</a:t>
            </a:r>
            <a:r>
              <a:rPr lang="sk-SK" sz="2000" dirty="0" smtClean="0"/>
              <a:t>, k riešeniu </a:t>
            </a:r>
            <a:r>
              <a:rPr lang="sk-SK" sz="2000" b="1" i="1" dirty="0" smtClean="0"/>
              <a:t>kritických súbehov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pl-PL" sz="2000" b="1" dirty="0">
                <a:solidFill>
                  <a:srgbClr val="00B050"/>
                </a:solidFill>
              </a:rPr>
              <a:t>Fundamentálny </a:t>
            </a:r>
            <a:r>
              <a:rPr lang="pl-PL" sz="2000" b="1" dirty="0" smtClean="0">
                <a:solidFill>
                  <a:srgbClr val="00B050"/>
                </a:solidFill>
              </a:rPr>
              <a:t>automat - FA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Je taký zápis automatu, v ktorom sa </a:t>
            </a:r>
            <a:r>
              <a:rPr lang="pl-PL" sz="2000" b="1" i="1" dirty="0" smtClean="0">
                <a:solidFill>
                  <a:schemeClr val="bg2">
                    <a:lumMod val="10000"/>
                  </a:schemeClr>
                </a:solidFill>
              </a:rPr>
              <a:t>z každého stavu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 pri </a:t>
            </a:r>
            <a:r>
              <a:rPr lang="pl-PL" sz="2000" i="1" dirty="0" smtClean="0">
                <a:solidFill>
                  <a:schemeClr val="bg2">
                    <a:lumMod val="10000"/>
                  </a:schemeClr>
                </a:solidFill>
              </a:rPr>
              <a:t>konečnom opakovaní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 ľubovoľného </a:t>
            </a:r>
            <a:r>
              <a:rPr lang="pl-PL" sz="2000" b="1" i="1" dirty="0" smtClean="0">
                <a:solidFill>
                  <a:schemeClr val="bg2">
                    <a:lumMod val="10000"/>
                  </a:schemeClr>
                </a:solidFill>
              </a:rPr>
              <a:t>vstupného symbolu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 dostanem </a:t>
            </a:r>
            <a:r>
              <a:rPr lang="pl-PL" sz="2000" b="1" i="1" dirty="0" smtClean="0">
                <a:solidFill>
                  <a:schemeClr val="bg2">
                    <a:lumMod val="10000"/>
                  </a:schemeClr>
                </a:solidFill>
              </a:rPr>
              <a:t>do stabilného stavu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. Stabilný stav je ten, kde </a:t>
            </a:r>
            <a:r>
              <a:rPr lang="pl-PL" sz="2000" dirty="0" smtClean="0">
                <a:solidFill>
                  <a:srgbClr val="7030A0"/>
                </a:solidFill>
              </a:rPr>
              <a:t>„sa cyklím”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rgbClr val="7030A0"/>
                </a:solidFill>
              </a:rPr>
              <a:t>Unikódy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 sa </a:t>
            </a:r>
            <a:r>
              <a:rPr lang="pl-PL" sz="2000" i="1" dirty="0" smtClean="0">
                <a:solidFill>
                  <a:srgbClr val="00B050"/>
                </a:solidFill>
              </a:rPr>
              <a:t>môžu použiť bez kontroly len vo FA 1. rádu 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(tzn. 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a jedno opakovanie </a:t>
            </a:r>
            <a:r>
              <a:rPr lang="pl-PL" sz="2000" dirty="0">
                <a:solidFill>
                  <a:schemeClr val="bg2">
                    <a:lumMod val="10000"/>
                  </a:schemeClr>
                </a:solidFill>
              </a:rPr>
              <a:t>ľubovoľného </a:t>
            </a:r>
            <a:r>
              <a:rPr lang="pl-PL" sz="2000" dirty="0" smtClean="0">
                <a:solidFill>
                  <a:schemeClr val="bg2">
                    <a:lumMod val="10000"/>
                  </a:schemeClr>
                </a:solidFill>
              </a:rPr>
              <a:t>vstupného symbolu prejdeme vždy do stabilného stavu).</a:t>
            </a:r>
            <a:endParaRPr lang="sk-SK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OPAKOVANIE — Priama </a:t>
            </a:r>
            <a:r>
              <a:rPr lang="pl-PL" sz="2800" i="1" dirty="0" smtClean="0"/>
              <a:t>realizácia Fundamentálneho </a:t>
            </a:r>
            <a:r>
              <a:rPr lang="pl-PL" sz="2800" i="1" dirty="0"/>
              <a:t>automatu </a:t>
            </a:r>
            <a:r>
              <a:rPr lang="pl-PL" sz="2800" i="1" dirty="0" smtClean="0"/>
              <a:t>1. rádu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dirty="0" smtClean="0">
                <a:solidFill>
                  <a:srgbClr val="00B050"/>
                </a:solidFill>
              </a:rPr>
              <a:t>Priama realizácia automatu</a:t>
            </a:r>
          </a:p>
          <a:p>
            <a:pPr marL="0" indent="0">
              <a:buNone/>
            </a:pPr>
            <a:r>
              <a:rPr lang="sk-SK" sz="2000" dirty="0" smtClean="0"/>
              <a:t>Požiadavka: automat musí byť </a:t>
            </a:r>
            <a:r>
              <a:rPr lang="sk-SK" sz="2000" dirty="0" smtClean="0">
                <a:solidFill>
                  <a:srgbClr val="7030A0"/>
                </a:solidFill>
              </a:rPr>
              <a:t>fundamentálny 1. rádu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r>
              <a:rPr lang="sk-SK" sz="2000" dirty="0" smtClean="0"/>
              <a:t>Môžem použiť súbehový kód.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smtClean="0"/>
              <a:t>Na predmete </a:t>
            </a:r>
            <a:r>
              <a:rPr lang="sk-SK" sz="2000" i="1" dirty="0" smtClean="0"/>
              <a:t>Logické systémy</a:t>
            </a:r>
            <a:r>
              <a:rPr lang="sk-SK" sz="2000" dirty="0" smtClean="0"/>
              <a:t> navrhujeme práve takéto typy automatov.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5004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/>
              <a:t>OPAKOVANIE — SynchróNne </a:t>
            </a:r>
            <a:r>
              <a:rPr lang="pl-PL" sz="2800" i="1" dirty="0" smtClean="0"/>
              <a:t>sekvenčné systémy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Synchrónnosť či asynchrónnosť automatu nám určuje len blok 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	      </a:t>
            </a:r>
            <a:r>
              <a:rPr lang="sk-SK" sz="2000" b="1" dirty="0" smtClean="0">
                <a:solidFill>
                  <a:srgbClr val="7030A0"/>
                </a:solidFill>
              </a:rPr>
              <a:t>Asynchrónny automat</a:t>
            </a:r>
            <a:r>
              <a:rPr lang="sk-SK" sz="2000" dirty="0" smtClean="0"/>
              <a:t>		  </a:t>
            </a:r>
            <a:r>
              <a:rPr lang="sk-SK" sz="2000" b="1" dirty="0" smtClean="0">
                <a:solidFill>
                  <a:srgbClr val="7030A0"/>
                </a:solidFill>
              </a:rPr>
              <a:t>Synchrónny automat</a:t>
            </a:r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en-US" sz="2000" dirty="0" smtClean="0"/>
              <a:t>k</a:t>
            </a:r>
            <a:r>
              <a:rPr lang="sk-SK" sz="2000" dirty="0" err="1" smtClean="0"/>
              <a:t>de</a:t>
            </a:r>
            <a:r>
              <a:rPr lang="sk-SK" sz="2000" dirty="0" smtClean="0"/>
              <a:t>: t</a:t>
            </a:r>
            <a:r>
              <a:rPr lang="sk-SK" sz="2000" baseline="-25000" dirty="0" smtClean="0"/>
              <a:t>i</a:t>
            </a:r>
            <a:r>
              <a:rPr lang="sk-SK" sz="2000" dirty="0" smtClean="0"/>
              <a:t> – </a:t>
            </a:r>
            <a:r>
              <a:rPr lang="sk-SK" sz="2000" i="1" dirty="0" smtClean="0">
                <a:solidFill>
                  <a:srgbClr val="00B050"/>
                </a:solidFill>
              </a:rPr>
              <a:t>čas</a:t>
            </a:r>
            <a:r>
              <a:rPr lang="sk-SK" sz="2000" dirty="0" smtClean="0">
                <a:solidFill>
                  <a:srgbClr val="00B050"/>
                </a:solidFill>
              </a:rPr>
              <a:t> </a:t>
            </a:r>
            <a:r>
              <a:rPr lang="sk-SK" sz="2000" dirty="0" smtClean="0"/>
              <a:t>(doba) </a:t>
            </a:r>
            <a:r>
              <a:rPr lang="sk-SK" sz="2000" i="1" dirty="0" smtClean="0">
                <a:solidFill>
                  <a:srgbClr val="00B050"/>
                </a:solidFill>
              </a:rPr>
              <a:t>predstihu</a:t>
            </a:r>
            <a:r>
              <a:rPr lang="sk-SK" sz="2000" dirty="0" smtClean="0"/>
              <a:t> platných údajov (dát) vstupu </a:t>
            </a:r>
            <a:r>
              <a:rPr lang="sk-SK" sz="2000" b="1" i="1" dirty="0" smtClean="0"/>
              <a:t>x</a:t>
            </a:r>
            <a:r>
              <a:rPr lang="en-US" sz="2000" dirty="0" smtClean="0"/>
              <a:t>,</a:t>
            </a:r>
            <a:endParaRPr lang="sk-SK" sz="2000" dirty="0" smtClean="0"/>
          </a:p>
          <a:p>
            <a:pPr marL="0" indent="0">
              <a:buNone/>
            </a:pPr>
            <a:r>
              <a:rPr lang="en-US" sz="2000" dirty="0" err="1"/>
              <a:t>t</a:t>
            </a:r>
            <a:r>
              <a:rPr lang="sk-SK" sz="2000" baseline="-25000" dirty="0" smtClean="0"/>
              <a:t>x</a:t>
            </a:r>
            <a:r>
              <a:rPr lang="sk-SK" sz="2000" dirty="0" smtClean="0"/>
              <a:t> – </a:t>
            </a:r>
            <a:r>
              <a:rPr lang="sk-SK" sz="2000" i="1" dirty="0">
                <a:solidFill>
                  <a:srgbClr val="00B050"/>
                </a:solidFill>
              </a:rPr>
              <a:t>čas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i="1" dirty="0" smtClean="0">
                <a:solidFill>
                  <a:srgbClr val="00B050"/>
                </a:solidFill>
              </a:rPr>
              <a:t>priebehu</a:t>
            </a:r>
            <a:r>
              <a:rPr lang="sk-SK" sz="2000" dirty="0" smtClean="0"/>
              <a:t> zmien vstupu </a:t>
            </a:r>
            <a:r>
              <a:rPr lang="en-US" sz="2000" dirty="0" smtClean="0"/>
              <a:t>(</a:t>
            </a:r>
            <a:r>
              <a:rPr lang="sk-SK" sz="2000" dirty="0" err="1" smtClean="0"/>
              <a:t>x</a:t>
            </a:r>
            <a:r>
              <a:rPr lang="sk-SK" sz="2000" baseline="-25000" dirty="0" err="1" smtClean="0"/>
              <a:t>i</a:t>
            </a:r>
            <a:r>
              <a:rPr lang="en-US" sz="2000" dirty="0"/>
              <a:t>)</a:t>
            </a:r>
            <a:r>
              <a:rPr lang="sk-SK" sz="2000" dirty="0" smtClean="0"/>
              <a:t> cez blok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err="1" smtClean="0"/>
              <a:t>t</a:t>
            </a:r>
            <a:r>
              <a:rPr lang="en-US" sz="2000" baseline="-25000" dirty="0" err="1" smtClean="0"/>
              <a:t>s</a:t>
            </a:r>
            <a:r>
              <a:rPr lang="sk-SK" sz="2000" dirty="0" smtClean="0"/>
              <a:t> </a:t>
            </a:r>
            <a:r>
              <a:rPr lang="sk-SK" sz="2000" dirty="0"/>
              <a:t>– </a:t>
            </a:r>
            <a:r>
              <a:rPr lang="sk-SK" sz="2000" i="1" dirty="0">
                <a:solidFill>
                  <a:srgbClr val="00B050"/>
                </a:solidFill>
              </a:rPr>
              <a:t>čas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i="1" dirty="0" smtClean="0">
                <a:solidFill>
                  <a:srgbClr val="00B050"/>
                </a:solidFill>
              </a:rPr>
              <a:t>priebehu</a:t>
            </a:r>
            <a:r>
              <a:rPr lang="sk-SK" sz="2000" dirty="0" smtClean="0"/>
              <a:t> </a:t>
            </a:r>
            <a:r>
              <a:rPr lang="sk-SK" sz="2000" dirty="0"/>
              <a:t>zmien </a:t>
            </a:r>
            <a:r>
              <a:rPr lang="sk-SK" sz="2000" dirty="0" smtClean="0"/>
              <a:t>vnútorných premenných </a:t>
            </a:r>
            <a:r>
              <a:rPr lang="en-US" sz="2000" dirty="0" smtClean="0"/>
              <a:t>(</a:t>
            </a:r>
            <a:r>
              <a:rPr lang="sk-SK" sz="2000" dirty="0" err="1" smtClean="0"/>
              <a:t>z</a:t>
            </a:r>
            <a:r>
              <a:rPr lang="sk-SK" sz="2000" baseline="-25000" dirty="0" err="1" smtClean="0"/>
              <a:t>i</a:t>
            </a:r>
            <a:r>
              <a:rPr lang="en-US" sz="2000" dirty="0" smtClean="0"/>
              <a:t>)</a:t>
            </a:r>
            <a:r>
              <a:rPr lang="sk-SK" sz="2000" dirty="0" smtClean="0"/>
              <a:t> cez </a:t>
            </a:r>
            <a:r>
              <a:rPr lang="sk-SK" sz="2000" dirty="0"/>
              <a:t>blok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sk-SK" sz="2000" dirty="0" smtClean="0"/>
              <a:t>t</a:t>
            </a:r>
            <a:r>
              <a:rPr lang="en-US" sz="2000" baseline="-25000" dirty="0" err="1" smtClean="0"/>
              <a:t>su</a:t>
            </a:r>
            <a:r>
              <a:rPr lang="sk-SK" sz="2000" dirty="0" smtClean="0"/>
              <a:t> </a:t>
            </a:r>
            <a:r>
              <a:rPr lang="sk-SK" sz="2000" dirty="0"/>
              <a:t>– </a:t>
            </a:r>
            <a:r>
              <a:rPr lang="sk-SK" sz="2000" i="1" dirty="0">
                <a:solidFill>
                  <a:srgbClr val="00B050"/>
                </a:solidFill>
              </a:rPr>
              <a:t>čas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 smtClean="0"/>
              <a:t>(</a:t>
            </a:r>
            <a:r>
              <a:rPr lang="sk-SK" sz="2000" dirty="0"/>
              <a:t>doba) </a:t>
            </a:r>
            <a:r>
              <a:rPr lang="sk-SK" sz="2000" i="1" dirty="0">
                <a:solidFill>
                  <a:srgbClr val="00B050"/>
                </a:solidFill>
              </a:rPr>
              <a:t>predstihu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/>
              <a:t>platných údajov (dát</a:t>
            </a:r>
            <a:r>
              <a:rPr lang="sk-SK" sz="2000" dirty="0" smtClean="0"/>
              <a:t>)</a:t>
            </a:r>
            <a:r>
              <a:rPr lang="en-US" sz="2000" dirty="0" smtClean="0"/>
              <a:t> </a:t>
            </a:r>
            <a:r>
              <a:rPr lang="sk-SK" sz="2000" dirty="0" smtClean="0"/>
              <a:t>na vstupe pamätí</a:t>
            </a:r>
            <a:r>
              <a:rPr lang="en-US" sz="2000" dirty="0" smtClean="0"/>
              <a:t>,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err="1" smtClean="0"/>
              <a:t>t</a:t>
            </a:r>
            <a:r>
              <a:rPr lang="sk-SK" sz="2000" baseline="-25000" dirty="0" err="1" smtClean="0"/>
              <a:t>q</a:t>
            </a:r>
            <a:r>
              <a:rPr lang="sk-SK" sz="2000" dirty="0" smtClean="0"/>
              <a:t> </a:t>
            </a:r>
            <a:r>
              <a:rPr lang="sk-SK" sz="2000" dirty="0"/>
              <a:t>– </a:t>
            </a:r>
            <a:r>
              <a:rPr lang="sk-SK" sz="2000" i="1" dirty="0">
                <a:solidFill>
                  <a:srgbClr val="00B050"/>
                </a:solidFill>
              </a:rPr>
              <a:t>čas</a:t>
            </a:r>
            <a:r>
              <a:rPr lang="sk-SK" sz="2000" dirty="0">
                <a:solidFill>
                  <a:srgbClr val="00B050"/>
                </a:solidFill>
              </a:rPr>
              <a:t> </a:t>
            </a:r>
            <a:r>
              <a:rPr lang="sk-SK" sz="2000" dirty="0" smtClean="0"/>
              <a:t>(</a:t>
            </a:r>
            <a:r>
              <a:rPr lang="sk-SK" sz="2000" dirty="0"/>
              <a:t>doba) </a:t>
            </a:r>
            <a:r>
              <a:rPr lang="sk-SK" sz="2000" i="1" dirty="0" smtClean="0">
                <a:solidFill>
                  <a:srgbClr val="00B050"/>
                </a:solidFill>
              </a:rPr>
              <a:t>vystavenia</a:t>
            </a:r>
            <a:r>
              <a:rPr lang="sk-SK" sz="2000" dirty="0" smtClean="0"/>
              <a:t> platných údajov (dát</a:t>
            </a:r>
            <a:r>
              <a:rPr lang="sk-SK" sz="2000" dirty="0"/>
              <a:t>)</a:t>
            </a:r>
            <a:r>
              <a:rPr lang="en-US" sz="2000" dirty="0"/>
              <a:t> </a:t>
            </a:r>
            <a:r>
              <a:rPr lang="sk-SK" sz="2000" dirty="0"/>
              <a:t>na </a:t>
            </a:r>
            <a:r>
              <a:rPr lang="sk-SK" sz="2000" dirty="0" smtClean="0"/>
              <a:t>výstupe pamäte.</a:t>
            </a:r>
            <a:endParaRPr lang="sk-SK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sk-SK" sz="20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482572" cy="19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/>
          </a:bodyPr>
          <a:lstStyle/>
          <a:p>
            <a:r>
              <a:rPr lang="pl-PL" sz="2800" i="1" dirty="0"/>
              <a:t>OPAKOVANIE — SynchróNne </a:t>
            </a:r>
            <a:r>
              <a:rPr lang="pl-PL" sz="2800" i="1" dirty="0" smtClean="0"/>
              <a:t>sekvenčné systémy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 smtClean="0"/>
              <a:t>Ako je zapojený—realizovaný blok </a:t>
            </a:r>
            <a:r>
              <a:rPr lang="el-GR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sk-SK" sz="2000" dirty="0"/>
              <a:t> </a:t>
            </a:r>
            <a:r>
              <a:rPr lang="sk-SK" sz="2000" dirty="0" smtClean="0"/>
              <a:t>?</a:t>
            </a: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k-SK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Asynchrónny automat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Blok </a:t>
            </a:r>
            <a:r>
              <a:rPr lang="el-G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sk-SK" sz="2000" dirty="0" smtClean="0"/>
              <a:t>tam fyzicky nie je. Avšak využijeme oneskorenie konštrukčných prvkov v bloku </a:t>
            </a:r>
            <a:r>
              <a:rPr lang="el-GR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sk-SK" sz="2000" dirty="0" smtClean="0"/>
              <a:t>.</a:t>
            </a:r>
            <a:endParaRPr lang="sk-SK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k-SK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Synchrónny </a:t>
            </a:r>
            <a:r>
              <a:rPr lang="sk-SK" sz="2000" b="1" dirty="0">
                <a:solidFill>
                  <a:srgbClr val="7030A0"/>
                </a:solidFill>
              </a:rPr>
              <a:t>automat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dirty="0" smtClean="0"/>
              <a:t>Blok </a:t>
            </a:r>
            <a:r>
              <a:rPr lang="el-GR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sk-SK" sz="2000" dirty="0" smtClean="0"/>
              <a:t> je reprezentovaný elementárnymi pamäťami. Pokiaľ nie sú hodiny aktívne, potom blok </a:t>
            </a:r>
            <a:r>
              <a:rPr lang="el-GR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sk-SK" sz="2000" dirty="0" smtClean="0"/>
              <a:t> si pamätá posledný stav</a:t>
            </a:r>
            <a:r>
              <a:rPr lang="en-US" sz="2000" dirty="0" smtClean="0"/>
              <a:t>, </a:t>
            </a:r>
            <a:r>
              <a:rPr lang="sk-SK" sz="2000" dirty="0" smtClean="0"/>
              <a:t>inak zapíše nový stav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 </a:t>
            </a:r>
            <a:r>
              <a:rPr lang="sk-SK" sz="2000" dirty="0" smtClean="0"/>
              <a:t>do aktuálneho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k-SK" sz="2000" dirty="0" smtClean="0"/>
              <a:t>. Zároveň nám oddeľuje aktuálny</a:t>
            </a:r>
            <a:r>
              <a:rPr lang="en-US" sz="2000" dirty="0" smtClean="0"/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k-SK" sz="2000" dirty="0" smtClean="0"/>
              <a:t> a nový stav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sk-SK" sz="2000" dirty="0" smtClean="0"/>
              <a:t>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387442" cy="16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686800" cy="576064"/>
          </a:xfrm>
        </p:spPr>
        <p:txBody>
          <a:bodyPr>
            <a:normAutofit fontScale="90000"/>
          </a:bodyPr>
          <a:lstStyle/>
          <a:p>
            <a:r>
              <a:rPr lang="pl-PL" sz="2800" i="1" dirty="0"/>
              <a:t>OPAKOVANIE — SynchróNne </a:t>
            </a:r>
            <a:r>
              <a:rPr lang="pl-PL" sz="2800" i="1" dirty="0" smtClean="0"/>
              <a:t>sekvenčné systémy – parametre hodinových impulzov (CLOCK)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268760"/>
            <a:ext cx="86868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dirty="0" smtClean="0"/>
              <a:t>Zaveďme si nasledovné označenie:</a:t>
            </a:r>
          </a:p>
          <a:p>
            <a:pPr>
              <a:buFontTx/>
              <a:buChar char="-"/>
            </a:pPr>
            <a:r>
              <a:rPr lang="sk-SK" sz="2000" dirty="0" smtClean="0"/>
              <a:t>pre minimálny čas – index </a:t>
            </a:r>
            <a:r>
              <a:rPr lang="sk-SK" sz="2000" b="1" i="1" dirty="0" smtClean="0">
                <a:solidFill>
                  <a:srgbClr val="00B050"/>
                </a:solidFill>
              </a:rPr>
              <a:t>m</a:t>
            </a:r>
            <a:endParaRPr lang="sk-SK" sz="2000" dirty="0" smtClean="0"/>
          </a:p>
          <a:p>
            <a:pPr>
              <a:buFontTx/>
              <a:buChar char="-"/>
            </a:pPr>
            <a:r>
              <a:rPr lang="sk-SK" sz="2000" dirty="0"/>
              <a:t>p</a:t>
            </a:r>
            <a:r>
              <a:rPr lang="sk-SK" sz="2000" dirty="0" smtClean="0"/>
              <a:t>re maximálny čas – index </a:t>
            </a:r>
            <a:r>
              <a:rPr lang="sk-SK" sz="2000" b="1" i="1" dirty="0" smtClean="0">
                <a:solidFill>
                  <a:srgbClr val="00B050"/>
                </a:solidFill>
              </a:rPr>
              <a:t>M</a:t>
            </a:r>
          </a:p>
          <a:p>
            <a:pPr marL="0" indent="0">
              <a:buNone/>
            </a:pPr>
            <a:endParaRPr lang="sk-SK" sz="20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sz="2000" b="1" dirty="0" smtClean="0">
                <a:solidFill>
                  <a:srgbClr val="7030A0"/>
                </a:solidFill>
              </a:rPr>
              <a:t>Parametre hodinových impulzov</a:t>
            </a:r>
            <a:r>
              <a:rPr lang="sk-SK" sz="2000" dirty="0" smtClean="0"/>
              <a:t>, hodín určíme nasledovne: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endParaRPr lang="sk-SK" sz="20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sz="2000" b="1" i="1" dirty="0" smtClean="0">
                <a:solidFill>
                  <a:srgbClr val="00B050"/>
                </a:solidFill>
              </a:rPr>
              <a:t>t - </a:t>
            </a:r>
            <a:r>
              <a:rPr lang="sk-SK" sz="2000" dirty="0" smtClean="0"/>
              <a:t>nesmie trvať dlhšie ako minimálny čas potrebný pre zmenu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sk-SK" sz="2000" dirty="0" smtClean="0"/>
              <a:t>, inak vzniknú (aplikujú sa) kritické súbehy</a:t>
            </a:r>
            <a:r>
              <a:rPr lang="en-US" sz="2000" dirty="0" smtClean="0"/>
              <a:t>; </a:t>
            </a:r>
            <a:endParaRPr lang="sk-SK" sz="2000" dirty="0" smtClean="0"/>
          </a:p>
          <a:p>
            <a:pPr marL="0" indent="0">
              <a:buNone/>
            </a:pPr>
            <a:r>
              <a:rPr lang="sk-SK" sz="2000" b="1" i="1" dirty="0">
                <a:solidFill>
                  <a:srgbClr val="00B050"/>
                </a:solidFill>
              </a:rPr>
              <a:t>t - </a:t>
            </a:r>
            <a:r>
              <a:rPr lang="sk-SK" sz="2000" dirty="0" smtClean="0"/>
              <a:t>hodnota vychádza u TTL malá cca. 10-20ns, preto používame </a:t>
            </a:r>
            <a:r>
              <a:rPr lang="sk-SK" sz="2000" b="1" i="1" dirty="0" smtClean="0">
                <a:solidFill>
                  <a:srgbClr val="00B050"/>
                </a:solidFill>
              </a:rPr>
              <a:t>pamäte s krátkym vzorkovaním</a:t>
            </a:r>
            <a:r>
              <a:rPr lang="sk-SK" sz="2000" dirty="0" smtClean="0"/>
              <a:t> </a:t>
            </a:r>
            <a:r>
              <a:rPr lang="en-US" sz="2000" dirty="0" smtClean="0"/>
              <a:t>(</a:t>
            </a:r>
            <a:r>
              <a:rPr lang="sk-SK" sz="2000" dirty="0" smtClean="0"/>
              <a:t>citlivá na „</a:t>
            </a:r>
            <a:r>
              <a:rPr lang="sk-SK" sz="2000" i="1" dirty="0" smtClean="0"/>
              <a:t>hranu</a:t>
            </a:r>
            <a:r>
              <a:rPr lang="sk-SK" sz="2000" dirty="0" smtClean="0"/>
              <a:t>“ — v okamžiku zmeny hodnoty</a:t>
            </a:r>
            <a:r>
              <a:rPr lang="en-US" sz="2000" dirty="0" smtClean="0"/>
              <a:t>)</a:t>
            </a:r>
            <a:endParaRPr lang="sk-SK" sz="2000" dirty="0" smtClean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sk-SK" sz="2000" dirty="0" smtClean="0"/>
              <a:t>Vstup </a:t>
            </a:r>
            <a:r>
              <a:rPr lang="sk-SK" sz="2000" b="1" i="1" dirty="0" smtClean="0">
                <a:solidFill>
                  <a:srgbClr val="00B050"/>
                </a:solidFill>
              </a:rPr>
              <a:t>x</a:t>
            </a:r>
            <a:r>
              <a:rPr lang="sk-SK" sz="2000" dirty="0" smtClean="0"/>
              <a:t> musí byť synchronizovaný tými istými hodinami (vzorkovaný napr. s pamäťami D</a:t>
            </a:r>
            <a:r>
              <a:rPr lang="en-US" sz="2000" dirty="0" smtClean="0"/>
              <a:t>; register</a:t>
            </a:r>
            <a:r>
              <a:rPr lang="sk-SK" sz="2000" dirty="0" smtClean="0"/>
              <a:t>)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4744"/>
            <a:ext cx="367940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15039"/>
              </p:ext>
            </p:extLst>
          </p:nvPr>
        </p:nvGraphicFramePr>
        <p:xfrm>
          <a:off x="2339752" y="3284984"/>
          <a:ext cx="4035504" cy="42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5" imgW="2412720" imgH="253800" progId="Equation.DSMT4">
                  <p:embed/>
                </p:oleObj>
              </mc:Choice>
              <mc:Fallback>
                <p:oleObj name="Equation" r:id="rId5" imgW="241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3284984"/>
                        <a:ext cx="4035504" cy="42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02291"/>
              </p:ext>
            </p:extLst>
          </p:nvPr>
        </p:nvGraphicFramePr>
        <p:xfrm>
          <a:off x="2411760" y="5301208"/>
          <a:ext cx="380202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7" imgW="2234880" imgH="253800" progId="Equation.DSMT4">
                  <p:embed/>
                </p:oleObj>
              </mc:Choice>
              <mc:Fallback>
                <p:oleObj name="Equation" r:id="rId7" imgW="2234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760" y="5301208"/>
                        <a:ext cx="380202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dĺžnik 5"/>
          <p:cNvSpPr/>
          <p:nvPr/>
        </p:nvSpPr>
        <p:spPr>
          <a:xfrm>
            <a:off x="2195736" y="3140968"/>
            <a:ext cx="4392488" cy="6480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347372" y="5252060"/>
            <a:ext cx="3960440" cy="50405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44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1388</Words>
  <Application>Microsoft Office PowerPoint</Application>
  <PresentationFormat>Prezentácia na obrazovke (4:3)</PresentationFormat>
  <Paragraphs>303</Paragraphs>
  <Slides>27</Slides>
  <Notes>27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Calibri</vt:lpstr>
      <vt:lpstr>Franklin Gothic Book</vt:lpstr>
      <vt:lpstr>Franklin Gothic Medium</vt:lpstr>
      <vt:lpstr>Times New Roman</vt:lpstr>
      <vt:lpstr>Wingdings 2</vt:lpstr>
      <vt:lpstr>Cestovanie</vt:lpstr>
      <vt:lpstr>Equation</vt:lpstr>
      <vt:lpstr>Logické systémy</vt:lpstr>
      <vt:lpstr>OPAKOVANIE — Súbehové kódy</vt:lpstr>
      <vt:lpstr>OPAKOVANIE — Hammingová vzdialenosť kódových slov</vt:lpstr>
      <vt:lpstr>OPAKOVANIE — Hammingová vzdialenosť kódových slov</vt:lpstr>
      <vt:lpstr>OPAKOVANIE — Kódovanie stavov automatu – Unikódy a Multikódy; Fundamentálny automat</vt:lpstr>
      <vt:lpstr>OPAKOVANIE — Priama realizácia Fundamentálneho automatu 1. rádu</vt:lpstr>
      <vt:lpstr>OPAKOVANIE — SynchróNne sekvenčné systémy</vt:lpstr>
      <vt:lpstr>OPAKOVANIE — SynchróNne sekvenčné systémy</vt:lpstr>
      <vt:lpstr>OPAKOVANIE — SynchróNne sekvenčné systémy – parametre hodinových impulzov (CLOCK)</vt:lpstr>
      <vt:lpstr>OPAKOVANIE — SynchróNne sekvenčné systémy – Symboly hodinových impulzov</vt:lpstr>
      <vt:lpstr>OPAKOVANIE — Časovanie pamätí „J-K“ a  „D“</vt:lpstr>
      <vt:lpstr>Prednáška 9</vt:lpstr>
      <vt:lpstr>Elementárne pamäte typu Master-Slave</vt:lpstr>
      <vt:lpstr>Elementárne pamäte typu Master-Slave</vt:lpstr>
      <vt:lpstr>Realizácia logických členov—logických hradiel</vt:lpstr>
      <vt:lpstr>Realizácia logických členov—kompatibilita</vt:lpstr>
      <vt:lpstr>Realizácia logických členov—Obvody s kolektorovým výstupom</vt:lpstr>
      <vt:lpstr>Realizácia logických členov—syntéza Obvodov s kolektorovým výstupom</vt:lpstr>
      <vt:lpstr>Obvody s kolektorovým výstupom</vt:lpstr>
      <vt:lpstr>Kombinované Obvody — Príklad AND-OR-NOT</vt:lpstr>
      <vt:lpstr>Kombinované Obvody — Príklad AND-OR-NOT</vt:lpstr>
      <vt:lpstr>PraX—Ošetrenie nepoužitých vstupov, náhrada hradiel, konštantné úrovne logického signálu</vt:lpstr>
      <vt:lpstr>PraX—Ošetrenie nepoužitých vstupov, náhrada hradiel, konštantné úrovne logického signálu</vt:lpstr>
      <vt:lpstr>Časté zapojenia sekvenčných systémov</vt:lpstr>
      <vt:lpstr>Časté zapojenia sekvenčných systémov</vt:lpstr>
      <vt:lpstr>Časté zapojenia sekvenčných systémov</vt:lpstr>
      <vt:lpstr>Časté zapojenia sekvenčných systémov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Logické systémy</dc:title>
  <dc:creator>Admin</dc:creator>
  <cp:lastModifiedBy>Andrej Šišila</cp:lastModifiedBy>
  <cp:revision>966</cp:revision>
  <dcterms:created xsi:type="dcterms:W3CDTF">2014-09-24T08:43:57Z</dcterms:created>
  <dcterms:modified xsi:type="dcterms:W3CDTF">2015-01-07T14:38:08Z</dcterms:modified>
</cp:coreProperties>
</file>