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61" r:id="rId2"/>
    <p:sldId id="266" r:id="rId3"/>
    <p:sldId id="276" r:id="rId4"/>
    <p:sldId id="275" r:id="rId5"/>
    <p:sldId id="264" r:id="rId6"/>
    <p:sldId id="268" r:id="rId7"/>
    <p:sldId id="269" r:id="rId8"/>
    <p:sldId id="273" r:id="rId9"/>
    <p:sldId id="27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99"/>
    <a:srgbClr val="FFFFFF"/>
    <a:srgbClr val="CC0066"/>
    <a:srgbClr val="FFCC00"/>
    <a:srgbClr val="3333CC"/>
    <a:srgbClr val="FF0000"/>
    <a:srgbClr val="FFF9C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/>
    <p:restoredTop sz="90942" autoAdjust="0"/>
  </p:normalViewPr>
  <p:slideViewPr>
    <p:cSldViewPr>
      <p:cViewPr>
        <p:scale>
          <a:sx n="70" d="100"/>
          <a:sy n="70" d="100"/>
        </p:scale>
        <p:origin x="-62" y="-1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6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Times New Roman" pitchFamily="18" charset="0"/>
              </a:defRPr>
            </a:lvl1pPr>
          </a:lstStyle>
          <a:p>
            <a:fld id="{01A4E093-F1D7-4998-9458-B4B6AEAD3D09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Times New Roman" pitchFamily="18" charset="0"/>
              </a:defRPr>
            </a:lvl1pPr>
          </a:lstStyle>
          <a:p>
            <a:fld id="{A32C27C5-E04E-4234-A1DB-B21EEF4A1007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7A63F-9CF3-43F4-BF11-4C5F08351D2F}" type="slidenum">
              <a:rPr lang="cs-CZ"/>
              <a:pPr/>
              <a:t>1</a:t>
            </a:fld>
            <a:endParaRPr lang="cs-CZ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7A63F-9CF3-43F4-BF11-4C5F08351D2F}" type="slidenum">
              <a:rPr lang="cs-CZ"/>
              <a:pPr/>
              <a:t>2</a:t>
            </a:fld>
            <a:endParaRPr lang="cs-CZ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7A63F-9CF3-43F4-BF11-4C5F08351D2F}" type="slidenum">
              <a:rPr lang="cs-CZ"/>
              <a:pPr/>
              <a:t>3</a:t>
            </a:fld>
            <a:endParaRPr lang="cs-CZ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7A63F-9CF3-43F4-BF11-4C5F08351D2F}" type="slidenum">
              <a:rPr lang="cs-CZ"/>
              <a:pPr/>
              <a:t>4</a:t>
            </a:fld>
            <a:endParaRPr lang="cs-CZ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3076" name="Group 4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3077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78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79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0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1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2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4" name="Rectangle 12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5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6" name="Rectangle 14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7" name="Rectangle 15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8" name="Rectangle 16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9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0" name="Rectangle 18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1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2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3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4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5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6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7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8" name="Rectangle 26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9" name="Rectangle 27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0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1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2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3" name="Rectangle 31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5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sp>
        <p:nvSpPr>
          <p:cNvPr id="3106" name="Rectangle 3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 algn="ctr">
              <a:defRPr>
                <a:solidFill>
                  <a:srgbClr val="00FFFF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6400800" cy="1752600"/>
          </a:xfrm>
        </p:spPr>
        <p:txBody>
          <a:bodyPr lIns="92075" tIns="46038" rIns="92075" bIns="46038"/>
          <a:lstStyle>
            <a:lvl1pPr marL="0" indent="0" algn="ctr">
              <a:buFont typeface="Wingdings" pitchFamily="2" charset="2"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3108" name="Rectangle 3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3109" name="Rectangle 3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3110" name="Rectangle 3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D4B8F9-0F2E-40C6-A154-5C682A59D79F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201549-970F-44EE-9133-87B995BBD15D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992938" y="609600"/>
            <a:ext cx="1949450" cy="545147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609600"/>
            <a:ext cx="5697538" cy="545147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B5227-BE8B-4B06-B53B-E261955BA93D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86A70F-8756-4311-AF2F-5FFE0568BC6E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1DBB9-406A-4FC7-BAE5-E1ACFED8A158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169988" y="19462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132388" y="19462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58A3D-976D-4FBD-929F-69CB7F29843D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40535E-0E67-4CF7-BFF1-025E0658CFAF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CA3D8-D0B9-4DE3-A978-24CFF63FF1A1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4C1C9-E484-4437-833D-C53B66157B55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39127-DDAF-4AAD-85D3-272CB0FE8908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009CF-5FC6-4FF3-AF75-18F0C12875A7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2052" name="Group 4"/>
            <p:cNvGrpSpPr>
              <a:grpSpLocks/>
            </p:cNvGrpSpPr>
            <p:nvPr/>
          </p:nvGrpSpPr>
          <p:grpSpPr bwMode="auto">
            <a:xfrm>
              <a:off x="48" y="102"/>
              <a:ext cx="96" cy="4128"/>
              <a:chOff x="48" y="102"/>
              <a:chExt cx="96" cy="4128"/>
            </a:xfrm>
          </p:grpSpPr>
          <p:sp>
            <p:nvSpPr>
              <p:cNvPr id="2053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54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55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56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57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58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59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60" name="Rectangle 12"/>
              <p:cNvSpPr>
                <a:spLocks noChangeArrowheads="1"/>
              </p:cNvSpPr>
              <p:nvPr/>
            </p:nvSpPr>
            <p:spPr bwMode="auto">
              <a:xfrm>
                <a:off x="48" y="2115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61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62" name="Rectangle 14"/>
              <p:cNvSpPr>
                <a:spLocks noChangeArrowheads="1"/>
              </p:cNvSpPr>
              <p:nvPr/>
            </p:nvSpPr>
            <p:spPr bwMode="auto">
              <a:xfrm>
                <a:off x="48" y="240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63" name="Rectangle 15"/>
              <p:cNvSpPr>
                <a:spLocks noChangeArrowheads="1"/>
              </p:cNvSpPr>
              <p:nvPr/>
            </p:nvSpPr>
            <p:spPr bwMode="auto">
              <a:xfrm>
                <a:off x="48" y="254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64" name="Rectangle 16"/>
              <p:cNvSpPr>
                <a:spLocks noChangeArrowheads="1"/>
              </p:cNvSpPr>
              <p:nvPr/>
            </p:nvSpPr>
            <p:spPr bwMode="auto">
              <a:xfrm>
                <a:off x="48" y="269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65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66" name="Rectangle 18"/>
              <p:cNvSpPr>
                <a:spLocks noChangeArrowheads="1"/>
              </p:cNvSpPr>
              <p:nvPr/>
            </p:nvSpPr>
            <p:spPr bwMode="auto">
              <a:xfrm>
                <a:off x="48" y="298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67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68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69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70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71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72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73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74" name="Rectangle 26"/>
              <p:cNvSpPr>
                <a:spLocks noChangeArrowheads="1"/>
              </p:cNvSpPr>
              <p:nvPr/>
            </p:nvSpPr>
            <p:spPr bwMode="auto">
              <a:xfrm>
                <a:off x="48" y="413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75" name="Rectangle 27"/>
              <p:cNvSpPr>
                <a:spLocks noChangeArrowheads="1"/>
              </p:cNvSpPr>
              <p:nvPr/>
            </p:nvSpPr>
            <p:spPr bwMode="auto">
              <a:xfrm>
                <a:off x="48" y="10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76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77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78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79" name="Rectangle 31"/>
              <p:cNvSpPr>
                <a:spLocks noChangeArrowheads="1"/>
              </p:cNvSpPr>
              <p:nvPr/>
            </p:nvSpPr>
            <p:spPr bwMode="auto">
              <a:xfrm>
                <a:off x="48" y="67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80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81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sp>
        <p:nvSpPr>
          <p:cNvPr id="2082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2084" name="Rectangle 3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2085" name="Rectangle 3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2086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/>
                <a:latin typeface="Times New Roman" pitchFamily="18" charset="0"/>
              </a:defRPr>
            </a:lvl1pPr>
          </a:lstStyle>
          <a:p>
            <a:fld id="{B6B2F49F-A731-405F-BF79-F4A5D108D40A}" type="slidenum">
              <a:rPr lang="cs-CZ"/>
              <a:pPr/>
              <a:t>‹#›</a:t>
            </a:fld>
            <a:endParaRPr lang="cs-CZ"/>
          </a:p>
        </p:txBody>
      </p:sp>
      <p:sp>
        <p:nvSpPr>
          <p:cNvPr id="2087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94627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t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kipirvine.com/asm/gettingStartedVS2012/index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ipirvine.com/asm/examples/index.htm" TargetMode="External"/><Relationship Id="rId4" Type="http://schemas.openxmlformats.org/officeDocument/2006/relationships/hyperlink" Target="http://www.fri.uniza.sk/stranka/softver-a-interne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3" name="Rectangle 31"/>
          <p:cNvSpPr>
            <a:spLocks noGrp="1" noChangeArrowheads="1"/>
          </p:cNvSpPr>
          <p:nvPr>
            <p:ph type="title"/>
          </p:nvPr>
        </p:nvSpPr>
        <p:spPr>
          <a:xfrm>
            <a:off x="2015716" y="152636"/>
            <a:ext cx="5121188" cy="533400"/>
          </a:xfrm>
        </p:spPr>
        <p:txBody>
          <a:bodyPr/>
          <a:lstStyle/>
          <a:p>
            <a:pPr algn="ctr"/>
            <a:r>
              <a:rPr lang="sk-SK" sz="3200" dirty="0"/>
              <a:t>Postup pri vývoji programu</a:t>
            </a:r>
            <a:endParaRPr lang="cs-CZ" sz="3200" dirty="0"/>
          </a:p>
        </p:txBody>
      </p:sp>
      <p:sp>
        <p:nvSpPr>
          <p:cNvPr id="5" name="Vývojový diagram: alternatívny proces 4"/>
          <p:cNvSpPr/>
          <p:nvPr/>
        </p:nvSpPr>
        <p:spPr bwMode="auto">
          <a:xfrm>
            <a:off x="6012160" y="6093296"/>
            <a:ext cx="1440240" cy="540120"/>
          </a:xfrm>
          <a:prstGeom prst="flowChartAlternateProcess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Koniec</a:t>
            </a:r>
          </a:p>
        </p:txBody>
      </p:sp>
      <p:sp>
        <p:nvSpPr>
          <p:cNvPr id="6" name="Vývojový diagram: proces 5"/>
          <p:cNvSpPr/>
          <p:nvPr/>
        </p:nvSpPr>
        <p:spPr bwMode="auto">
          <a:xfrm>
            <a:off x="791580" y="1736812"/>
            <a:ext cx="3240360" cy="504056"/>
          </a:xfrm>
          <a:prstGeom prst="flowChartProcess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Zápis zdrojového kódu</a:t>
            </a:r>
          </a:p>
        </p:txBody>
      </p:sp>
      <p:sp>
        <p:nvSpPr>
          <p:cNvPr id="7" name="Vývojový diagram: proces 6"/>
          <p:cNvSpPr/>
          <p:nvPr/>
        </p:nvSpPr>
        <p:spPr bwMode="auto">
          <a:xfrm>
            <a:off x="791580" y="2708920"/>
            <a:ext cx="3240360" cy="828092"/>
          </a:xfrm>
          <a:prstGeom prst="flowChartProcess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Preklad do strojového kódu</a:t>
            </a:r>
          </a:p>
        </p:txBody>
      </p:sp>
      <p:sp>
        <p:nvSpPr>
          <p:cNvPr id="8" name="Vývojový diagram: proces 7"/>
          <p:cNvSpPr/>
          <p:nvPr/>
        </p:nvSpPr>
        <p:spPr bwMode="auto">
          <a:xfrm>
            <a:off x="4788024" y="2348880"/>
            <a:ext cx="3888432" cy="900100"/>
          </a:xfrm>
          <a:prstGeom prst="flowChartProcess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sk-SK" dirty="0" smtClean="0"/>
              <a:t>Pripojenie knižníc, vytvorenie .</a:t>
            </a:r>
            <a:r>
              <a:rPr lang="sk-SK" dirty="0" err="1" smtClean="0"/>
              <a:t>exe</a:t>
            </a:r>
            <a:r>
              <a:rPr lang="sk-SK" dirty="0" smtClean="0"/>
              <a:t> súboru</a:t>
            </a:r>
            <a:endParaRPr kumimoji="0" lang="sk-SK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Vývojový diagram: rozhodnutie 8"/>
          <p:cNvSpPr/>
          <p:nvPr/>
        </p:nvSpPr>
        <p:spPr bwMode="auto">
          <a:xfrm>
            <a:off x="1007604" y="3933056"/>
            <a:ext cx="2808312" cy="1440160"/>
          </a:xfrm>
          <a:prstGeom prst="flowChartDecision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Formálna chyba?</a:t>
            </a:r>
          </a:p>
        </p:txBody>
      </p:sp>
      <p:sp>
        <p:nvSpPr>
          <p:cNvPr id="10" name="Vývojový diagram: proces 9"/>
          <p:cNvSpPr/>
          <p:nvPr/>
        </p:nvSpPr>
        <p:spPr bwMode="auto">
          <a:xfrm>
            <a:off x="5112060" y="3537012"/>
            <a:ext cx="3240360" cy="504056"/>
          </a:xfrm>
          <a:prstGeom prst="flowChartProcess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Ladenie</a:t>
            </a:r>
          </a:p>
        </p:txBody>
      </p:sp>
      <p:sp>
        <p:nvSpPr>
          <p:cNvPr id="11" name="Vývojový diagram: rozhodnutie 10"/>
          <p:cNvSpPr/>
          <p:nvPr/>
        </p:nvSpPr>
        <p:spPr bwMode="auto">
          <a:xfrm>
            <a:off x="5184068" y="4329100"/>
            <a:ext cx="3096344" cy="1440160"/>
          </a:xfrm>
          <a:prstGeom prst="flowChartDecision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Logická chyba?</a:t>
            </a:r>
          </a:p>
        </p:txBody>
      </p:sp>
      <p:sp>
        <p:nvSpPr>
          <p:cNvPr id="12" name="Vývojový diagram: alternatívny proces 11"/>
          <p:cNvSpPr/>
          <p:nvPr/>
        </p:nvSpPr>
        <p:spPr bwMode="auto">
          <a:xfrm>
            <a:off x="1691680" y="764704"/>
            <a:ext cx="1440240" cy="540120"/>
          </a:xfrm>
          <a:prstGeom prst="flowChartAlternateProcess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Začiatok</a:t>
            </a:r>
          </a:p>
        </p:txBody>
      </p:sp>
      <p:cxnSp>
        <p:nvCxnSpPr>
          <p:cNvPr id="14" name="Rovná spojnica 13"/>
          <p:cNvCxnSpPr>
            <a:stCxn id="12" idx="2"/>
            <a:endCxn id="6" idx="0"/>
          </p:cNvCxnSpPr>
          <p:nvPr/>
        </p:nvCxnSpPr>
        <p:spPr bwMode="auto">
          <a:xfrm flipH="1">
            <a:off x="2411760" y="1304824"/>
            <a:ext cx="40" cy="4319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Rovná spojnica 18"/>
          <p:cNvCxnSpPr>
            <a:stCxn id="6" idx="2"/>
            <a:endCxn id="7" idx="0"/>
          </p:cNvCxnSpPr>
          <p:nvPr/>
        </p:nvCxnSpPr>
        <p:spPr bwMode="auto">
          <a:xfrm>
            <a:off x="2411760" y="2240868"/>
            <a:ext cx="0" cy="46805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Rovná spojnica 20"/>
          <p:cNvCxnSpPr>
            <a:stCxn id="7" idx="2"/>
            <a:endCxn id="9" idx="0"/>
          </p:cNvCxnSpPr>
          <p:nvPr/>
        </p:nvCxnSpPr>
        <p:spPr bwMode="auto">
          <a:xfrm>
            <a:off x="2411760" y="3537012"/>
            <a:ext cx="0" cy="39604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Zalomená spojnica 33"/>
          <p:cNvCxnSpPr>
            <a:stCxn id="9" idx="1"/>
          </p:cNvCxnSpPr>
          <p:nvPr/>
        </p:nvCxnSpPr>
        <p:spPr bwMode="auto">
          <a:xfrm rot="10800000">
            <a:off x="575556" y="1520788"/>
            <a:ext cx="432048" cy="3132348"/>
          </a:xfrm>
          <a:prstGeom prst="bentConnector2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Rovná spojovacia šípka 38"/>
          <p:cNvCxnSpPr/>
          <p:nvPr/>
        </p:nvCxnSpPr>
        <p:spPr bwMode="auto">
          <a:xfrm>
            <a:off x="575556" y="1520788"/>
            <a:ext cx="1836204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BlokTextu 44"/>
          <p:cNvSpPr txBox="1"/>
          <p:nvPr/>
        </p:nvSpPr>
        <p:spPr>
          <a:xfrm>
            <a:off x="791580" y="429309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+</a:t>
            </a:r>
            <a:endParaRPr lang="sk-SK" dirty="0"/>
          </a:p>
        </p:txBody>
      </p:sp>
      <p:sp>
        <p:nvSpPr>
          <p:cNvPr id="46" name="BlokTextu 45"/>
          <p:cNvSpPr txBox="1"/>
          <p:nvPr/>
        </p:nvSpPr>
        <p:spPr>
          <a:xfrm>
            <a:off x="2447764" y="519319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</a:t>
            </a:r>
            <a:endParaRPr lang="sk-SK" dirty="0"/>
          </a:p>
        </p:txBody>
      </p:sp>
      <p:cxnSp>
        <p:nvCxnSpPr>
          <p:cNvPr id="48" name="Rovná spojnica 47"/>
          <p:cNvCxnSpPr>
            <a:stCxn id="8" idx="2"/>
            <a:endCxn id="10" idx="0"/>
          </p:cNvCxnSpPr>
          <p:nvPr/>
        </p:nvCxnSpPr>
        <p:spPr bwMode="auto">
          <a:xfrm>
            <a:off x="6732240" y="3248980"/>
            <a:ext cx="0" cy="28803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Tvar 50"/>
          <p:cNvCxnSpPr>
            <a:stCxn id="9" idx="2"/>
          </p:cNvCxnSpPr>
          <p:nvPr/>
        </p:nvCxnSpPr>
        <p:spPr bwMode="auto">
          <a:xfrm rot="5400000" flipH="1" flipV="1">
            <a:off x="2969822" y="1610798"/>
            <a:ext cx="3204356" cy="4320480"/>
          </a:xfrm>
          <a:prstGeom prst="bentConnector4">
            <a:avLst>
              <a:gd name="adj1" fmla="val -7134"/>
              <a:gd name="adj2" fmla="val 49671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Rovná spojnica 57"/>
          <p:cNvCxnSpPr>
            <a:endCxn id="8" idx="0"/>
          </p:cNvCxnSpPr>
          <p:nvPr/>
        </p:nvCxnSpPr>
        <p:spPr bwMode="auto">
          <a:xfrm>
            <a:off x="6732240" y="2168860"/>
            <a:ext cx="0" cy="18002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Zalomená spojnica 66"/>
          <p:cNvCxnSpPr>
            <a:stCxn id="11" idx="3"/>
          </p:cNvCxnSpPr>
          <p:nvPr/>
        </p:nvCxnSpPr>
        <p:spPr bwMode="auto">
          <a:xfrm flipH="1" flipV="1">
            <a:off x="2447764" y="1520788"/>
            <a:ext cx="5832648" cy="3528392"/>
          </a:xfrm>
          <a:prstGeom prst="bentConnector3">
            <a:avLst>
              <a:gd name="adj1" fmla="val -11384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2" name="Rovná spojnica 71"/>
          <p:cNvCxnSpPr>
            <a:stCxn id="10" idx="2"/>
            <a:endCxn id="11" idx="0"/>
          </p:cNvCxnSpPr>
          <p:nvPr/>
        </p:nvCxnSpPr>
        <p:spPr bwMode="auto">
          <a:xfrm>
            <a:off x="6732240" y="4041068"/>
            <a:ext cx="0" cy="28803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Rovná spojnica 73"/>
          <p:cNvCxnSpPr>
            <a:stCxn id="11" idx="2"/>
            <a:endCxn id="5" idx="0"/>
          </p:cNvCxnSpPr>
          <p:nvPr/>
        </p:nvCxnSpPr>
        <p:spPr bwMode="auto">
          <a:xfrm>
            <a:off x="6732240" y="5769260"/>
            <a:ext cx="40" cy="32403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BlokTextu 99"/>
          <p:cNvSpPr txBox="1"/>
          <p:nvPr/>
        </p:nvSpPr>
        <p:spPr>
          <a:xfrm>
            <a:off x="8100392" y="458112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+</a:t>
            </a:r>
            <a:endParaRPr lang="sk-SK" dirty="0"/>
          </a:p>
        </p:txBody>
      </p:sp>
      <p:sp>
        <p:nvSpPr>
          <p:cNvPr id="101" name="BlokTextu 100"/>
          <p:cNvSpPr txBox="1"/>
          <p:nvPr/>
        </p:nvSpPr>
        <p:spPr>
          <a:xfrm>
            <a:off x="6768244" y="5589240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3" name="Rectangle 31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533400"/>
          </a:xfrm>
        </p:spPr>
        <p:txBody>
          <a:bodyPr/>
          <a:lstStyle/>
          <a:p>
            <a:r>
              <a:rPr lang="sk-SK" sz="3200" dirty="0" smtClean="0"/>
              <a:t>Návody</a:t>
            </a:r>
            <a:endParaRPr lang="cs-CZ" sz="3200" dirty="0"/>
          </a:p>
        </p:txBody>
      </p:sp>
      <p:sp>
        <p:nvSpPr>
          <p:cNvPr id="38944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1143000" y="914400"/>
            <a:ext cx="8001000" cy="5943600"/>
          </a:xfrm>
        </p:spPr>
        <p:txBody>
          <a:bodyPr/>
          <a:lstStyle/>
          <a:p>
            <a:pPr marL="374650" indent="-374650">
              <a:buSzTx/>
              <a:buNone/>
            </a:pPr>
            <a:r>
              <a:rPr lang="en-US" sz="2400" dirty="0" smtClean="0"/>
              <a:t>Getting Started with MASM and Visual Studio 2012</a:t>
            </a:r>
            <a:endParaRPr lang="sk-SK" sz="2400" dirty="0" smtClean="0"/>
          </a:p>
          <a:p>
            <a:pPr marL="374650" indent="-374650">
              <a:buSzTx/>
              <a:buNone/>
            </a:pPr>
            <a:r>
              <a:rPr lang="sk-SK" sz="2400" dirty="0" smtClean="0">
                <a:hlinkClick r:id="rId3"/>
              </a:rPr>
              <a:t>http://kipirvine.com/asm/gettingStartedVS2012/index.htm</a:t>
            </a:r>
            <a:endParaRPr lang="sk-SK" sz="2400" dirty="0" smtClean="0"/>
          </a:p>
          <a:p>
            <a:pPr marL="374650" indent="-374650">
              <a:buSzTx/>
              <a:buNone/>
            </a:pPr>
            <a:endParaRPr lang="sk-SK" sz="2400" dirty="0" smtClean="0"/>
          </a:p>
          <a:p>
            <a:pPr marL="374650" indent="-374650">
              <a:buSzTx/>
              <a:buNone/>
            </a:pPr>
            <a:r>
              <a:rPr lang="sk-SK" sz="2400" dirty="0" err="1" smtClean="0"/>
              <a:t>Visual</a:t>
            </a:r>
            <a:r>
              <a:rPr lang="sk-SK" sz="2400" dirty="0" smtClean="0"/>
              <a:t> </a:t>
            </a:r>
            <a:r>
              <a:rPr lang="sk-SK" sz="2400" dirty="0" err="1" smtClean="0"/>
              <a:t>Studio</a:t>
            </a:r>
            <a:r>
              <a:rPr lang="sk-SK" sz="2400" dirty="0" smtClean="0"/>
              <a:t> – návod na stiahnutie: </a:t>
            </a:r>
          </a:p>
          <a:p>
            <a:pPr marL="374650" indent="-374650">
              <a:buSzTx/>
              <a:buNone/>
            </a:pPr>
            <a:r>
              <a:rPr lang="sk-SK" sz="2400" dirty="0" err="1" smtClean="0"/>
              <a:t>www.fri.uniza.sk</a:t>
            </a:r>
            <a:endParaRPr lang="sk-SK" sz="2400" dirty="0" smtClean="0"/>
          </a:p>
          <a:p>
            <a:pPr marL="374650" indent="-374650">
              <a:buSzTx/>
              <a:buNone/>
            </a:pPr>
            <a:r>
              <a:rPr lang="sk-SK" sz="2400" dirty="0" smtClean="0"/>
              <a:t>Fakulta, Služby, Softvér  a internet</a:t>
            </a:r>
          </a:p>
          <a:p>
            <a:pPr marL="374650" indent="-374650">
              <a:buSzTx/>
              <a:buNone/>
            </a:pPr>
            <a:r>
              <a:rPr lang="sk-SK" sz="2400" dirty="0" smtClean="0">
                <a:hlinkClick r:id="rId4"/>
              </a:rPr>
              <a:t>http://www.fri.uniza.sk/stranka/softver-a-internet</a:t>
            </a:r>
            <a:endParaRPr lang="sk-SK" sz="2400" dirty="0" smtClean="0"/>
          </a:p>
          <a:p>
            <a:pPr marL="374650" indent="-374650">
              <a:buSzTx/>
              <a:buNone/>
            </a:pPr>
            <a:endParaRPr lang="sk-SK" sz="2400" dirty="0" smtClean="0"/>
          </a:p>
          <a:p>
            <a:pPr marL="374650" indent="-374650">
              <a:buSzTx/>
              <a:buNone/>
            </a:pPr>
            <a:r>
              <a:rPr lang="sk-SK" sz="2400" dirty="0" smtClean="0"/>
              <a:t>Knižnice procedúr a príklady</a:t>
            </a:r>
          </a:p>
          <a:p>
            <a:pPr marL="374650" indent="-374650">
              <a:buSzTx/>
              <a:buNone/>
            </a:pPr>
            <a:r>
              <a:rPr lang="sk-SK" sz="2400" dirty="0" smtClean="0">
                <a:hlinkClick r:id="rId5"/>
              </a:rPr>
              <a:t>http://kipirvine.com/asm/examples/index.htm</a:t>
            </a:r>
            <a:endParaRPr lang="sk-SK" sz="2400" dirty="0" smtClean="0"/>
          </a:p>
          <a:p>
            <a:pPr marL="374650" indent="-374650">
              <a:buSzTx/>
              <a:buNone/>
            </a:pPr>
            <a:endParaRPr lang="sk-SK" sz="2400" dirty="0" smtClean="0"/>
          </a:p>
          <a:p>
            <a:pPr marL="374650" indent="-374650">
              <a:buSzTx/>
              <a:buNone/>
            </a:pPr>
            <a:r>
              <a:rPr lang="sk-SK" sz="2400" dirty="0" smtClean="0"/>
              <a:t>Vzorový projekt</a:t>
            </a:r>
          </a:p>
          <a:p>
            <a:pPr marL="374650" indent="-374650">
              <a:buSzTx/>
              <a:buNone/>
            </a:pPr>
            <a:r>
              <a:rPr lang="sk-SK" sz="2400" smtClean="0"/>
              <a:t>Project_sample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3" name="Rectangle 31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533400"/>
          </a:xfrm>
        </p:spPr>
        <p:txBody>
          <a:bodyPr/>
          <a:lstStyle/>
          <a:p>
            <a:r>
              <a:rPr lang="sk-SK" sz="3200" dirty="0" smtClean="0"/>
              <a:t>Nastavenie pre ladenie</a:t>
            </a:r>
            <a:endParaRPr lang="cs-CZ" sz="3200" dirty="0"/>
          </a:p>
        </p:txBody>
      </p:sp>
      <p:sp>
        <p:nvSpPr>
          <p:cNvPr id="38944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1143000" y="914400"/>
            <a:ext cx="8001000" cy="5943600"/>
          </a:xfrm>
        </p:spPr>
        <p:txBody>
          <a:bodyPr/>
          <a:lstStyle/>
          <a:p>
            <a:pPr marL="374650" indent="-374650">
              <a:buSzTx/>
              <a:buNone/>
            </a:pPr>
            <a:r>
              <a:rPr lang="sk-SK" sz="2400" dirty="0" smtClean="0">
                <a:solidFill>
                  <a:schemeClr val="tx2"/>
                </a:solidFill>
              </a:rPr>
              <a:t>Pridaj do menu tlačidlo </a:t>
            </a:r>
            <a:r>
              <a:rPr lang="sk-SK" sz="2400" dirty="0" err="1" smtClean="0">
                <a:solidFill>
                  <a:schemeClr val="tx2"/>
                </a:solidFill>
              </a:rPr>
              <a:t>Start</a:t>
            </a:r>
            <a:r>
              <a:rPr lang="sk-SK" sz="2400" dirty="0" smtClean="0">
                <a:solidFill>
                  <a:schemeClr val="tx2"/>
                </a:solidFill>
              </a:rPr>
              <a:t> </a:t>
            </a:r>
            <a:r>
              <a:rPr lang="sk-SK" sz="2400" dirty="0" err="1" smtClean="0">
                <a:solidFill>
                  <a:schemeClr val="tx2"/>
                </a:solidFill>
              </a:rPr>
              <a:t>without</a:t>
            </a:r>
            <a:r>
              <a:rPr lang="sk-SK" sz="2400" dirty="0" smtClean="0">
                <a:solidFill>
                  <a:schemeClr val="tx2"/>
                </a:solidFill>
              </a:rPr>
              <a:t> </a:t>
            </a:r>
            <a:r>
              <a:rPr lang="sk-SK" sz="2400" dirty="0" err="1" smtClean="0">
                <a:solidFill>
                  <a:schemeClr val="tx2"/>
                </a:solidFill>
              </a:rPr>
              <a:t>debugging</a:t>
            </a:r>
            <a:endParaRPr lang="sk-SK" sz="2400" dirty="0" smtClean="0">
              <a:solidFill>
                <a:schemeClr val="tx2"/>
              </a:solidFill>
            </a:endParaRPr>
          </a:p>
          <a:p>
            <a:pPr marL="374650" indent="-374650">
              <a:buSzTx/>
              <a:buNone/>
            </a:pPr>
            <a:r>
              <a:rPr lang="sk-SK" sz="2400" dirty="0" err="1" smtClean="0"/>
              <a:t>Tools</a:t>
            </a:r>
            <a:endParaRPr lang="sk-SK" sz="2400" dirty="0" smtClean="0"/>
          </a:p>
          <a:p>
            <a:pPr marL="374650" indent="-374650">
              <a:buSzTx/>
              <a:buNone/>
            </a:pPr>
            <a:r>
              <a:rPr lang="sk-SK" sz="2400" dirty="0" err="1" smtClean="0"/>
              <a:t>Customize</a:t>
            </a:r>
            <a:r>
              <a:rPr lang="sk-SK" sz="2400" dirty="0" smtClean="0"/>
              <a:t>...</a:t>
            </a:r>
          </a:p>
          <a:p>
            <a:pPr marL="374650" indent="-374650">
              <a:buSzTx/>
              <a:buNone/>
            </a:pPr>
            <a:r>
              <a:rPr lang="sk-SK" sz="2400" dirty="0" smtClean="0"/>
              <a:t>Záložka </a:t>
            </a:r>
            <a:r>
              <a:rPr lang="sk-SK" sz="2400" dirty="0" err="1" smtClean="0"/>
              <a:t>Commands</a:t>
            </a:r>
            <a:endParaRPr lang="sk-SK" sz="2400" dirty="0" smtClean="0"/>
          </a:p>
          <a:p>
            <a:pPr marL="374650" indent="-374650">
              <a:buSzTx/>
              <a:buNone/>
            </a:pPr>
            <a:r>
              <a:rPr lang="sk-SK" sz="2400" dirty="0" err="1" smtClean="0"/>
              <a:t>radio</a:t>
            </a:r>
            <a:r>
              <a:rPr lang="sk-SK" sz="2400" dirty="0" smtClean="0"/>
              <a:t> </a:t>
            </a:r>
            <a:r>
              <a:rPr lang="sk-SK" sz="2400" dirty="0" err="1" smtClean="0"/>
              <a:t>button</a:t>
            </a:r>
            <a:r>
              <a:rPr lang="sk-SK" sz="2400" dirty="0" smtClean="0"/>
              <a:t> </a:t>
            </a:r>
            <a:r>
              <a:rPr lang="sk-SK" sz="2400" dirty="0" err="1" smtClean="0"/>
              <a:t>Toolbar</a:t>
            </a:r>
            <a:r>
              <a:rPr lang="sk-SK" sz="2400" dirty="0" smtClean="0"/>
              <a:t>, Standard</a:t>
            </a:r>
          </a:p>
          <a:p>
            <a:pPr marL="374650" indent="-374650">
              <a:buSzTx/>
              <a:buNone/>
            </a:pPr>
            <a:r>
              <a:rPr lang="sk-SK" sz="2400" dirty="0" smtClean="0"/>
              <a:t>v zozname príkazov </a:t>
            </a:r>
            <a:r>
              <a:rPr lang="sk-SK" sz="2400" dirty="0" err="1" smtClean="0"/>
              <a:t>Controls</a:t>
            </a:r>
            <a:r>
              <a:rPr lang="sk-SK" sz="2400" dirty="0" smtClean="0"/>
              <a:t> nájdi </a:t>
            </a:r>
            <a:r>
              <a:rPr lang="sk-SK" sz="2400" dirty="0" err="1" smtClean="0"/>
              <a:t>Debug</a:t>
            </a:r>
            <a:r>
              <a:rPr lang="sk-SK" sz="2400" dirty="0" smtClean="0"/>
              <a:t> </a:t>
            </a:r>
            <a:r>
              <a:rPr lang="sk-SK" sz="2400" dirty="0" err="1" smtClean="0"/>
              <a:t>Target</a:t>
            </a:r>
            <a:endParaRPr lang="sk-SK" sz="2400" dirty="0" smtClean="0"/>
          </a:p>
          <a:p>
            <a:pPr marL="374650" indent="-374650">
              <a:buSzTx/>
              <a:buNone/>
            </a:pPr>
            <a:r>
              <a:rPr lang="sk-SK" sz="2400" dirty="0" err="1" smtClean="0"/>
              <a:t>Add</a:t>
            </a:r>
            <a:r>
              <a:rPr lang="sk-SK" sz="2400" dirty="0" smtClean="0"/>
              <a:t> </a:t>
            </a:r>
            <a:r>
              <a:rPr lang="sk-SK" sz="2400" dirty="0" err="1" smtClean="0"/>
              <a:t>command</a:t>
            </a:r>
            <a:endParaRPr lang="sk-SK" sz="2400" dirty="0" smtClean="0"/>
          </a:p>
          <a:p>
            <a:pPr marL="374650" indent="-374650">
              <a:buSzTx/>
              <a:buNone/>
            </a:pPr>
            <a:r>
              <a:rPr lang="sk-SK" sz="2400" dirty="0" smtClean="0"/>
              <a:t>v zozname </a:t>
            </a:r>
            <a:r>
              <a:rPr lang="sk-SK" sz="2400" dirty="0" err="1" smtClean="0"/>
              <a:t>Categories</a:t>
            </a:r>
            <a:r>
              <a:rPr lang="sk-SK" sz="2400" dirty="0" smtClean="0"/>
              <a:t> vyber </a:t>
            </a:r>
            <a:r>
              <a:rPr lang="sk-SK" sz="2400" dirty="0" err="1" smtClean="0"/>
              <a:t>Debug</a:t>
            </a:r>
            <a:r>
              <a:rPr lang="sk-SK" sz="2400" dirty="0" smtClean="0"/>
              <a:t> a v zozname </a:t>
            </a:r>
            <a:r>
              <a:rPr lang="sk-SK" sz="2400" dirty="0" err="1" smtClean="0"/>
              <a:t>Commands</a:t>
            </a:r>
            <a:r>
              <a:rPr lang="sk-SK" sz="2400" dirty="0" smtClean="0"/>
              <a:t> príkaz </a:t>
            </a:r>
            <a:r>
              <a:rPr lang="sk-SK" sz="2400" dirty="0" err="1" smtClean="0"/>
              <a:t>Start</a:t>
            </a:r>
            <a:r>
              <a:rPr lang="sk-SK" sz="2400" dirty="0" smtClean="0"/>
              <a:t> </a:t>
            </a:r>
            <a:r>
              <a:rPr lang="sk-SK" sz="2400" dirty="0" err="1" smtClean="0"/>
              <a:t>without</a:t>
            </a:r>
            <a:r>
              <a:rPr lang="sk-SK" sz="2400" dirty="0" smtClean="0"/>
              <a:t> </a:t>
            </a:r>
            <a:r>
              <a:rPr lang="sk-SK" sz="2400" dirty="0" err="1" smtClean="0"/>
              <a:t>debugging</a:t>
            </a:r>
            <a:endParaRPr lang="sk-SK" sz="2400" dirty="0" smtClean="0"/>
          </a:p>
          <a:p>
            <a:pPr marL="374650" indent="-374650">
              <a:buSzTx/>
              <a:buNone/>
            </a:pPr>
            <a:r>
              <a:rPr lang="sk-SK" sz="2400" dirty="0" smtClean="0"/>
              <a:t>OK</a:t>
            </a:r>
          </a:p>
          <a:p>
            <a:pPr marL="374650" indent="-374650">
              <a:buSzTx/>
              <a:buNone/>
            </a:pPr>
            <a:r>
              <a:rPr lang="sk-SK" sz="2400" dirty="0" err="1" smtClean="0"/>
              <a:t>Close</a:t>
            </a:r>
            <a:endParaRPr lang="sk-SK" sz="2400" dirty="0"/>
          </a:p>
        </p:txBody>
      </p:sp>
      <p:sp>
        <p:nvSpPr>
          <p:cNvPr id="4" name="Rovnoramenný trojuholník 3"/>
          <p:cNvSpPr/>
          <p:nvPr/>
        </p:nvSpPr>
        <p:spPr bwMode="auto">
          <a:xfrm rot="5400000">
            <a:off x="7788246" y="990091"/>
            <a:ext cx="360040" cy="288032"/>
          </a:xfrm>
          <a:prstGeom prst="triangle">
            <a:avLst/>
          </a:prstGeom>
          <a:noFill/>
          <a:ln w="254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3" name="Rectangle 31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533400"/>
          </a:xfrm>
        </p:spPr>
        <p:txBody>
          <a:bodyPr/>
          <a:lstStyle/>
          <a:p>
            <a:r>
              <a:rPr lang="sk-SK" sz="3200" dirty="0" smtClean="0"/>
              <a:t>Nastavenie pre ladenie</a:t>
            </a:r>
            <a:endParaRPr lang="cs-CZ" sz="3200" dirty="0"/>
          </a:p>
        </p:txBody>
      </p:sp>
      <p:sp>
        <p:nvSpPr>
          <p:cNvPr id="38944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1143000" y="914400"/>
            <a:ext cx="8001000" cy="5943600"/>
          </a:xfrm>
        </p:spPr>
        <p:txBody>
          <a:bodyPr/>
          <a:lstStyle/>
          <a:p>
            <a:pPr marL="374650" indent="-374650">
              <a:buSzTx/>
              <a:buNone/>
            </a:pPr>
            <a:r>
              <a:rPr lang="sk-SK" sz="2400" dirty="0" smtClean="0">
                <a:solidFill>
                  <a:schemeClr val="tx2"/>
                </a:solidFill>
              </a:rPr>
              <a:t>Zobraz okno s registrami</a:t>
            </a:r>
          </a:p>
          <a:p>
            <a:pPr marL="374650" indent="-374650">
              <a:buSzTx/>
              <a:buNone/>
            </a:pPr>
            <a:r>
              <a:rPr lang="sk-SK" sz="2400" dirty="0" smtClean="0"/>
              <a:t>F10 – Step over</a:t>
            </a:r>
          </a:p>
          <a:p>
            <a:pPr marL="374650" indent="-374650">
              <a:buSzTx/>
              <a:buNone/>
            </a:pPr>
            <a:r>
              <a:rPr lang="sk-SK" sz="2400" dirty="0" err="1" smtClean="0"/>
              <a:t>Debug</a:t>
            </a:r>
            <a:r>
              <a:rPr lang="sk-SK" sz="2400" dirty="0" smtClean="0"/>
              <a:t> – Windows – </a:t>
            </a:r>
            <a:r>
              <a:rPr lang="sk-SK" sz="2400" dirty="0" err="1" smtClean="0"/>
              <a:t>Registers</a:t>
            </a:r>
            <a:endParaRPr lang="sk-SK" sz="2400" dirty="0" smtClean="0"/>
          </a:p>
          <a:p>
            <a:pPr marL="374650" indent="-374650">
              <a:spcBef>
                <a:spcPts val="1200"/>
              </a:spcBef>
              <a:buSzTx/>
              <a:buNone/>
            </a:pPr>
            <a:r>
              <a:rPr lang="sk-SK" sz="2400" dirty="0" smtClean="0">
                <a:solidFill>
                  <a:schemeClr val="tx2"/>
                </a:solidFill>
              </a:rPr>
              <a:t>Zobraz príznakové bity</a:t>
            </a:r>
          </a:p>
          <a:p>
            <a:pPr marL="374650" indent="-374650">
              <a:buSzTx/>
              <a:buNone/>
            </a:pPr>
            <a:r>
              <a:rPr lang="sk-SK" sz="2400" dirty="0" smtClean="0"/>
              <a:t>V okne s registrami klikni pravou myšou a vyber </a:t>
            </a:r>
            <a:r>
              <a:rPr lang="sk-SK" sz="2400" dirty="0" err="1" smtClean="0"/>
              <a:t>Flags</a:t>
            </a:r>
            <a:endParaRPr lang="sk-SK" sz="2400" dirty="0" smtClean="0"/>
          </a:p>
          <a:p>
            <a:pPr marL="374650" indent="-374650">
              <a:spcBef>
                <a:spcPts val="1200"/>
              </a:spcBef>
              <a:buSzTx/>
              <a:buNone/>
            </a:pPr>
            <a:r>
              <a:rPr lang="sk-SK" sz="2400" dirty="0" smtClean="0">
                <a:solidFill>
                  <a:schemeClr val="tx2"/>
                </a:solidFill>
              </a:rPr>
              <a:t>Zobraz okno so strojovým kódom</a:t>
            </a:r>
          </a:p>
          <a:p>
            <a:pPr marL="374650" indent="-374650">
              <a:buSzTx/>
              <a:buNone/>
            </a:pPr>
            <a:r>
              <a:rPr lang="sk-SK" sz="2400" dirty="0" err="1" smtClean="0"/>
              <a:t>Debug</a:t>
            </a:r>
            <a:r>
              <a:rPr lang="sk-SK" sz="2400" dirty="0" smtClean="0"/>
              <a:t> – Windows – </a:t>
            </a:r>
            <a:r>
              <a:rPr lang="sk-SK" sz="2400" dirty="0" err="1" smtClean="0"/>
              <a:t>Disassembly</a:t>
            </a:r>
            <a:endParaRPr lang="sk-SK" sz="2400" dirty="0" smtClean="0"/>
          </a:p>
          <a:p>
            <a:pPr marL="374650" indent="-374650">
              <a:spcBef>
                <a:spcPts val="1200"/>
              </a:spcBef>
              <a:buSzTx/>
              <a:buNone/>
            </a:pPr>
            <a:r>
              <a:rPr lang="sk-SK" sz="2400" dirty="0" smtClean="0">
                <a:solidFill>
                  <a:schemeClr val="tx2"/>
                </a:solidFill>
              </a:rPr>
              <a:t>Zobraz čísla riadkov</a:t>
            </a:r>
          </a:p>
          <a:p>
            <a:pPr marL="374650" indent="-374650">
              <a:buSzTx/>
              <a:buNone/>
            </a:pPr>
            <a:r>
              <a:rPr lang="sk-SK" sz="2400" dirty="0" err="1" smtClean="0"/>
              <a:t>Tools</a:t>
            </a:r>
            <a:r>
              <a:rPr lang="sk-SK" sz="2400" dirty="0" smtClean="0"/>
              <a:t> – </a:t>
            </a:r>
            <a:r>
              <a:rPr lang="sk-SK" sz="2400" dirty="0" err="1" smtClean="0"/>
              <a:t>Options</a:t>
            </a:r>
            <a:r>
              <a:rPr lang="sk-SK" sz="2400" dirty="0" smtClean="0"/>
              <a:t> – Text Editor – </a:t>
            </a:r>
            <a:r>
              <a:rPr lang="sk-SK" sz="2400" dirty="0" err="1" smtClean="0"/>
              <a:t>All</a:t>
            </a:r>
            <a:r>
              <a:rPr lang="sk-SK" sz="2400" dirty="0" smtClean="0"/>
              <a:t> </a:t>
            </a:r>
            <a:r>
              <a:rPr lang="sk-SK" sz="2400" dirty="0" err="1" smtClean="0"/>
              <a:t>languages</a:t>
            </a:r>
            <a:r>
              <a:rPr lang="sk-SK" sz="2400" dirty="0" smtClean="0"/>
              <a:t> – </a:t>
            </a:r>
            <a:r>
              <a:rPr lang="sk-SK" sz="2400" dirty="0" err="1" smtClean="0"/>
              <a:t>General</a:t>
            </a:r>
            <a:endParaRPr lang="sk-SK" sz="2400" dirty="0" smtClean="0"/>
          </a:p>
          <a:p>
            <a:pPr marL="374650" indent="-374650">
              <a:buSzTx/>
              <a:buNone/>
            </a:pPr>
            <a:r>
              <a:rPr lang="sk-SK" sz="2400" dirty="0" smtClean="0"/>
              <a:t>	</a:t>
            </a:r>
            <a:r>
              <a:rPr lang="sk-SK" sz="2400" dirty="0" smtClean="0">
                <a:sym typeface="Wingdings"/>
              </a:rPr>
              <a:t> </a:t>
            </a:r>
            <a:r>
              <a:rPr lang="sk-SK" sz="2400" dirty="0" err="1" smtClean="0">
                <a:sym typeface="Wingdings"/>
              </a:rPr>
              <a:t>Line</a:t>
            </a:r>
            <a:r>
              <a:rPr lang="sk-SK" sz="2400" dirty="0" smtClean="0">
                <a:sym typeface="Wingdings"/>
              </a:rPr>
              <a:t> </a:t>
            </a:r>
            <a:r>
              <a:rPr lang="sk-SK" sz="2400" dirty="0" err="1" smtClean="0">
                <a:sym typeface="Wingdings"/>
              </a:rPr>
              <a:t>numbers</a:t>
            </a:r>
            <a:endParaRPr lang="sk-SK" sz="2400" dirty="0" smtClean="0"/>
          </a:p>
          <a:p>
            <a:pPr marL="374650" indent="-374650">
              <a:buSzTx/>
              <a:buNone/>
            </a:pP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1219200" y="304800"/>
            <a:ext cx="7924800" cy="611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TITLE MASM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Template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main.asm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INCLUDE Irvine32.inc</a:t>
            </a:r>
          </a:p>
          <a:p>
            <a:pPr>
              <a:spcBef>
                <a:spcPct val="10000"/>
              </a:spcBef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endParaRPr lang="sk-SK" dirty="0" smtClean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10000"/>
              </a:spcBef>
            </a:pP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myMessage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BYTE "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Assembly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language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program example",0dh,0ah,0</a:t>
            </a:r>
          </a:p>
          <a:p>
            <a:pPr>
              <a:spcBef>
                <a:spcPct val="10000"/>
              </a:spcBef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endParaRPr lang="sk-SK" dirty="0" smtClean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10000"/>
              </a:spcBef>
            </a:pP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PROC</a:t>
            </a:r>
          </a:p>
          <a:p>
            <a:pPr>
              <a:spcBef>
                <a:spcPct val="10000"/>
              </a:spcBef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Clrscr</a:t>
            </a:r>
            <a:endParaRPr lang="sk-SK" dirty="0" smtClean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10000"/>
              </a:spcBef>
            </a:pPr>
            <a:endParaRPr lang="sk-SK" dirty="0" smtClean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10000"/>
              </a:spcBef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edx,OFFSET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myMessage</a:t>
            </a:r>
            <a:endParaRPr lang="sk-SK" dirty="0" smtClean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10000"/>
              </a:spcBef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WriteString</a:t>
            </a:r>
            <a:endParaRPr lang="sk-SK" dirty="0" smtClean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10000"/>
              </a:spcBef>
            </a:pPr>
            <a:endParaRPr lang="sk-SK" dirty="0" smtClean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10000"/>
              </a:spcBef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exit</a:t>
            </a:r>
            <a:endParaRPr lang="sk-SK" dirty="0" smtClean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10000"/>
              </a:spcBef>
            </a:pP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ENDP</a:t>
            </a:r>
          </a:p>
          <a:p>
            <a:pPr>
              <a:spcBef>
                <a:spcPct val="10000"/>
              </a:spcBef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END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143000" y="3810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sk-SK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Niektoré procedúry z knižnice Irvine32.lib</a:t>
            </a:r>
            <a:endParaRPr lang="sk-SK" sz="3200" dirty="0">
              <a:solidFill>
                <a:schemeClr val="tx2"/>
              </a:solidFill>
              <a:effectLst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707" name="Group 195"/>
          <p:cNvGraphicFramePr>
            <a:graphicFrameLocks noGrp="1"/>
          </p:cNvGraphicFramePr>
          <p:nvPr/>
        </p:nvGraphicFramePr>
        <p:xfrm>
          <a:off x="215516" y="152636"/>
          <a:ext cx="8748972" cy="6361680"/>
        </p:xfrm>
        <a:graphic>
          <a:graphicData uri="http://schemas.openxmlformats.org/drawingml/2006/table">
            <a:tbl>
              <a:tblPr/>
              <a:tblGrid>
                <a:gridCol w="1548172"/>
                <a:gridCol w="2412268"/>
                <a:gridCol w="2844316"/>
                <a:gridCol w="1944216"/>
              </a:tblGrid>
              <a:tr h="665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Procedúra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Popis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Vstupné parametre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Výstupné parametre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Clrscr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Vymaže obrazovku.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ReadChar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Vstup znaku z klávesnice.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AL – ASCII kód stlačeného znaku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WriteChar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Výpis znaku na obrazovku.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AL – ASCII kód znaku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ReadString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Číta znaky zadávané z klávesnice, kým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sa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nestlačí ENTER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. Za 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posledný znak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vloží nulu.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EDX – adresa poľa bajtov, kam sa budú ukladať zadané znaky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ECX – max. dĺžka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reťazca +1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(počet alokovaných bajtov)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EAX – počet zadaných znakov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WriteString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Výpis reťazca 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na obrazovku.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Reťazec musí byť ukončený nulou.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EDX – adresa reťazca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118" name="Group 78"/>
          <p:cNvGraphicFramePr>
            <a:graphicFrameLocks noGrp="1"/>
          </p:cNvGraphicFramePr>
          <p:nvPr/>
        </p:nvGraphicFramePr>
        <p:xfrm>
          <a:off x="1763688" y="1340768"/>
          <a:ext cx="4038600" cy="5199840"/>
        </p:xfrm>
        <a:graphic>
          <a:graphicData uri="http://schemas.openxmlformats.org/drawingml/2006/table">
            <a:tbl>
              <a:tblPr/>
              <a:tblGrid>
                <a:gridCol w="2171700"/>
                <a:gridCol w="18669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Retaz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‘N’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Retaz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+ 1: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‘o’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Retaz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+ 2: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‘ ’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Retaz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+ 3: 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‘n’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...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Retaz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 + 9: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‘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!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’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Retaz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+ 10: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0Dh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Retaz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+ 11: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0Ah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Retaz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119" name="Text Box 79"/>
          <p:cNvSpPr txBox="1">
            <a:spLocks noChangeArrowheads="1"/>
          </p:cNvSpPr>
          <p:nvPr/>
        </p:nvSpPr>
        <p:spPr bwMode="auto">
          <a:xfrm>
            <a:off x="251520" y="304800"/>
            <a:ext cx="8892480" cy="142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82800">
            <a:spAutoFit/>
          </a:bodyPr>
          <a:lstStyle/>
          <a:p>
            <a:pPr algn="l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Vypíšte na obrazovku 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po jednotlivých znakoch re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ť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azec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„No nazdar!“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ukon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č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ený nulou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ktorý je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ulo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ž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ený v premennej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Retaz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.</a:t>
            </a:r>
          </a:p>
          <a:p>
            <a:pPr algn="l">
              <a:spcBef>
                <a:spcPct val="50000"/>
              </a:spcBef>
              <a:defRPr/>
            </a:pP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7120" name="AutoShape 80"/>
          <p:cNvSpPr>
            <a:spLocks noChangeArrowheads="1"/>
          </p:cNvSpPr>
          <p:nvPr/>
        </p:nvSpPr>
        <p:spPr bwMode="auto">
          <a:xfrm>
            <a:off x="6516216" y="1628800"/>
            <a:ext cx="2362200" cy="990600"/>
          </a:xfrm>
          <a:prstGeom prst="wedgeRectCallout">
            <a:avLst>
              <a:gd name="adj1" fmla="val -89720"/>
              <a:gd name="adj2" fmla="val -13460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anchor="ctr"/>
          <a:lstStyle/>
          <a:p>
            <a:pPr algn="l">
              <a:defRPr/>
            </a:pPr>
            <a:r>
              <a:rPr lang="sk-SK" sz="2000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4Eh – ASCII kód písmena „N“</a:t>
            </a:r>
          </a:p>
        </p:txBody>
      </p:sp>
      <p:sp>
        <p:nvSpPr>
          <p:cNvPr id="6" name="AutoShape 80"/>
          <p:cNvSpPr>
            <a:spLocks noChangeArrowheads="1"/>
          </p:cNvSpPr>
          <p:nvPr/>
        </p:nvSpPr>
        <p:spPr bwMode="auto">
          <a:xfrm>
            <a:off x="6516216" y="3573016"/>
            <a:ext cx="2362200" cy="1360881"/>
          </a:xfrm>
          <a:prstGeom prst="wedgeRectCallout">
            <a:avLst>
              <a:gd name="adj1" fmla="val -87569"/>
              <a:gd name="adj2" fmla="val 62181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anchor="ctr">
            <a:spAutoFit/>
          </a:bodyPr>
          <a:lstStyle/>
          <a:p>
            <a:pPr algn="l">
              <a:defRPr/>
            </a:pPr>
            <a:r>
              <a:rPr lang="sk-SK" sz="2000" b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Znak CR (Carriage Return) – presunie kurzor na začiatok riadku</a:t>
            </a:r>
            <a:endParaRPr lang="sk-SK" sz="2000" b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7" name="AutoShape 80"/>
          <p:cNvSpPr>
            <a:spLocks noChangeArrowheads="1"/>
          </p:cNvSpPr>
          <p:nvPr/>
        </p:nvSpPr>
        <p:spPr bwMode="auto">
          <a:xfrm>
            <a:off x="6516216" y="5301208"/>
            <a:ext cx="2362200" cy="1360881"/>
          </a:xfrm>
          <a:prstGeom prst="wedgeRectCallout">
            <a:avLst>
              <a:gd name="adj1" fmla="val -89720"/>
              <a:gd name="adj2" fmla="val -37673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anchor="ctr">
            <a:spAutoFit/>
          </a:bodyPr>
          <a:lstStyle/>
          <a:p>
            <a:pPr algn="l">
              <a:defRPr/>
            </a:pPr>
            <a:r>
              <a:rPr lang="sk-SK" sz="2000" b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Znak LF (Line Feed) – presunie kurzor o riadok nižšie</a:t>
            </a:r>
            <a:endParaRPr lang="sk-SK" sz="2000" b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0" y="2971800"/>
            <a:ext cx="9144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sk-SK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0" y="0"/>
            <a:ext cx="8676456" cy="69403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MASM Vstup_vystup(main.asm)</a:t>
            </a:r>
          </a:p>
          <a:p>
            <a:pPr algn="l">
              <a:spcBef>
                <a:spcPts val="600"/>
              </a:spcBef>
            </a:pP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Irvine32.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</a:t>
            </a:r>
            <a:endParaRPr lang="en-US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600"/>
              </a:spcBef>
            </a:pP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data</a:t>
            </a:r>
            <a:endParaRPr lang="en-US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Retaz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DB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"No nazdar!"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,0Dh,0Ah,0</a:t>
            </a:r>
          </a:p>
          <a:p>
            <a:pPr algn="l">
              <a:spcBef>
                <a:spcPts val="600"/>
              </a:spcBef>
            </a:pP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code</a:t>
            </a:r>
            <a:endParaRPr lang="en-US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0"/>
              </a:spcBef>
            </a:pP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PROC</a:t>
            </a:r>
            <a:endParaRPr lang="sk-SK" sz="2000" b="0" noProof="1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0"/>
              </a:spcBef>
            </a:pPr>
            <a:r>
              <a:rPr lang="sk-SK" sz="20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call </a:t>
            </a:r>
            <a:r>
              <a:rPr lang="sk-SK" sz="2000" noProof="1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Clrscr</a:t>
            </a:r>
          </a:p>
          <a:p>
            <a:pPr algn="l">
              <a:spcBef>
                <a:spcPts val="0"/>
              </a:spcBef>
            </a:pPr>
            <a:endParaRPr lang="en-US" sz="2000" b="0" noProof="1" smtClean="0">
              <a:solidFill>
                <a:schemeClr val="bg2"/>
              </a:solidFill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sk-SK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offset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Retaz; ulož do e</a:t>
            </a:r>
            <a:r>
              <a:rPr lang="sk-SK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adresu 1. znaku reťazca</a:t>
            </a:r>
          </a:p>
          <a:p>
            <a:pPr algn="l"/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edi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,0; prvý znak má index 0</a:t>
            </a:r>
          </a:p>
          <a:p>
            <a:pPr algn="l"/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Vypis: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al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,[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sk-SK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edi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 ulož do al znak na offsete ebx+edi </a:t>
            </a:r>
          </a:p>
          <a:p>
            <a:pPr algn="l"/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cmp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al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,0; porovnaj al s nulou</a:t>
            </a:r>
          </a:p>
          <a:p>
            <a:pPr algn="l"/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je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Koniec; ak sú rovnaké, skok na návestie Koniec</a:t>
            </a:r>
          </a:p>
          <a:p>
            <a:pPr algn="l"/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call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WriteChar; vypíš znak, ktorého ASCII kód je v </a:t>
            </a:r>
            <a:r>
              <a:rPr lang="en-US" sz="2000" b="0" noProof="1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al</a:t>
            </a:r>
          </a:p>
          <a:p>
            <a:pPr algn="l"/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inc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edi</a:t>
            </a:r>
            <a:r>
              <a:rPr lang="en-US" sz="2000" b="0" noProof="1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; zvýš index o 1</a:t>
            </a:r>
          </a:p>
          <a:p>
            <a:pPr algn="l"/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jmp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Vypis</a:t>
            </a:r>
          </a:p>
          <a:p>
            <a:pPr algn="l"/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Koniec:</a:t>
            </a:r>
          </a:p>
          <a:p>
            <a:pPr algn="l"/>
            <a:endParaRPr lang="sk-SK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exit</a:t>
            </a:r>
          </a:p>
          <a:p>
            <a:pPr algn="l"/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ENDP</a:t>
            </a:r>
            <a:endParaRPr lang="en-US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0"/>
              </a:spcBef>
            </a:pP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</a:t>
            </a:r>
            <a:endParaRPr lang="en-US" sz="2000" b="0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r">
  <a:themeElements>
    <a:clrScheme name="Azur 1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6666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5C5CE7"/>
      </a:accent6>
      <a:hlink>
        <a:srgbClr val="CCCCFF"/>
      </a:hlink>
      <a:folHlink>
        <a:srgbClr val="CC99FF"/>
      </a:folHlink>
    </a:clrScheme>
    <a:fontScheme name="Azu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lnDef>
  </a:objectDefaults>
  <a:extraClrSchemeLst>
    <a:extraClrScheme>
      <a:clrScheme name="Azur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6666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5C5CE7"/>
        </a:accent6>
        <a:hlink>
          <a:srgbClr val="CC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Designs\Azur.pot</Template>
  <TotalTime>3843</TotalTime>
  <Words>446</Words>
  <Application>Microsoft Office PowerPoint</Application>
  <PresentationFormat>Prezentácia na obrazovke (4:3)</PresentationFormat>
  <Paragraphs>132</Paragraphs>
  <Slides>9</Slides>
  <Notes>4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Azur</vt:lpstr>
      <vt:lpstr>Postup pri vývoji programu</vt:lpstr>
      <vt:lpstr>Návody</vt:lpstr>
      <vt:lpstr>Nastavenie pre ladenie</vt:lpstr>
      <vt:lpstr>Nastavenie pre ladenie</vt:lpstr>
      <vt:lpstr>Snímka 5</vt:lpstr>
      <vt:lpstr>Snímka 6</vt:lpstr>
      <vt:lpstr>Snímka 7</vt:lpstr>
      <vt:lpstr>Snímka 8</vt:lpstr>
      <vt:lpstr>Snímka 9</vt:lpstr>
    </vt:vector>
  </TitlesOfParts>
  <Company>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Terrain Modelling</dc:title>
  <dc:creator>m</dc:creator>
  <cp:lastModifiedBy>Ludmila Janosikova</cp:lastModifiedBy>
  <cp:revision>232</cp:revision>
  <cp:lastPrinted>1601-01-01T00:00:00Z</cp:lastPrinted>
  <dcterms:created xsi:type="dcterms:W3CDTF">2002-09-06T09:08:08Z</dcterms:created>
  <dcterms:modified xsi:type="dcterms:W3CDTF">2014-10-13T09:23:54Z</dcterms:modified>
</cp:coreProperties>
</file>