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88" r:id="rId2"/>
    <p:sldId id="325" r:id="rId3"/>
    <p:sldId id="329" r:id="rId4"/>
    <p:sldId id="326" r:id="rId5"/>
    <p:sldId id="327" r:id="rId6"/>
    <p:sldId id="289" r:id="rId7"/>
    <p:sldId id="290" r:id="rId8"/>
    <p:sldId id="291" r:id="rId9"/>
    <p:sldId id="311" r:id="rId10"/>
    <p:sldId id="292" r:id="rId11"/>
    <p:sldId id="294" r:id="rId12"/>
    <p:sldId id="297" r:id="rId13"/>
    <p:sldId id="298" r:id="rId14"/>
    <p:sldId id="299" r:id="rId15"/>
    <p:sldId id="300" r:id="rId16"/>
    <p:sldId id="301" r:id="rId17"/>
    <p:sldId id="303" r:id="rId18"/>
    <p:sldId id="315" r:id="rId19"/>
    <p:sldId id="304" r:id="rId20"/>
    <p:sldId id="305" r:id="rId21"/>
    <p:sldId id="316" r:id="rId22"/>
    <p:sldId id="317" r:id="rId23"/>
    <p:sldId id="320" r:id="rId24"/>
    <p:sldId id="321" r:id="rId25"/>
    <p:sldId id="323" r:id="rId26"/>
    <p:sldId id="324" r:id="rId27"/>
    <p:sldId id="306" r:id="rId28"/>
    <p:sldId id="307" r:id="rId29"/>
    <p:sldId id="308" r:id="rId30"/>
    <p:sldId id="328" r:id="rId31"/>
    <p:sldId id="309" r:id="rId3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0066"/>
    <a:srgbClr val="99CCFF"/>
    <a:srgbClr val="F6F8A4"/>
    <a:srgbClr val="969696"/>
    <a:srgbClr val="666699"/>
    <a:srgbClr val="FFFF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80918" autoAdjust="0"/>
  </p:normalViewPr>
  <p:slideViewPr>
    <p:cSldViewPr>
      <p:cViewPr varScale="1">
        <p:scale>
          <a:sx n="59" d="100"/>
          <a:sy n="59" d="100"/>
        </p:scale>
        <p:origin x="42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F33E9DC-ECEC-47E2-A350-210C186012F4}" type="slidenum">
              <a:rPr lang="sk-SK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368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1EFF-3578-4165-87ED-7F64E1B79A72}" type="datetimeFigureOut">
              <a:rPr lang="cs-CZ" smtClean="0"/>
              <a:pPr/>
              <a:t>2. 1. 2015</a:t>
            </a:fld>
            <a:endParaRPr lang="cs-CZ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211FC-321A-4969-96C0-129D4A4C80E9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16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Vist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Windows_7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Vist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Windows_7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Windows API can be used in all Windows-based desktop applications, and the same functions are generally supported on 32-bit and 64-bit Windows. Differences in the implementation of the programming elements depend on the capabilities of the underlying operating system. These differences are noted in the API documentation.</a:t>
            </a:r>
            <a:endParaRPr lang="sk-SK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Win32 API functions do not preserve EAX, EBX, ECX, and EDX, so you should push and pop</a:t>
            </a:r>
          </a:p>
          <a:p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yourself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cs-CZ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04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Pri inicializácii aplikácie sa naplní údajová štruktúra pre hlavné okno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sk-SK" baseline="0" dirty="0" smtClean="0"/>
              <a:t>Jej súčasťou </a:t>
            </a:r>
            <a:r>
              <a:rPr lang="en-US" baseline="0" dirty="0" smtClean="0"/>
              <a:t>je </a:t>
            </a:r>
            <a:r>
              <a:rPr lang="en-US" baseline="0" dirty="0" err="1" smtClean="0"/>
              <a:t>meno</a:t>
            </a:r>
            <a:r>
              <a:rPr lang="en-US" baseline="0" dirty="0" smtClean="0"/>
              <a:t> </a:t>
            </a:r>
            <a:r>
              <a:rPr lang="sk-SK" baseline="0" dirty="0" smtClean="0"/>
              <a:t>oknovej </a:t>
            </a:r>
            <a:r>
              <a:rPr lang="en-US" baseline="0" dirty="0" err="1" smtClean="0"/>
              <a:t>proced</a:t>
            </a:r>
            <a:r>
              <a:rPr lang="sk-SK" baseline="0" dirty="0" err="1" smtClean="0"/>
              <a:t>úry</a:t>
            </a:r>
            <a:r>
              <a:rPr lang="sk-SK" baseline="0" dirty="0" smtClean="0"/>
              <a:t>, ktorá bude spracovávať správy určené danému oknu.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711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446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73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sk-SK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je systém</a:t>
            </a:r>
            <a:r>
              <a:rPr lang="sk-SK" sz="1200" u="none" kern="1200" baseline="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pre kódovanie </a:t>
            </a:r>
            <a:r>
              <a:rPr lang="sk-SK" dirty="0" smtClean="0"/>
              <a:t>1</a:t>
            </a:r>
            <a:r>
              <a:rPr lang="sk-SK" baseline="0" dirty="0" smtClean="0"/>
              <a:t> </a:t>
            </a:r>
            <a:r>
              <a:rPr lang="sk-SK" dirty="0" smtClean="0"/>
              <a:t>112</a:t>
            </a:r>
            <a:r>
              <a:rPr lang="sk-SK" baseline="0" dirty="0" smtClean="0"/>
              <a:t> </a:t>
            </a:r>
            <a:r>
              <a:rPr lang="sk-SK" dirty="0" smtClean="0"/>
              <a:t>064 znakov. Dovoľuje rôzne metódy mapovania, z nich najpoužívanejšie sú UTF-8 a UTF-16.</a:t>
            </a:r>
            <a:r>
              <a:rPr lang="sk-SK" baseline="0" dirty="0" smtClean="0"/>
              <a:t> UTF-8 je kompatibilný s kódom ASCII, každý iný znak môže mať dĺžku 1 – 4 bajty. V UTF-16 je kódovou jednotkou </a:t>
            </a:r>
            <a:r>
              <a:rPr lang="sk-SK" baseline="0" dirty="0" err="1" smtClean="0"/>
              <a:t>word</a:t>
            </a:r>
            <a:r>
              <a:rPr lang="sk-SK" baseline="0" dirty="0" smtClean="0"/>
              <a:t>, znak je uložený v jednej alebo dvoch kódových jednotkách.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  <a:hlinkClick r:id="rId3" tooltip="Windows Vista"/>
              </a:rPr>
              <a:t>Windows Vista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  <a:hlinkClick r:id="rId4" tooltip="Windows 7"/>
              </a:rPr>
              <a:t>Windows 7</a:t>
            </a:r>
            <a:r>
              <a:rPr lang="sk-SK" sz="1200" u="none" kern="1200" baseline="0" noProof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používajú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UTF-16.</a:t>
            </a:r>
            <a:endParaRPr lang="en-GB" u="none" noProof="0" dirty="0" smtClean="0">
              <a:solidFill>
                <a:schemeClr val="bg2"/>
              </a:solidFill>
            </a:endParaRPr>
          </a:p>
          <a:p>
            <a:endParaRPr lang="cs-CZ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203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sk-SK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je systém</a:t>
            </a:r>
            <a:r>
              <a:rPr lang="sk-SK" sz="1200" u="none" kern="1200" baseline="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pre kódovanie </a:t>
            </a:r>
            <a:r>
              <a:rPr lang="sk-SK" dirty="0" smtClean="0"/>
              <a:t>1</a:t>
            </a:r>
            <a:r>
              <a:rPr lang="sk-SK" baseline="0" dirty="0" smtClean="0"/>
              <a:t> </a:t>
            </a:r>
            <a:r>
              <a:rPr lang="sk-SK" dirty="0" smtClean="0"/>
              <a:t>112</a:t>
            </a:r>
            <a:r>
              <a:rPr lang="sk-SK" baseline="0" dirty="0" smtClean="0"/>
              <a:t> </a:t>
            </a:r>
            <a:r>
              <a:rPr lang="sk-SK" dirty="0" smtClean="0"/>
              <a:t>064 znakov. Dovoľuje rôzne metódy mapovania, z nich najpoužívanejšie sú UTF-8 a UTF-16.</a:t>
            </a:r>
            <a:r>
              <a:rPr lang="sk-SK" baseline="0" dirty="0" smtClean="0"/>
              <a:t> UTF-8 je kompatibilný s kódom ASCII, každý iný znak môže mať dĺžku 1 – 4 bajty. V UTF-16 je kódovou jednotkou </a:t>
            </a:r>
            <a:r>
              <a:rPr lang="sk-SK" baseline="0" dirty="0" err="1" smtClean="0"/>
              <a:t>word</a:t>
            </a:r>
            <a:r>
              <a:rPr lang="sk-SK" baseline="0" dirty="0" smtClean="0"/>
              <a:t>, znak je uložený v jednej alebo dvoch kódových jednotkách.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  <a:hlinkClick r:id="rId3" tooltip="Windows Vista"/>
              </a:rPr>
              <a:t>Windows Vista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  <a:hlinkClick r:id="rId4" tooltip="Windows 7"/>
              </a:rPr>
              <a:t>Windows 7</a:t>
            </a:r>
            <a:r>
              <a:rPr lang="sk-SK" sz="1200" u="none" kern="1200" baseline="0" noProof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používajú</a:t>
            </a:r>
            <a:r>
              <a:rPr lang="en-GB" sz="1200" u="none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UTF-16.</a:t>
            </a:r>
            <a:endParaRPr lang="en-GB" u="none" noProof="0" dirty="0" smtClean="0">
              <a:solidFill>
                <a:schemeClr val="bg2"/>
              </a:solidFill>
            </a:endParaRPr>
          </a:p>
          <a:p>
            <a:endParaRPr lang="cs-CZ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4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806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10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u="none" noProof="0" dirty="0">
              <a:solidFill>
                <a:schemeClr val="bg2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2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Konštanty sú definované</a:t>
            </a:r>
            <a:r>
              <a:rPr lang="sk-SK" baseline="0" dirty="0" smtClean="0"/>
              <a:t> v súbore </a:t>
            </a:r>
            <a:r>
              <a:rPr lang="sk-SK" baseline="0" dirty="0" err="1" smtClean="0"/>
              <a:t>SmallWin.inc</a:t>
            </a:r>
            <a:r>
              <a:rPr lang="sk-SK" baseline="0" dirty="0" smtClean="0"/>
              <a:t> v adresári </a:t>
            </a:r>
            <a:r>
              <a:rPr lang="sk-SK" baseline="0" dirty="0" err="1" smtClean="0"/>
              <a:t>Irvine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488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211FC-321A-4969-96C0-129D4A4C80E9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66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0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2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4132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3A04B7-49F9-4956-B0D2-89B12EC25D4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3AEEC-BFA9-462D-8754-CB46631E8B9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9A2C7-5F9E-4D49-A081-1A2CD48AF97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DD94-4D50-4535-84B8-B1E963D324F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4A8A3-64F0-4A88-BECF-3064DF44CA5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A36EA-17A1-4010-8E39-C4A0AFD043B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76A2B-E75B-453F-B711-9BDCB7AF608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698A-A5A9-464E-BE37-DD134BF52AD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9E87-D8B2-4BBF-8A54-A8948D6FEF1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94E30-27FB-471B-A6AB-2663E203E1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9E81B-25D6-4625-8532-CBBC9A82BF5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s-CZ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A55D7B79-1D52-4388-9458-54461F9D77B6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15616" y="1268760"/>
            <a:ext cx="80283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Služby operačného systému Windows sa označujú pojmom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interface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(Windows API)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Programátorská podpora: Windows SDK (Software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– voľne dostupný na stránke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http://msdn.microsoft.com/en-US/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Obsahuje dokumentáciu,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help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header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files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knižnice, príklady.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Funkcie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 umiestnené v dynamicky pripájaných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knižniciach 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15616" y="249547"/>
            <a:ext cx="7391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Služby operačného systému Windows</a:t>
            </a:r>
            <a:endParaRPr lang="sk-SK" sz="32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772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Parameter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hTemplateFile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-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popisovač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súboru, ktorého atribúty sa prevezmú</a:t>
            </a:r>
          </a:p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môže byť buď popisovač otvoreného súboru, alebo môže mať hodnotu NULL. </a:t>
            </a:r>
          </a:p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Ak sa vytvára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nový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súbor,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funkcia ignoruje atribúty odovzdané v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parametri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dwFlagsAndAttributes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použije atribúty súboru určeného týmto popisovačom. </a:t>
            </a:r>
          </a:p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Ak funkcia otvára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existujúci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súbor, parameter sa ignoruje.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763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Parameter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dwFlagsAndAttributes</a:t>
            </a: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Vybrané atribúty: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6932" name="Group 132"/>
          <p:cNvGraphicFramePr>
            <a:graphicFrameLocks noGrp="1"/>
          </p:cNvGraphicFramePr>
          <p:nvPr/>
        </p:nvGraphicFramePr>
        <p:xfrm>
          <a:off x="83803" y="1215342"/>
          <a:ext cx="9001156" cy="5067458"/>
        </p:xfrm>
        <a:graphic>
          <a:graphicData uri="http://schemas.openxmlformats.org/drawingml/2006/table">
            <a:tbl>
              <a:tblPr/>
              <a:tblGrid>
                <a:gridCol w="3823320"/>
                <a:gridCol w="5177836"/>
              </a:tblGrid>
              <a:tr h="522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Hodnota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0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FILE_ATTRIBUTE_READONLY (1)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Aplikácia môže čítať zo súboru, ale nemôže doňho zapisovať alebo ho vymazať.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FILE_ATTRIBUTE_HIDDEN (2)</a:t>
                      </a: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Súbor sa nezobrazí v listingu adresára.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FILE_ATTRIBUTE_ARCHIVE (20h)</a:t>
                      </a: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Aplikácie používajú tento atribút na označenie súborov, ktoré sa majú zálohovať.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FILE_ATTRIBUTE_NORMAL (80h)</a:t>
                      </a: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Najčastejšia hodnota. Nemôže sa kombinovať s inými atribútmi.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FILE_ATTRIBUTE_TEMPORARY (100h)</a:t>
                      </a:r>
                      <a:endParaRPr kumimoji="0" lang="sk-SK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Do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č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asný súbor. Opera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č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ný systém sa sna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ž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í udr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ž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iava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ť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 dáta v pamäti a neuklada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ť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 ich na disk (kvôli rýchlejšiemu prístupu). Aplikácia by mala do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č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asný súbor vymaza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ť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, ke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ď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 ho u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ž</a:t>
                      </a: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 nepotrebuje.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36" name="Group 64"/>
          <p:cNvGraphicFramePr>
            <a:graphicFrameLocks noGrp="1"/>
          </p:cNvGraphicFramePr>
          <p:nvPr/>
        </p:nvGraphicFramePr>
        <p:xfrm>
          <a:off x="179512" y="1268760"/>
          <a:ext cx="8763000" cy="4640263"/>
        </p:xfrm>
        <a:graphic>
          <a:graphicData uri="http://schemas.openxmlformats.org/drawingml/2006/table">
            <a:tbl>
              <a:tblPr/>
              <a:tblGrid>
                <a:gridCol w="3096344"/>
                <a:gridCol w="5666656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Hodnota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CREATE_NEW 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Funkcia vytvorí nový súbor. Ak súbor rovnakého mena už existuje, vyhlási chybu.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CREATE_ALWAYS 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Vytvorí nový súbor. Ak súbor rovnakého mena už existuje, funkcia ho prepíše.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OPEN_EXISTING 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Otvorí existujúci súbor. Ak súbor neexistuje, funkcia vyhlási chybu.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OPEN_ALWAYS (4)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Otvorí existujúci súbor. Ak súbor neexistuje, funkcia ho vytvorí.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TRUNCATE_EXISTING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Otvorí existujúci súbor a nastaví jeho dĺžku na 0 bajtov. Ak súbor neexistuje, funkcia vyhlási chybu. Súbor musí byť otvorený so spôsobom prístupu GENERIC_WRITE.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28600" y="228600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Parameter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dwCreationDisposition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–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čo sa má robiť, ak súbor už existuje, resp. neexistuje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8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Parameter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lpSecurityAttributes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-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adresa štruktúry SECURITY_ATTRIBUTES</a:t>
            </a:r>
          </a:p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nastavuje práva prístupu k súboru a určuje, či popisovač súboru bude dedičný (čím by prístup k súboru získali aj synovské procesy). 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Ak chceme použiť implicitné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hodnoty zabezpečenia (k objektu má prístup ten, kto ho vytvoril a administrátor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popisovač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 nemá dediť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3" name="Group 33"/>
          <p:cNvGraphicFramePr>
            <a:graphicFrameLocks noGrp="1"/>
          </p:cNvGraphicFramePr>
          <p:nvPr/>
        </p:nvGraphicFramePr>
        <p:xfrm>
          <a:off x="228600" y="836712"/>
          <a:ext cx="8763000" cy="3283169"/>
        </p:xfrm>
        <a:graphic>
          <a:graphicData uri="http://schemas.openxmlformats.org/drawingml/2006/table">
            <a:tbl>
              <a:tblPr/>
              <a:tblGrid>
                <a:gridCol w="2975248"/>
                <a:gridCol w="5787752"/>
              </a:tblGrid>
              <a:tr h="526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Hodnota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Aplikácia požaduje výhradný prístup k súboru.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FILE_SHARE_READ 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Iné procesy môžu súbor otvoriť pre čítanie.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FILE_SHARE _WRITE 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Iné procesy môžu súbor otvoriť pre zápis.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FILE_SHARE_READ or FILE_SHARE_WRITE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Súbor bude zdieľaný v režime čítania aj zápisu.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228600" y="228600"/>
            <a:ext cx="8735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Parameter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dwShareMode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-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režim zdieľania, napríklad: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74" name="Group 30"/>
          <p:cNvGraphicFramePr>
            <a:graphicFrameLocks noGrp="1"/>
          </p:cNvGraphicFramePr>
          <p:nvPr/>
        </p:nvGraphicFramePr>
        <p:xfrm>
          <a:off x="214282" y="1142984"/>
          <a:ext cx="8763000" cy="3634423"/>
        </p:xfrm>
        <a:graphic>
          <a:graphicData uri="http://schemas.openxmlformats.org/drawingml/2006/table">
            <a:tbl>
              <a:tblPr/>
              <a:tblGrid>
                <a:gridCol w="2438400"/>
                <a:gridCol w="6324600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Hodnota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Aplikácia chce zistiť, či súbor existuje alebo aké má atribúty, napr. čas poslednej zmeny.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GENERIC_READ (80000000h)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Zo súboru sa bude čítať.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GENERIC_WRITE (40000000h)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 súboru sa bude zapisovať.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GENERIC_READ or GENERIC_WRITE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Súbor určený na čítanie aj zápis.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381000" y="533400"/>
            <a:ext cx="8583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Parameter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dwDesiredAccess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-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požadovaný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prístup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ReadFile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číta údaje zo súboru od pozície danej hodnotou ukazovateľa v súbore. Ak čítanie prebehlo bez chyby, vráti true, inak false.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52400" y="17526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BOOL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ReadFile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HANDLE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hFile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// popisova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súboru 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LPVOID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lpBuffer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// adresa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premennej,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do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ktorej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uložia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pre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ítané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dáta  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DWORD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nNumberOfBytesToRead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// 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et bajtov, ktoré sa majú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íta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ť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LPDWORD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lpNumberOfBytesRead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// adresa premennej, do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ktorej sa ulo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ž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í po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et pre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ítaných bajtov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LPOVERLAPPED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lpOverlapped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// adresa štruktúry, ktorá sa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pou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ž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íva pri asynchrónnom prístupe (pri synchrónnom prístupe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k súboru je hodnota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tohto parametra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NULL)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cs-CZ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);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09600"/>
          </a:xfrm>
        </p:spPr>
        <p:txBody>
          <a:bodyPr/>
          <a:lstStyle/>
          <a:p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WriteFile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zapisuje do súboru od pozície danej hodnotou ukazovateľa v súbore. </a:t>
            </a:r>
          </a:p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parametre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návratová hodnota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ako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ReadFile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143000" y="2590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3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CloseHandle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143000" y="3276600"/>
            <a:ext cx="6553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zatvorí súbor. </a:t>
            </a:r>
          </a:p>
          <a:p>
            <a:pPr>
              <a:spcBef>
                <a:spcPct val="2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BOOL CloseHandle(</a:t>
            </a:r>
          </a:p>
          <a:p>
            <a:pPr>
              <a:spcBef>
                <a:spcPct val="2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 HANDLE hObject 	// popisova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súboru  </a:t>
            </a:r>
          </a:p>
          <a:p>
            <a:pPr>
              <a:spcBef>
                <a:spcPct val="20000"/>
              </a:spcBef>
            </a:pPr>
            <a:r>
              <a:rPr lang="cs-CZ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);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187624" y="980728"/>
            <a:ext cx="78215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MenoSub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DB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'Retaz.txt',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	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		DB 'Ahoj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!'‚0Dh,0Ah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PocetZnakov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	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DD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$-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FileHandle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DD ?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PocetBytov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DD ?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3000" y="285728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Zapíšte do súboru reťazec uložený v premennej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684076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HANDLE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CreateFile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LPCTSTR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lpFileName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dwDesiredAccess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dwShareMode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LPSECURITY_ATTRIBUTES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lpSecurityAttributes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dwCreationDisposition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dwFlagsAndAttributes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HANDLE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hTemplateFile</a:t>
            </a:r>
            <a:r>
              <a:rPr lang="cs-CZ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);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899592" y="2924944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vytvor súbor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MenoSub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FILE_ATTRIBUTE_NORMAL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CREATE_ALWAYS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0; nezdieľať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GENERIC_WRITE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MenoSub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CreateFileA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FileHandle,eax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odlož popisovač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15616" y="188640"/>
            <a:ext cx="802838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Hodnota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ktorú môžu nadobúdať niektoré parametre funkcií, sa implementuje ako 32-bitová konštanta 0. 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Funkčná hodnota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 vracia v registri EAX. 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Hodnota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je implementovaná ako 1,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ako 0.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87624" y="2492896"/>
            <a:ext cx="7416824" cy="830997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</a:rPr>
              <a:t>Funkcie </a:t>
            </a:r>
            <a:r>
              <a:rPr lang="en-US" dirty="0" smtClean="0">
                <a:solidFill>
                  <a:schemeClr val="tx1"/>
                </a:solidFill>
              </a:rPr>
              <a:t>Win32 API </a:t>
            </a:r>
            <a:r>
              <a:rPr lang="sk-SK" dirty="0" smtClean="0">
                <a:solidFill>
                  <a:schemeClr val="tx1"/>
                </a:solidFill>
              </a:rPr>
              <a:t>menia registre</a:t>
            </a:r>
            <a:r>
              <a:rPr lang="en-US" dirty="0" smtClean="0">
                <a:solidFill>
                  <a:schemeClr val="tx1"/>
                </a:solidFill>
              </a:rPr>
              <a:t> EAX, EBX, ECX a EDX</a:t>
            </a:r>
            <a:r>
              <a:rPr lang="sk-SK" dirty="0" smtClean="0">
                <a:solidFill>
                  <a:schemeClr val="tx1"/>
                </a:solidFill>
              </a:rPr>
              <a:t>!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79512" y="1988840"/>
            <a:ext cx="537321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; zapíš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do súboru 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NULL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PocetBytov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PocetZnakov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FileHandle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WriteFile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; zatvor súbor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FileHandle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CloseHandle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79512" y="188640"/>
            <a:ext cx="8784976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BOOL 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WriteFile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(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HANDLE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hFile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LPVOID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lpBuffer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DWORD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nNumberOfBytesToWrite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LPDWORD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lpNumberOfBytesWritten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LPOVERLAPPED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lpOverlapped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);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2708920"/>
            <a:ext cx="360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0D 0A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187624" y="18864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Načítajte celé číslo bez znamienka ako reťazec z textového súboru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Cislo.txt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Vypočítajte jeho hodnotu a uložte ju do registra AX.</a:t>
            </a:r>
          </a:p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Súbor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Cislo.txt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obsahuje: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331640" y="2060848"/>
            <a:ext cx="36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4096</a:t>
            </a:r>
            <a:r>
              <a:rPr lang="sk-SK" b="1" dirty="0" smtClean="0">
                <a:solidFill>
                  <a:schemeClr val="tx1"/>
                </a:solidFill>
                <a:sym typeface="Symbol"/>
              </a:rPr>
              <a:t>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87624" y="260648"/>
            <a:ext cx="78215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MenoSub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DB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'Cislo.txt',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Znak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		DB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PocetZnakov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	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DD 1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FileHandle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DD ?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PocetBytov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DD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Desat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	DW 10 </a:t>
            </a:r>
          </a:p>
          <a:p>
            <a:pPr>
              <a:spcBef>
                <a:spcPts val="0"/>
              </a:spcBef>
            </a:pP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15616" y="2703016"/>
            <a:ext cx="78215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otvor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subor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citanie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NULL</a:t>
            </a: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FILE_ATTRIBUTE_NORMAL</a:t>
            </a: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OPEN_EXISTING</a:t>
            </a: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NULL</a:t>
            </a: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0; nezdieľať</a:t>
            </a: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GENERIC_READ</a:t>
            </a: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MenoSub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CreateFileA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FileHandle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odlož popisovač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9632" y="116632"/>
            <a:ext cx="684076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HANDLE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CreateFile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LPCTSTR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lpFileName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dwDesiredAccess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dwShareMode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LPSECURITY_ATTRIBUTES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lpSecurityAttributes</a:t>
            </a:r>
            <a:r>
              <a:rPr lang="sk-SK" sz="2000" dirty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dwCreationDisposition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DWORD </a:t>
            </a:r>
            <a:r>
              <a:rPr lang="sk-SK" sz="2000" dirty="0" err="1">
                <a:solidFill>
                  <a:schemeClr val="bg2"/>
                </a:solidFill>
                <a:effectLst/>
                <a:cs typeface="Times New Roman" pitchFamily="18" charset="0"/>
              </a:rPr>
              <a:t>dwFlagsAndAttributes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HANDLE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hTemplateFile</a:t>
            </a:r>
            <a:r>
              <a:rPr lang="cs-CZ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);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8472" y="2348880"/>
            <a:ext cx="796552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eax,eax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l-PL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citaj</a:t>
            </a:r>
            <a:r>
              <a:rPr lang="pl-PL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po jednej </a:t>
            </a:r>
            <a:r>
              <a:rPr lang="pl-PL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cislici</a:t>
            </a:r>
            <a:r>
              <a:rPr lang="pl-PL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pl-PL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konvertuj</a:t>
            </a:r>
            <a:r>
              <a:rPr lang="pl-PL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 </a:t>
            </a:r>
            <a:r>
              <a:rPr lang="pl-PL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cislo</a:t>
            </a:r>
            <a:endParaRPr lang="pl-PL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Citaj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; odlož dočasný výsledok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NULL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PocetBytov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PocetZnakov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Znak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FileHandle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ReadFile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pop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59632" y="188640"/>
            <a:ext cx="4968552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BOOL 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ReadFile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(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HANDLE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hFile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LPVOID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lpBuffer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DWORD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nNumberOfBytesToRead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LPDWORD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lpNumberOfBytesRead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, </a:t>
            </a:r>
          </a:p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LPOVERLAPPED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lpOverlapped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);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537321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Znak,0Dh; je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Enter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je Koniec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mul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Desat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ax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ax*10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movzx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cx,Znak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cl,'0'</a:t>
            </a: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ax,cx</a:t>
            </a:r>
            <a:endParaRPr lang="sk-SK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jmp</a:t>
            </a:r>
            <a:r>
              <a:rPr lang="sk-SK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Citaj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Koniec: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; zatvor súbor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FileHandle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CloseHandle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616" y="1196752"/>
            <a:ext cx="802838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Keď štartuje aplikácia pod operačným systémom Windows, vytvára konzolové okno alebo grafické okno. </a:t>
            </a:r>
          </a:p>
          <a:p>
            <a:pPr>
              <a:spcBef>
                <a:spcPts val="12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Konzolové okno sa vytvorí takto:</a:t>
            </a:r>
          </a:p>
          <a:p>
            <a:pPr>
              <a:spcBef>
                <a:spcPts val="12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 –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Configuration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Linker –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Subsystem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Console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(/SUBSYSTEM: CONSOLE)</a:t>
            </a:r>
          </a:p>
          <a:p>
            <a:pPr>
              <a:spcBef>
                <a:spcPts val="1200"/>
              </a:spcBef>
            </a:pP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249547"/>
            <a:ext cx="7391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MS-Windows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programming</a:t>
            </a:r>
            <a:endParaRPr lang="sk-SK" sz="32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15616" y="836712"/>
            <a:ext cx="8001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cez volanie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funkci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 Windows API.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Procedúra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WriteString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z knižnice Irvine32 „obaľuje“ (skrýva detaily) Windows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fciu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WriteConsole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vypíše reťazec na aktuálnu pozíciu kurzora.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16632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Výstup na obrazovku vo Windows</a:t>
            </a:r>
            <a:endParaRPr lang="sk-SK" sz="28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115616" y="3356992"/>
            <a:ext cx="7884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Vstupné zariadenia: klávesnica, myš.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Pohyb myšou, kliknutie, stlačenie klávesu sú vstupné udalosti. Windows posiela správy o vstupných udalostiach aplikačnému programu.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Windows funkcia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ReadConsole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filtruje a spracováva správy o vstupných udalostiach určené konzolovému oknu a vracia len znaky. Procedúra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ReadString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z knižnice Irvine32 obaľuje </a:t>
            </a:r>
            <a:r>
              <a:rPr lang="sk-SK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ReadConsole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endParaRPr lang="sk-SK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5616" y="2564904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Vstup vo Windows</a:t>
            </a:r>
            <a:endParaRPr lang="sk-SK" sz="28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8001000" cy="566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Správa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typedef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tagMSG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{     //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msg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HWND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hwnd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// popisovač (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okna, ktorému je správa určená	 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UINT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// kľúč (identifikátor správy)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WPARAM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wParam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// bližšie údaje o správe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LPARAM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lParam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// bližšie údaje o správe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DWORD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// čas, kedy bola správa poslaná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POINT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// pozícia kurzora (v obrazovkových súradniciach) v okamihu poslania správy (vstupnej udalosti)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MSG; </a:t>
            </a:r>
          </a:p>
          <a:p>
            <a:pPr>
              <a:spcBef>
                <a:spcPct val="50000"/>
              </a:spcBef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105400" y="2057400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čaká na výskyt udalosti, ktorá patrí danej aplikácii a vyberie správu z frontu správ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5105400" y="449580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pošle správu príslušnému oknu tak, že volá jeho </a:t>
            </a: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funkciu </a:t>
            </a:r>
            <a:r>
              <a:rPr lang="sk-SK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WindowProc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2438400" y="228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aplikácia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5867400" y="228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Windows</a:t>
            </a: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676400" y="1143000"/>
            <a:ext cx="3352800" cy="54864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>
              <a:spcBef>
                <a:spcPct val="20000"/>
              </a:spcBef>
            </a:pPr>
            <a:r>
              <a:rPr lang="sk-SK" sz="2000" dirty="0">
                <a:solidFill>
                  <a:schemeClr val="bg2"/>
                </a:solidFill>
                <a:effectLst/>
              </a:rPr>
              <a:t>inicializuje aplikáciu, zobrazí jej hlavné okno</a:t>
            </a:r>
          </a:p>
          <a:p>
            <a:endParaRPr lang="sk-SK" sz="2000" dirty="0">
              <a:solidFill>
                <a:schemeClr val="bg2"/>
              </a:solidFill>
              <a:effectLst/>
            </a:endParaRP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GetMessage</a:t>
            </a:r>
            <a:r>
              <a:rPr lang="sk-SK" sz="2000" dirty="0">
                <a:solidFill>
                  <a:schemeClr val="bg2"/>
                </a:solidFill>
                <a:effectLst/>
              </a:rPr>
              <a:t>()</a:t>
            </a:r>
            <a:endParaRPr lang="en-US" sz="2000" dirty="0">
              <a:solidFill>
                <a:schemeClr val="bg2"/>
              </a:solidFill>
              <a:effectLst/>
            </a:endParaRPr>
          </a:p>
          <a:p>
            <a:endParaRPr lang="en-US" sz="2000" dirty="0">
              <a:solidFill>
                <a:schemeClr val="bg2"/>
              </a:solidFill>
              <a:effectLst/>
            </a:endParaRPr>
          </a:p>
          <a:p>
            <a:endParaRPr lang="en-US" sz="2000" dirty="0">
              <a:solidFill>
                <a:schemeClr val="bg2"/>
              </a:solidFill>
              <a:effectLst/>
            </a:endParaRPr>
          </a:p>
          <a:p>
            <a:r>
              <a:rPr lang="en-US" sz="2000" dirty="0">
                <a:solidFill>
                  <a:schemeClr val="bg2"/>
                </a:solidFill>
                <a:effectLst/>
              </a:rPr>
              <a:t>	</a:t>
            </a:r>
            <a:endParaRPr lang="sk-SK" sz="2000" dirty="0">
              <a:solidFill>
                <a:schemeClr val="bg2"/>
              </a:solidFill>
              <a:effectLst/>
            </a:endParaRP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TranslateMessage</a:t>
            </a:r>
            <a:r>
              <a:rPr lang="en-US" sz="2000" dirty="0">
                <a:solidFill>
                  <a:schemeClr val="bg2"/>
                </a:solidFill>
                <a:effectLst/>
              </a:rPr>
              <a:t>() </a:t>
            </a:r>
            <a:r>
              <a:rPr lang="sk-SK" sz="2000" dirty="0">
                <a:solidFill>
                  <a:schemeClr val="bg2"/>
                </a:solidFill>
                <a:effectLst/>
              </a:rPr>
              <a:t>	</a:t>
            </a: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</a:t>
            </a: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</a:t>
            </a: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DispatchMessage</a:t>
            </a:r>
            <a:r>
              <a:rPr lang="sk-SK" sz="2000" dirty="0">
                <a:solidFill>
                  <a:schemeClr val="bg2"/>
                </a:solidFill>
                <a:effectLst/>
              </a:rPr>
              <a:t>()</a:t>
            </a:r>
          </a:p>
          <a:p>
            <a:endParaRPr lang="sk-SK" sz="2000" dirty="0">
              <a:solidFill>
                <a:schemeClr val="bg2"/>
              </a:solidFill>
              <a:effectLst/>
            </a:endParaRP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opakuj, pokiaľ</a:t>
            </a: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nepríde správa</a:t>
            </a:r>
          </a:p>
          <a:p>
            <a:r>
              <a:rPr lang="sk-SK" sz="2000" dirty="0">
                <a:solidFill>
                  <a:schemeClr val="bg2"/>
                </a:solidFill>
                <a:effectLst/>
              </a:rPr>
              <a:t>	WM_QUIT</a:t>
            </a:r>
          </a:p>
          <a:p>
            <a:pPr>
              <a:spcBef>
                <a:spcPct val="20000"/>
              </a:spcBef>
            </a:pPr>
            <a:r>
              <a:rPr lang="sk-SK" sz="2000" dirty="0">
                <a:solidFill>
                  <a:schemeClr val="bg2"/>
                </a:solidFill>
                <a:effectLst/>
              </a:rPr>
              <a:t>ukončí aplikáciu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1752600" y="2236788"/>
            <a:ext cx="0" cy="30972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752600" y="2236788"/>
            <a:ext cx="76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1752600" y="53340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3200400" y="2465388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3200400" y="3684588"/>
            <a:ext cx="0" cy="8112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>
            <a:off x="3200400" y="4876800"/>
            <a:ext cx="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04800" y="2971800"/>
            <a:ext cx="2133600" cy="6858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slučka správ (message loop)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5105400" y="3276600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preloží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správu o stlačení klávesu do </a:t>
            </a: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znakovej správy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uloží ju </a:t>
            </a: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späť do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frontu správ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1676400" y="685800"/>
            <a:ext cx="3352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2000" tIns="0" anchor="ctr"/>
          <a:lstStyle/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funkcia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WinMain</a:t>
            </a:r>
            <a:r>
              <a:rPr lang="sk-SK" sz="2000" dirty="0">
                <a:solidFill>
                  <a:schemeClr val="bg2"/>
                </a:solidFill>
                <a:effectLst/>
              </a:rPr>
              <a:t>()</a:t>
            </a:r>
            <a:endParaRPr lang="sk-SK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15616" y="260648"/>
            <a:ext cx="802838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Služby, ktoré pracujú s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textovými reťazcami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majú dve verzie v závislosti od spôsobu kódovania textu: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v kóde ANSI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meno funkcie končí písmenom A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 kóde UNICODE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meno funkcie končí písmenom W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Príklad: funkcia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MessageBox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krátka správa o stave programu </a:t>
            </a:r>
          </a:p>
          <a:p>
            <a:pPr>
              <a:spcBef>
                <a:spcPts val="60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MessageBoxA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HWND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hwnd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LPCTSTR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lpText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LPCTSTR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lpCaption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UINT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uType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3448" y="22292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aplikácia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051448" y="756320"/>
            <a:ext cx="3352800" cy="16764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endParaRPr lang="en-US" sz="2000">
              <a:solidFill>
                <a:schemeClr val="bg2"/>
              </a:solidFill>
              <a:effectLst/>
            </a:endParaRP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3203848" y="908720"/>
            <a:ext cx="3352800" cy="16764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endParaRPr lang="en-US" sz="2000">
              <a:solidFill>
                <a:schemeClr val="bg2"/>
              </a:solidFill>
              <a:effectLst/>
            </a:endParaRP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3356248" y="1061120"/>
            <a:ext cx="3352800" cy="16764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>
              <a:spcBef>
                <a:spcPct val="20000"/>
              </a:spcBef>
            </a:pPr>
            <a:endParaRPr lang="sk-SK" sz="2000" dirty="0">
              <a:solidFill>
                <a:schemeClr val="bg2"/>
              </a:solidFill>
              <a:effectLst/>
            </a:endParaRPr>
          </a:p>
          <a:p>
            <a:pPr>
              <a:spcBef>
                <a:spcPct val="50000"/>
              </a:spcBef>
            </a:pPr>
            <a:r>
              <a:rPr lang="sk-SK" sz="2000" dirty="0" err="1">
                <a:solidFill>
                  <a:schemeClr val="bg2"/>
                </a:solidFill>
                <a:effectLst/>
              </a:rPr>
              <a:t>case</a:t>
            </a:r>
            <a:r>
              <a:rPr lang="sk-SK" sz="2000" dirty="0">
                <a:solidFill>
                  <a:schemeClr val="bg2"/>
                </a:solidFill>
                <a:effectLst/>
              </a:rPr>
              <a:t> príkaz pre spracovanie správ</a:t>
            </a:r>
          </a:p>
          <a:p>
            <a:pPr>
              <a:spcBef>
                <a:spcPct val="20000"/>
              </a:spcBef>
            </a:pPr>
            <a:r>
              <a:rPr lang="sk-SK" sz="2000" dirty="0" err="1">
                <a:solidFill>
                  <a:schemeClr val="bg2"/>
                </a:solidFill>
                <a:effectLst/>
              </a:rPr>
              <a:t>DefWindowProc</a:t>
            </a:r>
            <a:r>
              <a:rPr lang="sk-SK" sz="2000" dirty="0">
                <a:solidFill>
                  <a:schemeClr val="bg2"/>
                </a:solidFill>
                <a:effectLst/>
              </a:rPr>
              <a:t>()</a:t>
            </a:r>
            <a:endParaRPr lang="en-US" sz="2000" dirty="0">
              <a:solidFill>
                <a:schemeClr val="bg2"/>
              </a:solidFill>
              <a:effectLst/>
            </a:endParaRPr>
          </a:p>
          <a:p>
            <a:endParaRPr lang="en-US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259632" y="2895600"/>
            <a:ext cx="788436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Každé okno má svoju funkciu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WindowProc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ktorá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spracuje správy adresované danému oknu.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(Meno procedúry si volí programátor, Windows sa ho dozvie pri registrovaní daného okna.)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LRESULT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WindowProc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HWND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hwnd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	//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okna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UINT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uMsg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		// kód správy</a:t>
            </a: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WPARAM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wParam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	// dodatočné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info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LPARAM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lParam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3356248" y="1061120"/>
            <a:ext cx="3352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2000" tIns="0" anchor="ctr"/>
          <a:lstStyle/>
          <a:p>
            <a:r>
              <a:rPr lang="sk-SK" sz="2000" dirty="0" smtClean="0">
                <a:solidFill>
                  <a:schemeClr val="bg2"/>
                </a:solidFill>
                <a:effectLst/>
              </a:rPr>
              <a:t>funkcia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WindowProc</a:t>
            </a:r>
            <a:r>
              <a:rPr lang="sk-SK" sz="2000" dirty="0">
                <a:solidFill>
                  <a:schemeClr val="bg2"/>
                </a:solidFill>
                <a:effectLst/>
              </a:rPr>
              <a:t>()</a:t>
            </a:r>
            <a:endParaRPr lang="sk-SK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259632" y="188640"/>
            <a:ext cx="7884368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WindowProc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príkaze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kontroluje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kód správy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uMsg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vykoná zodpovedajúcu akciu; pri spracovaní správy použije informácie špecifikované v parametroch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wParam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lParam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DefWindowProc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spracuje správy, ktoré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oknová procedúra ignorovala.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15616" y="260648"/>
            <a:ext cx="802838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Parametre</a:t>
            </a:r>
          </a:p>
          <a:p>
            <a:pPr>
              <a:spcBef>
                <a:spcPts val="60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hWnd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okna, ktorému patrí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box. Hodnota NULL reprezentuje desktop.</a:t>
            </a:r>
          </a:p>
          <a:p>
            <a:pPr>
              <a:spcBef>
                <a:spcPts val="60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lpText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smerník na text (ukončený nulou), ktorý sa zobrazí v dialógovom okne</a:t>
            </a:r>
          </a:p>
          <a:p>
            <a:pPr>
              <a:spcBef>
                <a:spcPts val="60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lpCaption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smerník na text (ukončený nulou), ktorý sa zobrazí v hornej lište dialógového okna</a:t>
            </a:r>
          </a:p>
          <a:p>
            <a:pPr>
              <a:spcBef>
                <a:spcPts val="60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uType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konštanta; špecifikuje typ dialógového okna. Napr. MB_OK or MB_ICONWARNING</a:t>
            </a:r>
          </a:p>
          <a:p>
            <a:pPr>
              <a:spcBef>
                <a:spcPts val="600"/>
              </a:spcBef>
            </a:pP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Návratová hodnota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Ak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MessageBoxA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neprebehne úspešne, vráti nulu. Inak vráti celočíselnú hodnotu, ktorá udáva, čo užívateľ stlačil, keď zatvoril okno (IDYES, IDNO, IDABORT, ...). </a:t>
            </a:r>
          </a:p>
          <a:p>
            <a:pPr>
              <a:spcBef>
                <a:spcPts val="600"/>
              </a:spcBef>
            </a:pP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79512" y="1988840"/>
            <a:ext cx="89644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DialogBoxCaption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'Warning',0</a:t>
            </a: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DialogBoxText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'Tento program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trva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prilis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dlho!',0</a:t>
            </a:r>
          </a:p>
          <a:p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ain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vytvor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box</a:t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MB_OK or MB_ICONWARNING</a:t>
            </a: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DialogBoxCaption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DialogBoxText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NULL</a:t>
            </a:r>
          </a:p>
          <a:p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MessageBoxA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 ENDP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581128"/>
            <a:ext cx="3257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3672408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int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MessageBoxA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HWND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hwnd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LPCTSTR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lpText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LPCTSTR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lpCaption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	UINT </a:t>
            </a:r>
            <a:r>
              <a:rPr lang="sk-SK" sz="2000" dirty="0" err="1" smtClean="0">
                <a:solidFill>
                  <a:schemeClr val="bg2"/>
                </a:solidFill>
                <a:effectLst/>
                <a:cs typeface="Times New Roman" pitchFamily="18" charset="0"/>
              </a:rPr>
              <a:t>uType</a:t>
            </a:r>
            <a:r>
              <a:rPr lang="sk-SK" sz="2000" dirty="0" smtClean="0">
                <a:solidFill>
                  <a:schemeClr val="bg2"/>
                </a:solidFill>
                <a:effectLst/>
                <a:cs typeface="Times New Roman" pitchFamily="18" charset="0"/>
              </a:rPr>
              <a:t>);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143000" y="1106488"/>
            <a:ext cx="8001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 prvej operácii so súborom (pri vytvorení nového alebo otvorení existujúceho súboru) musíme ako vstupný parameter odovzdať službe meno súboru. 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Meno 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súboru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je reťazec ukončený nulou. Môže obsahovať špecifikáciu disku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cestu,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napr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File1 DB ’MOJ.ASM’,0</a:t>
            </a:r>
            <a:b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File2 DB ’C:\USERS\JANOSIK\TEST.TXT’,</a:t>
            </a:r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143000" y="365125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Súborové služby 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Windows</a:t>
            </a:r>
            <a:endParaRPr lang="sk-SK" sz="32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Služba pridelí súboru 32-bitové identifikačné číslo –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popisovač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file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 Musíme si ho zapamätať, pretože pri ďalších operáciách (čítaní, zápise, zatvorení) identifikujeme súbor pomocou tohto čísla, a nie jeho menom.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09600"/>
          </a:xfrm>
        </p:spPr>
        <p:txBody>
          <a:bodyPr/>
          <a:lstStyle/>
          <a:p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CreateFile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66800" y="990600"/>
            <a:ext cx="7772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vytvorí súbor a zároveň ho otvorí pre požadovaný spôsob prístupu (čítanie a/alebo zápis), alebo otvorí už existujúci súbor. </a:t>
            </a:r>
          </a:p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vráti popisovač súboru v registri EAX. V prípade chyby vráti hodnotu INVALID_HANDLE_VALUE (-1).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52400" y="457200"/>
            <a:ext cx="89916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HANDLE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CreateFile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LPCTSTR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lpFileName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DWORD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dwDesiredAccess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DWORD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dwShareMode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	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LPSECURITY_ATTRIBUTES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lpSecurityAttributes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DWORD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dwCreationDisposition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	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DWORD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dwFlagsAndAttributes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	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HANDLE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hTemplateFile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	</a:t>
            </a:r>
          </a:p>
          <a:p>
            <a:pPr>
              <a:spcBef>
                <a:spcPct val="20000"/>
              </a:spcBef>
            </a:pPr>
            <a:r>
              <a:rPr lang="cs-CZ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);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3794</TotalTime>
  <Words>1637</Words>
  <Application>Microsoft Office PowerPoint</Application>
  <PresentationFormat>Prezentácia na obrazovke (4:3)</PresentationFormat>
  <Paragraphs>295</Paragraphs>
  <Slides>31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Azur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CreateFile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ReadFile</vt:lpstr>
      <vt:lpstr>WriteFile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Andrej Šišila</cp:lastModifiedBy>
  <cp:revision>248</cp:revision>
  <dcterms:created xsi:type="dcterms:W3CDTF">2007-10-10T05:17:08Z</dcterms:created>
  <dcterms:modified xsi:type="dcterms:W3CDTF">2015-01-02T11:53:48Z</dcterms:modified>
</cp:coreProperties>
</file>