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sldIdLst>
    <p:sldId id="256" r:id="rId2"/>
    <p:sldId id="285" r:id="rId3"/>
    <p:sldId id="258" r:id="rId4"/>
    <p:sldId id="263" r:id="rId5"/>
    <p:sldId id="264" r:id="rId6"/>
    <p:sldId id="294" r:id="rId7"/>
    <p:sldId id="265" r:id="rId8"/>
    <p:sldId id="266" r:id="rId9"/>
    <p:sldId id="268" r:id="rId10"/>
    <p:sldId id="295" r:id="rId11"/>
    <p:sldId id="269" r:id="rId12"/>
    <p:sldId id="270" r:id="rId13"/>
    <p:sldId id="271" r:id="rId14"/>
    <p:sldId id="272" r:id="rId15"/>
    <p:sldId id="273" r:id="rId16"/>
    <p:sldId id="291" r:id="rId17"/>
    <p:sldId id="274" r:id="rId18"/>
    <p:sldId id="275" r:id="rId19"/>
    <p:sldId id="292" r:id="rId20"/>
    <p:sldId id="296" r:id="rId21"/>
    <p:sldId id="293" r:id="rId22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FFFF"/>
    <a:srgbClr val="FFFF99"/>
    <a:srgbClr val="B2B2B2"/>
    <a:srgbClr val="FFFFCC"/>
    <a:srgbClr val="CC006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5" autoAdjust="0"/>
    <p:restoredTop sz="75242" autoAdjust="0"/>
  </p:normalViewPr>
  <p:slideViewPr>
    <p:cSldViewPr>
      <p:cViewPr varScale="1">
        <p:scale>
          <a:sx n="60" d="100"/>
          <a:sy n="60" d="100"/>
        </p:scale>
        <p:origin x="84" y="7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8F020-3B90-40A9-83D2-61AA10068662}" type="datetimeFigureOut">
              <a:rPr lang="sk-SK" smtClean="0"/>
              <a:pPr/>
              <a:t>2.1.2015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FEC38-007F-47DF-B37B-54392EAAE04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613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1000" dirty="0" smtClean="0">
                <a:latin typeface="Arial" pitchFamily="34" charset="0"/>
                <a:cs typeface="Arial" pitchFamily="34" charset="0"/>
              </a:rPr>
              <a:t>FPU vie</a:t>
            </a:r>
            <a:r>
              <a:rPr lang="sk-SK" sz="1000" baseline="0" dirty="0" smtClean="0">
                <a:latin typeface="Arial" pitchFamily="34" charset="0"/>
                <a:cs typeface="Arial" pitchFamily="34" charset="0"/>
              </a:rPr>
              <a:t> spracovať celé čísla so znamienkom, ale tieto sa rýchlejšie spracujú v celočíselných ALU pomocou celočíselných inštrukcií a univerzálnych registrov.</a:t>
            </a:r>
            <a:endParaRPr lang="sk-SK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FEC38-007F-47DF-B37B-54392EAAE047}" type="slidenum">
              <a:rPr lang="sk-SK" smtClean="0"/>
              <a:pPr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53588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Chybná operácia je napr. odmocnina zo záporného čísla.</a:t>
            </a:r>
          </a:p>
          <a:p>
            <a:r>
              <a:rPr lang="sk-SK" sz="1000" kern="120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Denormalizované</a:t>
            </a:r>
            <a:r>
              <a:rPr lang="sk-SK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číslo – má najmenší exponent (0 v zobrazení čísla) a nenormalizovanú </a:t>
            </a:r>
            <a:r>
              <a:rPr lang="sk-SK" sz="1000" kern="120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mantisu</a:t>
            </a:r>
            <a:r>
              <a:rPr lang="sk-SK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(pred des. čiarkou je 0) = veľmi malé číslo, ktoré nemožno zobraziť v normalizovanom tvare.</a:t>
            </a:r>
          </a:p>
          <a:p>
            <a:r>
              <a:rPr lang="sk-SK" dirty="0" smtClean="0"/>
              <a:t>Pretečenie vznikne pri pokuse uložiť príliš veľké číslo v rozšírenej presnosti do premennej v menšej presnosti (jednoduchej alebo dvojnásobnej), podobne podtečenie vznikne pri pokuse uložiť príliš malú hodnotu, ktorá nie je zobraziteľná v menšej presnosti. </a:t>
            </a:r>
          </a:p>
          <a:p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Chyba presnosti – vznikne vtedy, keď sa výsledok operácie musí zaokrúhliť (napr. 1/3).</a:t>
            </a:r>
          </a:p>
          <a:p>
            <a:r>
              <a:rPr lang="sk-SK" sz="1000" dirty="0" smtClean="0"/>
              <a:t>Chyba zásobníka vznikne pri pretečení zásobníka (pri pokuse uložiť do zásobníka deviatu hodnotu) alebo pri podtečení zásobníka (pri pokuse vybrať hodnotu z prázdneho zásobníka). Podľa bitu C1 pritom rozlíšime, ktorá z týchto dvoch situácií nastala: C1 má hodnotu 1, ak došlo k pretečeniu a hodnotu 0, ak došlo k podtečeniu.</a:t>
            </a:r>
            <a:endParaRPr lang="sk-SK" sz="1000" noProof="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FEC38-007F-47DF-B37B-54392EAAE047}" type="slidenum">
              <a:rPr lang="sk-SK" smtClean="0"/>
              <a:pPr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630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7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</p:grpSp>
      </p:grpSp>
      <p:sp>
        <p:nvSpPr>
          <p:cNvPr id="4130" name="Rectangle 3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 algn="ctr">
              <a:defRPr>
                <a:solidFill>
                  <a:srgbClr val="00FFFF"/>
                </a:solidFill>
              </a:defRPr>
            </a:lvl1pPr>
          </a:lstStyle>
          <a:p>
            <a:r>
              <a:rPr lang="sk-SK"/>
              <a:t>Klepnutím lze upravit styl předlohy nadpisů.</a:t>
            </a:r>
          </a:p>
        </p:txBody>
      </p:sp>
      <p:sp>
        <p:nvSpPr>
          <p:cNvPr id="4131" name="Rectangle 3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6400800" cy="1752600"/>
          </a:xfrm>
        </p:spPr>
        <p:txBody>
          <a:bodyPr lIns="92075" tIns="46038" rIns="92075" bIns="46038"/>
          <a:lstStyle>
            <a:lvl1pPr marL="0" indent="0" algn="ctr">
              <a:buFont typeface="Wingdings" pitchFamily="2" charset="2"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sk-SK"/>
              <a:t>Klepnutím lze upravit styl předlohy podnadpisů.</a:t>
            </a: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8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54C9B19-182A-4804-8F22-B5C73CC787B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56838-2E89-4573-8708-CC8A3D42A36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992938" y="609600"/>
            <a:ext cx="1949450" cy="545147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609600"/>
            <a:ext cx="5697538" cy="545147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CC610-2F00-416C-8336-7D1F51AA092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CAC8B-B38C-4A39-B486-0FD2C9D7916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A806A-928F-49CE-8DCC-D64A47FCE9F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169988" y="19462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132388" y="19462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CD378-9968-415D-A4CA-E54793CE2BF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178F7-5D25-4CE0-A1D4-F5DBFDA28F5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01616-7A09-4C2B-BCC1-1831F937C8A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6390A-EA35-4D09-A79A-88922ACBAA0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52CC7-1FA0-4383-BF1B-08A7FE1744C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9C533-EE1F-47A8-97F1-E57C85DE8F9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grpSp>
          <p:nvGrpSpPr>
            <p:cNvPr id="2057" name="Group 4"/>
            <p:cNvGrpSpPr>
              <a:grpSpLocks/>
            </p:cNvGrpSpPr>
            <p:nvPr/>
          </p:nvGrpSpPr>
          <p:grpSpPr bwMode="auto">
            <a:xfrm>
              <a:off x="48" y="102"/>
              <a:ext cx="96" cy="4128"/>
              <a:chOff x="48" y="102"/>
              <a:chExt cx="96" cy="4128"/>
            </a:xfrm>
          </p:grpSpPr>
          <p:sp>
            <p:nvSpPr>
              <p:cNvPr id="3077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78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79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80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81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82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84" name="Rectangle 12"/>
              <p:cNvSpPr>
                <a:spLocks noChangeArrowheads="1"/>
              </p:cNvSpPr>
              <p:nvPr/>
            </p:nvSpPr>
            <p:spPr bwMode="auto">
              <a:xfrm>
                <a:off x="48" y="2115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85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86" name="Rectangle 14"/>
              <p:cNvSpPr>
                <a:spLocks noChangeArrowheads="1"/>
              </p:cNvSpPr>
              <p:nvPr/>
            </p:nvSpPr>
            <p:spPr bwMode="auto">
              <a:xfrm>
                <a:off x="48" y="240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87" name="Rectangle 15"/>
              <p:cNvSpPr>
                <a:spLocks noChangeArrowheads="1"/>
              </p:cNvSpPr>
              <p:nvPr/>
            </p:nvSpPr>
            <p:spPr bwMode="auto">
              <a:xfrm>
                <a:off x="48" y="254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88" name="Rectangle 16"/>
              <p:cNvSpPr>
                <a:spLocks noChangeArrowheads="1"/>
              </p:cNvSpPr>
              <p:nvPr/>
            </p:nvSpPr>
            <p:spPr bwMode="auto">
              <a:xfrm>
                <a:off x="48" y="269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89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90" name="Rectangle 18"/>
              <p:cNvSpPr>
                <a:spLocks noChangeArrowheads="1"/>
              </p:cNvSpPr>
              <p:nvPr/>
            </p:nvSpPr>
            <p:spPr bwMode="auto">
              <a:xfrm>
                <a:off x="48" y="298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91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92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93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94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95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96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97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98" name="Rectangle 26"/>
              <p:cNvSpPr>
                <a:spLocks noChangeArrowheads="1"/>
              </p:cNvSpPr>
              <p:nvPr/>
            </p:nvSpPr>
            <p:spPr bwMode="auto">
              <a:xfrm>
                <a:off x="48" y="413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99" name="Rectangle 27"/>
              <p:cNvSpPr>
                <a:spLocks noChangeArrowheads="1"/>
              </p:cNvSpPr>
              <p:nvPr/>
            </p:nvSpPr>
            <p:spPr bwMode="auto">
              <a:xfrm>
                <a:off x="48" y="10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100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101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102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103" name="Rectangle 31"/>
              <p:cNvSpPr>
                <a:spLocks noChangeArrowheads="1"/>
              </p:cNvSpPr>
              <p:nvPr/>
            </p:nvSpPr>
            <p:spPr bwMode="auto">
              <a:xfrm>
                <a:off x="48" y="67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105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</p:grpSp>
      </p:grpSp>
      <p:sp>
        <p:nvSpPr>
          <p:cNvPr id="2051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108" name="Rectangle 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109" name="Rectangle 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099EE422-3455-4CE4-B3B5-FD25E56F4C6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3110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9988" y="1946275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t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3429000" cy="685800"/>
          </a:xfrm>
        </p:spPr>
        <p:txBody>
          <a:bodyPr/>
          <a:lstStyle/>
          <a:p>
            <a:pPr eaLnBrk="1" hangingPunct="1"/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Reálna aritmetika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447800" y="923925"/>
            <a:ext cx="7696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Operácie s číslami v pohyblivej rádovej čiarke zabezpečuje výkonná jednotka procesora FPU (Floating Point Unit).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187624" y="4293096"/>
            <a:ext cx="6885384" cy="8309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fadd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faddp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bez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operandov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urobia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to isté ako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faddp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(1),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(0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graphicFrame>
        <p:nvGraphicFramePr>
          <p:cNvPr id="7" name="Group 35"/>
          <p:cNvGraphicFramePr>
            <a:graphicFrameLocks noGrp="1"/>
          </p:cNvGraphicFramePr>
          <p:nvPr/>
        </p:nvGraphicFramePr>
        <p:xfrm>
          <a:off x="1115616" y="5877272"/>
          <a:ext cx="3863280" cy="433320"/>
        </p:xfrm>
        <a:graphic>
          <a:graphicData uri="http://schemas.openxmlformats.org/drawingml/2006/table">
            <a:tbl>
              <a:tblPr/>
              <a:tblGrid>
                <a:gridCol w="1343000"/>
                <a:gridCol w="252028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st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(0)     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244.66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1619672" y="5301208"/>
            <a:ext cx="35283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Zásobník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FPU po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fadd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</a:t>
            </a:r>
            <a:endParaRPr lang="sk-SK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359024" y="21528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sk-SK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0" name="Group 35"/>
          <p:cNvGraphicFramePr>
            <a:graphicFrameLocks noGrp="1"/>
          </p:cNvGraphicFramePr>
          <p:nvPr/>
        </p:nvGraphicFramePr>
        <p:xfrm>
          <a:off x="1115616" y="908720"/>
          <a:ext cx="3863280" cy="866640"/>
        </p:xfrm>
        <a:graphic>
          <a:graphicData uri="http://schemas.openxmlformats.org/drawingml/2006/table">
            <a:tbl>
              <a:tblPr/>
              <a:tblGrid>
                <a:gridCol w="1343000"/>
                <a:gridCol w="252028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st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(0)     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10.1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st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(1)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234.56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Box 32"/>
          <p:cNvSpPr txBox="1">
            <a:spLocks noChangeArrowheads="1"/>
          </p:cNvSpPr>
          <p:nvPr/>
        </p:nvSpPr>
        <p:spPr bwMode="auto">
          <a:xfrm>
            <a:off x="1619672" y="332656"/>
            <a:ext cx="2592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Zásobník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FPU:</a:t>
            </a:r>
            <a:endParaRPr lang="sk-SK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1619672" y="1988840"/>
            <a:ext cx="69847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Zásobník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FPU po </a:t>
            </a:r>
          </a:p>
          <a:p>
            <a:pPr>
              <a:spcBef>
                <a:spcPts val="0"/>
              </a:spcBef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fadd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(1),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(0)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</a:t>
            </a:r>
            <a:endParaRPr lang="sk-SK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graphicFrame>
        <p:nvGraphicFramePr>
          <p:cNvPr id="14" name="Group 35"/>
          <p:cNvGraphicFramePr>
            <a:graphicFrameLocks noGrp="1"/>
          </p:cNvGraphicFramePr>
          <p:nvPr/>
        </p:nvGraphicFramePr>
        <p:xfrm>
          <a:off x="1115616" y="2996952"/>
          <a:ext cx="3863280" cy="866640"/>
        </p:xfrm>
        <a:graphic>
          <a:graphicData uri="http://schemas.openxmlformats.org/drawingml/2006/table">
            <a:tbl>
              <a:tblPr/>
              <a:tblGrid>
                <a:gridCol w="1343000"/>
                <a:gridCol w="252028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st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(0)     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10.1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st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(1)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244.66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5" grpId="1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143000" y="12954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sk-SK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219200" y="404664"/>
            <a:ext cx="79248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Odčítanie: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fsub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Násobenie: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fmul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Delenie: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fdiv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Reverzné odčítanie: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fsubr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(prehodí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sa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poradie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operandov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)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fsub</a:t>
            </a:r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;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(1)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(1) –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(0) a vyberie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(0)</a:t>
            </a:r>
          </a:p>
          <a:p>
            <a:pPr>
              <a:spcBef>
                <a:spcPct val="5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fsubr</a:t>
            </a:r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;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(1)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(0) –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(1) a vyberie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(0)</a:t>
            </a:r>
          </a:p>
          <a:p>
            <a:pPr>
              <a:spcBef>
                <a:spcPct val="50000"/>
              </a:spcBef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Reverzné delenie: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fdivr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(prehodí sa delenec a deliteľ)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63" name="Group 47"/>
          <p:cNvGraphicFramePr>
            <a:graphicFrameLocks noGrp="1"/>
          </p:cNvGraphicFramePr>
          <p:nvPr/>
        </p:nvGraphicFramePr>
        <p:xfrm>
          <a:off x="2286000" y="838200"/>
          <a:ext cx="4419600" cy="3048000"/>
        </p:xfrm>
        <a:graphic>
          <a:graphicData uri="http://schemas.openxmlformats.org/drawingml/2006/table">
            <a:tbl>
              <a:tblPr/>
              <a:tblGrid>
                <a:gridCol w="1600200"/>
                <a:gridCol w="28194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Inštrukcia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Operácia s </a:t>
                      </a: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sk-SK" sz="240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fchs</a:t>
                      </a:r>
                      <a:endParaRPr lang="sk-SK" sz="2400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(0) = - </a:t>
                      </a: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sk-SK" sz="240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fsqrt</a:t>
                      </a:r>
                      <a:endParaRPr lang="sk-SK" sz="2400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sk-SK" sz="240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fabs</a:t>
                      </a:r>
                      <a:endParaRPr lang="sk-SK" sz="2400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(0) =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|</a:t>
                      </a: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(0)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|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sk-SK" sz="240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fsin</a:t>
                      </a:r>
                      <a:endParaRPr lang="sk-SK" sz="2400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(0) =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sin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</a:t>
                      </a: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(0))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sk-SK" sz="240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fcos</a:t>
                      </a:r>
                      <a:endParaRPr lang="sk-SK" sz="2400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(0) = cos(</a:t>
                      </a: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(0))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4067944" y="1916832"/>
          <a:ext cx="167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načba" r:id="rId3" imgW="1676160" imgH="393480" progId="Equation.3">
                  <p:embed/>
                </p:oleObj>
              </mc:Choice>
              <mc:Fallback>
                <p:oleObj name="Enačba" r:id="rId3" imgW="16761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1916832"/>
                        <a:ext cx="1676400" cy="393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219200" y="838200"/>
            <a:ext cx="4648200" cy="90487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fcom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real32 / real64 /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(i) </a:t>
            </a:r>
          </a:p>
          <a:p>
            <a:pPr>
              <a:spcBef>
                <a:spcPct val="2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ficom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int16 / int32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143000" y="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sk-SK" sz="28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charset="0"/>
              </a:rPr>
              <a:t>Inštrukcie porovnávacie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143000" y="1828800"/>
            <a:ext cx="746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0000" indent="-36000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porovná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 registrom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(0) a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nastaví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bity C0, C2 a C3 v stavovom registri.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6019800" y="836613"/>
            <a:ext cx="241123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compare</a:t>
            </a:r>
            <a:endParaRPr lang="sk-SK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integer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compare</a:t>
            </a:r>
            <a:endParaRPr lang="sk-SK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066800" y="2895600"/>
            <a:ext cx="8110538" cy="2743200"/>
            <a:chOff x="672" y="1824"/>
            <a:chExt cx="5109" cy="1728"/>
          </a:xfrm>
        </p:grpSpPr>
        <p:sp>
          <p:nvSpPr>
            <p:cNvPr id="35853" name="Text Box 13"/>
            <p:cNvSpPr txBox="1">
              <a:spLocks noChangeArrowheads="1"/>
            </p:cNvSpPr>
            <p:nvPr/>
          </p:nvSpPr>
          <p:spPr bwMode="auto">
            <a:xfrm>
              <a:off x="720" y="3264"/>
              <a:ext cx="50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SzPct val="80000"/>
                <a:buFont typeface="Wingdings" pitchFamily="2" charset="2"/>
                <a:buNone/>
                <a:defRPr/>
              </a:pP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fcom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fcomp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majú implicitný </a:t>
              </a: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operand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st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(1)</a:t>
              </a:r>
            </a:p>
          </p:txBody>
        </p:sp>
        <p:sp>
          <p:nvSpPr>
            <p:cNvPr id="35851" name="Text Box 11"/>
            <p:cNvSpPr txBox="1">
              <a:spLocks noChangeArrowheads="1"/>
            </p:cNvSpPr>
            <p:nvPr/>
          </p:nvSpPr>
          <p:spPr bwMode="auto">
            <a:xfrm>
              <a:off x="768" y="1824"/>
              <a:ext cx="2592" cy="570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fcomp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real32 / real64 / </a:t>
              </a: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st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(i) </a:t>
              </a:r>
            </a:p>
            <a:p>
              <a:pPr>
                <a:spcBef>
                  <a:spcPct val="20000"/>
                </a:spcBef>
                <a:defRPr/>
              </a:pP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ficomp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int16 / int32</a:t>
              </a:r>
            </a:p>
          </p:txBody>
        </p:sp>
        <p:sp>
          <p:nvSpPr>
            <p:cNvPr id="35852" name="Text Box 12"/>
            <p:cNvSpPr txBox="1">
              <a:spLocks noChangeArrowheads="1"/>
            </p:cNvSpPr>
            <p:nvPr/>
          </p:nvSpPr>
          <p:spPr bwMode="auto">
            <a:xfrm>
              <a:off x="672" y="2448"/>
              <a:ext cx="5088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60000" indent="-360000">
                <a:spcBef>
                  <a:spcPct val="5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q"/>
                <a:defRPr/>
              </a:pP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porovná </a:t>
              </a: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operand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s registrom </a:t>
              </a: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st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(0), 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nastaví 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bity C0, C2 a C3 v stavovom registri a 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odstráni 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položku zo zásobníka.</a:t>
              </a:r>
            </a:p>
          </p:txBody>
        </p:sp>
        <p:sp>
          <p:nvSpPr>
            <p:cNvPr id="35856" name="Rectangle 16"/>
            <p:cNvSpPr>
              <a:spLocks noChangeArrowheads="1"/>
            </p:cNvSpPr>
            <p:nvPr/>
          </p:nvSpPr>
          <p:spPr bwMode="auto">
            <a:xfrm>
              <a:off x="3507" y="1824"/>
              <a:ext cx="2274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k-SK" dirty="0" err="1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compare</a:t>
              </a:r>
              <a:r>
                <a:rPr lang="sk-SK" dirty="0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and pop</a:t>
              </a:r>
            </a:p>
            <a:p>
              <a:pPr>
                <a:spcBef>
                  <a:spcPct val="20000"/>
                </a:spcBef>
                <a:defRPr/>
              </a:pPr>
              <a:r>
                <a:rPr lang="sk-SK" dirty="0" err="1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integer</a:t>
              </a:r>
              <a:r>
                <a:rPr lang="sk-SK" dirty="0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sk-SK" dirty="0" err="1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compare</a:t>
              </a:r>
              <a:r>
                <a:rPr lang="sk-SK" dirty="0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and pop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143000" y="152400"/>
            <a:ext cx="17526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fcompp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143000" y="685800"/>
            <a:ext cx="7772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0000" indent="-36000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porovná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(1) s registrom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(0), nastaví bity C0, C2 a C3 v stavovom registri a odstráni obidve položky zo zásobníka.</a:t>
            </a:r>
          </a:p>
        </p:txBody>
      </p:sp>
      <p:graphicFrame>
        <p:nvGraphicFramePr>
          <p:cNvPr id="36936" name="Group 72"/>
          <p:cNvGraphicFramePr>
            <a:graphicFrameLocks noGrp="1"/>
          </p:cNvGraphicFramePr>
          <p:nvPr/>
        </p:nvGraphicFramePr>
        <p:xfrm>
          <a:off x="1447800" y="3657600"/>
          <a:ext cx="4876800" cy="2565401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762000"/>
                <a:gridCol w="2743200"/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Výsledok operácie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st(0)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&gt; operand</a:t>
                      </a: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st(0)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&lt; operand</a:t>
                      </a: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st(0)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= operand</a:t>
                      </a: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nemožno porovnať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31" name="Text Box 67"/>
          <p:cNvSpPr txBox="1">
            <a:spLocks noChangeArrowheads="1"/>
          </p:cNvSpPr>
          <p:nvPr/>
        </p:nvSpPr>
        <p:spPr bwMode="auto">
          <a:xfrm>
            <a:off x="1066800" y="3048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Nastavenie bitov C3, C2 a C0 podľa výsledku porovnania:</a:t>
            </a:r>
          </a:p>
        </p:txBody>
      </p:sp>
      <p:sp>
        <p:nvSpPr>
          <p:cNvPr id="36932" name="Rectangle 68"/>
          <p:cNvSpPr>
            <a:spLocks noChangeArrowheads="1"/>
          </p:cNvSpPr>
          <p:nvPr/>
        </p:nvSpPr>
        <p:spPr bwMode="auto">
          <a:xfrm>
            <a:off x="3048000" y="150813"/>
            <a:ext cx="3338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compare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and pop </a:t>
            </a: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twice</a:t>
            </a:r>
            <a:endParaRPr lang="sk-SK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1143000" y="1903413"/>
            <a:ext cx="7772400" cy="992187"/>
            <a:chOff x="720" y="1103"/>
            <a:chExt cx="4896" cy="625"/>
          </a:xfrm>
        </p:grpSpPr>
        <p:sp>
          <p:nvSpPr>
            <p:cNvPr id="36872" name="Text Box 8"/>
            <p:cNvSpPr txBox="1">
              <a:spLocks noChangeArrowheads="1"/>
            </p:cNvSpPr>
            <p:nvPr/>
          </p:nvSpPr>
          <p:spPr bwMode="auto">
            <a:xfrm>
              <a:off x="720" y="1104"/>
              <a:ext cx="1152" cy="294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ftst</a:t>
              </a:r>
              <a:endPara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73" name="Text Box 9"/>
            <p:cNvSpPr txBox="1">
              <a:spLocks noChangeArrowheads="1"/>
            </p:cNvSpPr>
            <p:nvPr/>
          </p:nvSpPr>
          <p:spPr bwMode="auto">
            <a:xfrm>
              <a:off x="720" y="1440"/>
              <a:ext cx="48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q"/>
                <a:defRPr/>
              </a:pPr>
              <a:r>
                <a:rPr lang="sk-SK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sk-SK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porovná st(0) s 0.</a:t>
              </a:r>
            </a:p>
          </p:txBody>
        </p:sp>
        <p:sp>
          <p:nvSpPr>
            <p:cNvPr id="36933" name="Rectangle 69"/>
            <p:cNvSpPr>
              <a:spLocks noChangeArrowheads="1"/>
            </p:cNvSpPr>
            <p:nvPr/>
          </p:nvSpPr>
          <p:spPr bwMode="auto">
            <a:xfrm>
              <a:off x="1968" y="1103"/>
              <a:ext cx="12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k-SK" dirty="0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test </a:t>
              </a:r>
              <a:r>
                <a:rPr lang="sk-SK" dirty="0" err="1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stack</a:t>
              </a:r>
              <a:r>
                <a:rPr lang="sk-SK" dirty="0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top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3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219200" y="838200"/>
            <a:ext cx="23622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finit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143000" y="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sk-SK" sz="28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charset="0"/>
              </a:rPr>
              <a:t>Inštrukcie riadiace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143000" y="1371600"/>
            <a:ext cx="746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0000" indent="-36000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inicializuje FPU – stavový register nastaví na 0, riadiaci register takto: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aphicFrame>
        <p:nvGraphicFramePr>
          <p:cNvPr id="14" name="Group 108"/>
          <p:cNvGraphicFramePr>
            <a:graphicFrameLocks noGrp="1"/>
          </p:cNvGraphicFramePr>
          <p:nvPr/>
        </p:nvGraphicFramePr>
        <p:xfrm>
          <a:off x="1119932" y="2307208"/>
          <a:ext cx="7848600" cy="8382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marL="38100" marR="3810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14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12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143000" y="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sk-SK" sz="28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charset="0"/>
              </a:rPr>
              <a:t>Inštrukcie riadiace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143000" y="968896"/>
            <a:ext cx="8001000" cy="1363663"/>
            <a:chOff x="720" y="1200"/>
            <a:chExt cx="5040" cy="859"/>
          </a:xfrm>
        </p:grpSpPr>
        <p:sp>
          <p:nvSpPr>
            <p:cNvPr id="37896" name="Text Box 8"/>
            <p:cNvSpPr txBox="1">
              <a:spLocks noChangeArrowheads="1"/>
            </p:cNvSpPr>
            <p:nvPr/>
          </p:nvSpPr>
          <p:spPr bwMode="auto">
            <a:xfrm>
              <a:off x="768" y="1200"/>
              <a:ext cx="1488" cy="294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fldcw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 </a:t>
              </a:r>
              <a:r>
                <a:rPr lang="sk-SK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pamäť</a:t>
              </a:r>
            </a:p>
          </p:txBody>
        </p:sp>
        <p:sp>
          <p:nvSpPr>
            <p:cNvPr id="37897" name="Text Box 9"/>
            <p:cNvSpPr txBox="1">
              <a:spLocks noChangeArrowheads="1"/>
            </p:cNvSpPr>
            <p:nvPr/>
          </p:nvSpPr>
          <p:spPr bwMode="auto">
            <a:xfrm>
              <a:off x="720" y="1536"/>
              <a:ext cx="504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60000" indent="-360000">
                <a:spcBef>
                  <a:spcPct val="5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q"/>
                <a:defRPr/>
              </a:pP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skopíruje 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(riadiace) slovo z premennej v pamäti do riadiaceho registra.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143000" y="2492896"/>
            <a:ext cx="8001000" cy="990600"/>
            <a:chOff x="720" y="1920"/>
            <a:chExt cx="5040" cy="624"/>
          </a:xfrm>
        </p:grpSpPr>
        <p:sp>
          <p:nvSpPr>
            <p:cNvPr id="37898" name="Text Box 10"/>
            <p:cNvSpPr txBox="1">
              <a:spLocks noChangeArrowheads="1"/>
            </p:cNvSpPr>
            <p:nvPr/>
          </p:nvSpPr>
          <p:spPr bwMode="auto">
            <a:xfrm>
              <a:off x="816" y="1920"/>
              <a:ext cx="1440" cy="294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fstcw</a:t>
              </a:r>
              <a:r>
                <a:rPr lang="sk-SK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 </a:t>
              </a:r>
              <a:r>
                <a:rPr lang="sk-SK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pamäť</a:t>
              </a:r>
            </a:p>
          </p:txBody>
        </p:sp>
        <p:sp>
          <p:nvSpPr>
            <p:cNvPr id="37902" name="Text Box 14"/>
            <p:cNvSpPr txBox="1">
              <a:spLocks noChangeArrowheads="1"/>
            </p:cNvSpPr>
            <p:nvPr/>
          </p:nvSpPr>
          <p:spPr bwMode="auto">
            <a:xfrm>
              <a:off x="720" y="2256"/>
              <a:ext cx="50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q"/>
                <a:defRPr/>
              </a:pP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uloží riadiaci register do premennej.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143000" y="3788298"/>
            <a:ext cx="8001000" cy="995363"/>
            <a:chOff x="720" y="2640"/>
            <a:chExt cx="5040" cy="627"/>
          </a:xfrm>
        </p:grpSpPr>
        <p:sp>
          <p:nvSpPr>
            <p:cNvPr id="37903" name="Text Box 15"/>
            <p:cNvSpPr txBox="1">
              <a:spLocks noChangeArrowheads="1"/>
            </p:cNvSpPr>
            <p:nvPr/>
          </p:nvSpPr>
          <p:spPr bwMode="auto">
            <a:xfrm>
              <a:off x="816" y="2640"/>
              <a:ext cx="1872" cy="294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fstsw</a:t>
              </a:r>
              <a:r>
                <a:rPr lang="sk-SK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 </a:t>
              </a:r>
              <a:r>
                <a:rPr lang="sk-SK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pamäť/AX</a:t>
              </a:r>
            </a:p>
          </p:txBody>
        </p:sp>
        <p:sp>
          <p:nvSpPr>
            <p:cNvPr id="37904" name="Text Box 16"/>
            <p:cNvSpPr txBox="1">
              <a:spLocks noChangeArrowheads="1"/>
            </p:cNvSpPr>
            <p:nvPr/>
          </p:nvSpPr>
          <p:spPr bwMode="auto">
            <a:xfrm>
              <a:off x="720" y="2976"/>
              <a:ext cx="50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q"/>
                <a:defRPr/>
              </a:pP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uloží stavový register do premennej alebo do AX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.</a:t>
              </a:r>
              <a:endPara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1143000" y="381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sk-SK" sz="2800">
                <a:solidFill>
                  <a:schemeClr val="tx2"/>
                </a:solidFill>
                <a:effectLst/>
                <a:latin typeface="Arial" charset="0"/>
              </a:rPr>
              <a:t>Vyhodnotenie výrazov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143000" y="1219200"/>
            <a:ext cx="8001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FPU používa </a:t>
            </a:r>
            <a:r>
              <a:rPr lang="sk-SK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postfixovú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(reverznú, poľskú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)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notáciu,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ktorá dáva operátory </a:t>
            </a:r>
            <a:r>
              <a:rPr lang="sk-SK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za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operandy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 na rozdiel od bežne používanej </a:t>
            </a:r>
            <a:r>
              <a:rPr lang="sk-SK" u="sng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infixovej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notácie, ktorá umiestňuje operátory </a:t>
            </a:r>
            <a:r>
              <a:rPr lang="sk-SK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medzi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operandy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</a:p>
          <a:p>
            <a:pPr>
              <a:spcBef>
                <a:spcPct val="5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a+b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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ab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+</a:t>
            </a:r>
          </a:p>
          <a:p>
            <a:pPr>
              <a:spcBef>
                <a:spcPct val="50000"/>
              </a:spcBef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V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infixovej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 notácii potrebujeme zátvorky, aby sme prepísali štandardné poradie operátorov, v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postfixovej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 zátvorky netreba:</a:t>
            </a:r>
          </a:p>
          <a:p>
            <a:pPr>
              <a:spcBef>
                <a:spcPct val="50000"/>
              </a:spcBef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(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a+b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)*(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c+d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) 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ab+cd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+*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sym typeface="Symbol" pitchFamily="18" charset="2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1187624" y="5517232"/>
            <a:ext cx="7956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spcBef>
                <a:spcPct val="5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Ø"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Napíšte výraz (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(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a+b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)/c)*(e-f) v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postfixovej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 notácii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.</a:t>
            </a: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sym typeface="Symbol" pitchFamily="18" charset="2"/>
            </a:endParaRPr>
          </a:p>
          <a:p>
            <a:pPr marL="360000" indent="-360000">
              <a:spcBef>
                <a:spcPct val="5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Mozno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takto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: ab+c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/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ef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-*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187624" y="1988840"/>
            <a:ext cx="7620000" cy="360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finit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(0)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(1)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(2)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fld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a;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fld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b;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fadd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a+b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fld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c;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a+b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fld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d;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a+b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fadd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c+d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a+b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fmul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;(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a+b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)*(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c+d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1187624" y="260648"/>
            <a:ext cx="77048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(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a+b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)*(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c+d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) 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ab+cd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+*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=&gt;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najprv musíme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operandy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uložiť do zásobníka a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potom použiť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príslušnú aritmetickú, prípadne porovnávaciu inštrukciu.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187624" y="1225689"/>
            <a:ext cx="7620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 DD 1.5</a:t>
            </a:r>
          </a:p>
          <a:p>
            <a:pPr>
              <a:spcBef>
                <a:spcPts val="0"/>
              </a:spcBef>
              <a:defRPr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 DD 2.5</a:t>
            </a:r>
          </a:p>
          <a:p>
            <a:pPr>
              <a:spcBef>
                <a:spcPts val="0"/>
              </a:spcBef>
              <a:defRPr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 DD 3.0</a:t>
            </a:r>
          </a:p>
          <a:p>
            <a:pPr>
              <a:spcBef>
                <a:spcPts val="0"/>
              </a:spcBef>
              <a:defRPr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 DD ?</a:t>
            </a:r>
            <a:endParaRPr lang="pl-PL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pl-PL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pl-PL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endParaRPr lang="pl-PL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1115616" y="260648"/>
            <a:ext cx="5904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spcBef>
                <a:spcPct val="5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Ø"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Napíšte program, ktorý vyhodnotí výraz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 - A + (B * C).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90600"/>
            <a:ext cx="6756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868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FPU umožňuje prácu s nasledujúcimi typmi dát:</a:t>
            </a:r>
          </a:p>
        </p:txBody>
      </p:sp>
      <p:sp>
        <p:nvSpPr>
          <p:cNvPr id="5124" name="AutoShape 5"/>
          <p:cNvSpPr>
            <a:spLocks noChangeArrowheads="1"/>
          </p:cNvSpPr>
          <p:nvPr/>
        </p:nvSpPr>
        <p:spPr bwMode="auto">
          <a:xfrm>
            <a:off x="7391400" y="2438400"/>
            <a:ext cx="1295400" cy="914400"/>
          </a:xfrm>
          <a:prstGeom prst="wedgeRectCallout">
            <a:avLst>
              <a:gd name="adj1" fmla="val -101718"/>
              <a:gd name="adj2" fmla="val 41148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sk-SK">
                <a:solidFill>
                  <a:schemeClr val="bg2"/>
                </a:solidFill>
                <a:effectLst/>
                <a:latin typeface="Arial" charset="0"/>
              </a:rPr>
              <a:t>interný formát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187624" y="1225689"/>
            <a:ext cx="7620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pl-PL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sPrompt</a:t>
            </a:r>
            <a:r>
              <a:rPr lang="pl-PL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DB "Zadaj </a:t>
            </a:r>
            <a:r>
              <a:rPr lang="pl-PL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cislo</a:t>
            </a:r>
            <a:r>
              <a:rPr lang="pl-PL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: ", 0</a:t>
            </a:r>
          </a:p>
          <a:p>
            <a:pPr>
              <a:spcBef>
                <a:spcPts val="0"/>
              </a:spcBef>
              <a:defRPr/>
            </a:pPr>
            <a:r>
              <a:rPr lang="pl-PL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pl-PL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endParaRPr lang="pl-PL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pytagor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PROC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pascal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a:word, b:word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finit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(0)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(1)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(2)</a:t>
            </a:r>
          </a:p>
          <a:p>
            <a:pPr>
              <a:spcBef>
                <a:spcPts val="0"/>
              </a:spcBef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fild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a;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fild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  <a:p>
            <a:pPr>
              <a:spcBef>
                <a:spcPts val="0"/>
              </a:spcBef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fmul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a*a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fild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a*a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fild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b;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a*a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fmul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b*b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a*a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fadd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 (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a*a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)+(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b*b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fsqrt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 výsledok zostane v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(0)</a:t>
            </a:r>
          </a:p>
          <a:p>
            <a:pPr>
              <a:spcBef>
                <a:spcPts val="0"/>
              </a:spcBef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ret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pytagor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ENDP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1187624" y="0"/>
            <a:ext cx="7956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spcBef>
                <a:spcPct val="5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Ø"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Napíšte program, ktorý načíta dĺžky strán pravouhlého trojuholníka (celé čísla), pomocou Pytagorovej vety vypočíta dĺžku prepony a vypíše ju na obrazovku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115616" y="117693"/>
            <a:ext cx="8028384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PROC</a:t>
            </a:r>
          </a:p>
          <a:p>
            <a:pPr>
              <a:spcBef>
                <a:spcPts val="0"/>
              </a:spcBef>
              <a:defRPr/>
            </a:pP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edx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offset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sPrompt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 display a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prompt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WriteString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ReadInt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 vstup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cisla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do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eax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eax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 ulož do zásobníka 1. parameter</a:t>
            </a:r>
          </a:p>
          <a:p>
            <a:pPr>
              <a:spcBef>
                <a:spcPts val="0"/>
              </a:spcBef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move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dx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offset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sPrompt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 display a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prompt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WriteString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ReadInt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 vstup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cisla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do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eax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eax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 2. parameter</a:t>
            </a:r>
          </a:p>
          <a:p>
            <a:pPr>
              <a:spcBef>
                <a:spcPts val="0"/>
              </a:spcBef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pytagor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WriteFloat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write ST(0) to console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		    ;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 floating-point format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crlf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exit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ENDP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685800"/>
          </a:xfrm>
        </p:spPr>
        <p:txBody>
          <a:bodyPr/>
          <a:lstStyle/>
          <a:p>
            <a:pPr eaLnBrk="1" hangingPunct="1"/>
            <a:r>
              <a:rPr lang="sk-SK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Registre FPU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143000" y="609600"/>
            <a:ext cx="7772400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 univerzálnych 80-bitových registrov </a:t>
            </a:r>
            <a:r>
              <a:rPr lang="sk-SK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R0 až R7</a:t>
            </a:r>
            <a:endParaRPr lang="sk-SK" sz="22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lvl="1">
              <a:spcBef>
                <a:spcPct val="20000"/>
              </a:spcBef>
              <a:buClr>
                <a:schemeClr val="tx2"/>
              </a:buClr>
              <a:buSzPct val="80000"/>
              <a:buFontTx/>
              <a:buChar char="o"/>
              <a:defRPr/>
            </a:pPr>
            <a:r>
              <a:rPr lang="sk-SK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obsahujú </a:t>
            </a:r>
            <a:r>
              <a:rPr lang="sk-SK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operandy</a:t>
            </a:r>
            <a:r>
              <a:rPr lang="sk-SK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inštrukcií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80000"/>
              <a:buFontTx/>
              <a:buChar char="o"/>
              <a:defRPr/>
            </a:pPr>
            <a:r>
              <a:rPr lang="sk-SK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sú organizované ako zásobník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80000"/>
              <a:buFontTx/>
              <a:buChar char="o"/>
              <a:defRPr/>
            </a:pPr>
            <a:r>
              <a:rPr lang="sk-SK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v inštrukciách sa označujú </a:t>
            </a:r>
            <a:r>
              <a:rPr lang="sk-SK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</a:t>
            </a:r>
            <a:r>
              <a:rPr lang="sk-SK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(0) až </a:t>
            </a:r>
            <a:r>
              <a:rPr lang="sk-SK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</a:t>
            </a:r>
            <a:r>
              <a:rPr lang="sk-SK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(7), pričom index je relatívny voči vrcholu zásobníka</a:t>
            </a:r>
          </a:p>
        </p:txBody>
      </p:sp>
      <p:graphicFrame>
        <p:nvGraphicFramePr>
          <p:cNvPr id="21622" name="Group 118"/>
          <p:cNvGraphicFramePr>
            <a:graphicFrameLocks noGrp="1"/>
          </p:cNvGraphicFramePr>
          <p:nvPr/>
        </p:nvGraphicFramePr>
        <p:xfrm>
          <a:off x="2057400" y="2590800"/>
          <a:ext cx="5486400" cy="4079875"/>
        </p:xfrm>
        <a:graphic>
          <a:graphicData uri="http://schemas.openxmlformats.org/drawingml/2006/table">
            <a:tbl>
              <a:tblPr/>
              <a:tblGrid>
                <a:gridCol w="814388"/>
                <a:gridCol w="1414462"/>
                <a:gridCol w="1797050"/>
                <a:gridCol w="1460500"/>
              </a:tblGrid>
              <a:tr h="422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79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619" name="AutoShape 115"/>
          <p:cNvSpPr>
            <a:spLocks noChangeArrowheads="1"/>
          </p:cNvSpPr>
          <p:nvPr/>
        </p:nvSpPr>
        <p:spPr bwMode="auto">
          <a:xfrm>
            <a:off x="228600" y="4800600"/>
            <a:ext cx="1600200" cy="838200"/>
          </a:xfrm>
          <a:prstGeom prst="wedgeRectCallout">
            <a:avLst>
              <a:gd name="adj1" fmla="val 77181"/>
              <a:gd name="adj2" fmla="val -22157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vrchol zásobníka</a:t>
            </a:r>
          </a:p>
        </p:txBody>
      </p:sp>
      <p:sp>
        <p:nvSpPr>
          <p:cNvPr id="21620" name="AutoShape 116"/>
          <p:cNvSpPr>
            <a:spLocks noChangeArrowheads="1"/>
          </p:cNvSpPr>
          <p:nvPr/>
        </p:nvSpPr>
        <p:spPr bwMode="auto">
          <a:xfrm>
            <a:off x="6248400" y="3048000"/>
            <a:ext cx="1828800" cy="1219200"/>
          </a:xfrm>
          <a:prstGeom prst="wedgeRectCallout">
            <a:avLst>
              <a:gd name="adj1" fmla="val -22134"/>
              <a:gd name="adj2" fmla="val 95315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označenie registrov v inštrukciách</a:t>
            </a:r>
          </a:p>
        </p:txBody>
      </p:sp>
      <p:sp>
        <p:nvSpPr>
          <p:cNvPr id="21623" name="Line 119"/>
          <p:cNvSpPr>
            <a:spLocks noChangeShapeType="1"/>
          </p:cNvSpPr>
          <p:nvPr/>
        </p:nvSpPr>
        <p:spPr bwMode="auto">
          <a:xfrm flipV="1">
            <a:off x="2057400" y="5486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524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stavový register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(status register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)</a:t>
            </a:r>
          </a:p>
        </p:txBody>
      </p:sp>
      <p:graphicFrame>
        <p:nvGraphicFramePr>
          <p:cNvPr id="28863" name="Group 191"/>
          <p:cNvGraphicFramePr>
            <a:graphicFrameLocks noGrp="1"/>
          </p:cNvGraphicFramePr>
          <p:nvPr/>
        </p:nvGraphicFramePr>
        <p:xfrm>
          <a:off x="254000" y="685800"/>
          <a:ext cx="7848600" cy="8382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marL="38100" marR="3810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14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12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C0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</a:tr>
            </a:tbl>
          </a:graphicData>
        </a:graphic>
      </p:graphicFrame>
      <p:sp>
        <p:nvSpPr>
          <p:cNvPr id="28746" name="Line 74"/>
          <p:cNvSpPr>
            <a:spLocks noChangeShapeType="1"/>
          </p:cNvSpPr>
          <p:nvPr/>
        </p:nvSpPr>
        <p:spPr bwMode="auto">
          <a:xfrm>
            <a:off x="1614488" y="1071563"/>
            <a:ext cx="0" cy="457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28748" name="Text Box 76"/>
          <p:cNvSpPr txBox="1">
            <a:spLocks noChangeArrowheads="1"/>
          </p:cNvSpPr>
          <p:nvPr/>
        </p:nvSpPr>
        <p:spPr bwMode="auto">
          <a:xfrm>
            <a:off x="228600" y="1905000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FPU pracuje</a:t>
            </a:r>
          </a:p>
        </p:txBody>
      </p:sp>
      <p:sp>
        <p:nvSpPr>
          <p:cNvPr id="28756" name="Text Box 84"/>
          <p:cNvSpPr txBox="1">
            <a:spLocks noChangeArrowheads="1"/>
          </p:cNvSpPr>
          <p:nvPr/>
        </p:nvSpPr>
        <p:spPr bwMode="auto">
          <a:xfrm>
            <a:off x="7620000" y="1828800"/>
            <a:ext cx="1295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chybná operácia</a:t>
            </a:r>
          </a:p>
        </p:txBody>
      </p:sp>
      <p:sp>
        <p:nvSpPr>
          <p:cNvPr id="28757" name="Text Box 85"/>
          <p:cNvSpPr txBox="1">
            <a:spLocks noChangeArrowheads="1"/>
          </p:cNvSpPr>
          <p:nvPr/>
        </p:nvSpPr>
        <p:spPr bwMode="auto">
          <a:xfrm>
            <a:off x="6804025" y="2636838"/>
            <a:ext cx="23399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denormalizované</a:t>
            </a:r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číslo </a:t>
            </a:r>
          </a:p>
        </p:txBody>
      </p:sp>
      <p:sp>
        <p:nvSpPr>
          <p:cNvPr id="28758" name="Text Box 86"/>
          <p:cNvSpPr txBox="1">
            <a:spLocks noChangeArrowheads="1"/>
          </p:cNvSpPr>
          <p:nvPr/>
        </p:nvSpPr>
        <p:spPr bwMode="auto">
          <a:xfrm>
            <a:off x="6516688" y="3573463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delenie nulou</a:t>
            </a:r>
          </a:p>
        </p:txBody>
      </p:sp>
      <p:sp>
        <p:nvSpPr>
          <p:cNvPr id="28759" name="Text Box 87"/>
          <p:cNvSpPr txBox="1">
            <a:spLocks noChangeArrowheads="1"/>
          </p:cNvSpPr>
          <p:nvPr/>
        </p:nvSpPr>
        <p:spPr bwMode="auto">
          <a:xfrm>
            <a:off x="4343400" y="5410200"/>
            <a:ext cx="480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chyba zásobníka (C1 = 1 ... pretečenie, C1 = 0 ... podtečenie)</a:t>
            </a:r>
          </a:p>
        </p:txBody>
      </p:sp>
      <p:sp>
        <p:nvSpPr>
          <p:cNvPr id="28760" name="Text Box 88"/>
          <p:cNvSpPr txBox="1">
            <a:spLocks noChangeArrowheads="1"/>
          </p:cNvSpPr>
          <p:nvPr/>
        </p:nvSpPr>
        <p:spPr bwMode="auto">
          <a:xfrm>
            <a:off x="4953000" y="4876800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presnosť (napr. 1/3)</a:t>
            </a:r>
          </a:p>
        </p:txBody>
      </p:sp>
      <p:sp>
        <p:nvSpPr>
          <p:cNvPr id="28761" name="Text Box 89"/>
          <p:cNvSpPr txBox="1">
            <a:spLocks noChangeArrowheads="1"/>
          </p:cNvSpPr>
          <p:nvPr/>
        </p:nvSpPr>
        <p:spPr bwMode="auto">
          <a:xfrm>
            <a:off x="5410200" y="4343400"/>
            <a:ext cx="3554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numerické podtečenie</a:t>
            </a:r>
            <a:endParaRPr lang="sk-SK" sz="20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8762" name="Text Box 90"/>
          <p:cNvSpPr txBox="1">
            <a:spLocks noChangeArrowheads="1"/>
          </p:cNvSpPr>
          <p:nvPr/>
        </p:nvSpPr>
        <p:spPr bwMode="auto">
          <a:xfrm>
            <a:off x="5943600" y="3886200"/>
            <a:ext cx="30208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numerické pretečenie</a:t>
            </a:r>
            <a:endParaRPr lang="sk-SK" sz="20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8763" name="Text Box 91"/>
          <p:cNvSpPr txBox="1">
            <a:spLocks noChangeArrowheads="1"/>
          </p:cNvSpPr>
          <p:nvPr/>
        </p:nvSpPr>
        <p:spPr bwMode="auto">
          <a:xfrm>
            <a:off x="3886200" y="6172200"/>
            <a:ext cx="502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Interrupt Request</a:t>
            </a:r>
            <a:r>
              <a:rPr lang="sk-SK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– nastaví sa pri vzniku ľubovoľnej nemaskovanej výnimky 0 až 5 </a:t>
            </a:r>
          </a:p>
        </p:txBody>
      </p:sp>
      <p:sp>
        <p:nvSpPr>
          <p:cNvPr id="28765" name="Rectangle 93"/>
          <p:cNvSpPr>
            <a:spLocks noChangeArrowheads="1"/>
          </p:cNvSpPr>
          <p:nvPr/>
        </p:nvSpPr>
        <p:spPr bwMode="auto">
          <a:xfrm>
            <a:off x="152400" y="5334000"/>
            <a:ext cx="4572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82800" anchor="ctr"/>
          <a:lstStyle/>
          <a:p>
            <a:pPr>
              <a:defRPr/>
            </a:pPr>
            <a:endParaRPr lang="sk-SK"/>
          </a:p>
        </p:txBody>
      </p:sp>
      <p:sp>
        <p:nvSpPr>
          <p:cNvPr id="28766" name="Text Box 94"/>
          <p:cNvSpPr txBox="1">
            <a:spLocks noChangeArrowheads="1"/>
          </p:cNvSpPr>
          <p:nvPr/>
        </p:nvSpPr>
        <p:spPr bwMode="auto">
          <a:xfrm>
            <a:off x="685800" y="5181600"/>
            <a:ext cx="2971800" cy="1483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ukazovateľ zásobníka (obsahuje </a:t>
            </a:r>
            <a:r>
              <a:rPr lang="sk-SK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číslo </a:t>
            </a:r>
            <a:r>
              <a:rPr lang="sk-SK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registra, ktorý je na vrchole zásobníka)</a:t>
            </a:r>
          </a:p>
        </p:txBody>
      </p:sp>
      <p:sp>
        <p:nvSpPr>
          <p:cNvPr id="28767" name="Line 95"/>
          <p:cNvSpPr>
            <a:spLocks noChangeShapeType="1"/>
          </p:cNvSpPr>
          <p:nvPr/>
        </p:nvSpPr>
        <p:spPr bwMode="auto">
          <a:xfrm>
            <a:off x="7848600" y="152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28768" name="Line 96"/>
          <p:cNvSpPr>
            <a:spLocks noChangeShapeType="1"/>
          </p:cNvSpPr>
          <p:nvPr/>
        </p:nvSpPr>
        <p:spPr bwMode="auto">
          <a:xfrm>
            <a:off x="7315200" y="1524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28769" name="Line 97"/>
          <p:cNvSpPr>
            <a:spLocks noChangeShapeType="1"/>
          </p:cNvSpPr>
          <p:nvPr/>
        </p:nvSpPr>
        <p:spPr bwMode="auto">
          <a:xfrm>
            <a:off x="6781800" y="1524000"/>
            <a:ext cx="22225" cy="2049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28770" name="Line 98"/>
          <p:cNvSpPr>
            <a:spLocks noChangeShapeType="1"/>
          </p:cNvSpPr>
          <p:nvPr/>
        </p:nvSpPr>
        <p:spPr bwMode="auto">
          <a:xfrm>
            <a:off x="6248400" y="15240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28771" name="Line 99"/>
          <p:cNvSpPr>
            <a:spLocks noChangeShapeType="1"/>
          </p:cNvSpPr>
          <p:nvPr/>
        </p:nvSpPr>
        <p:spPr bwMode="auto">
          <a:xfrm>
            <a:off x="5715000" y="15240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28772" name="Line 100"/>
          <p:cNvSpPr>
            <a:spLocks noChangeShapeType="1"/>
          </p:cNvSpPr>
          <p:nvPr/>
        </p:nvSpPr>
        <p:spPr bwMode="auto">
          <a:xfrm>
            <a:off x="5181600" y="15240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28774" name="Line 102"/>
          <p:cNvSpPr>
            <a:spLocks noChangeShapeType="1"/>
          </p:cNvSpPr>
          <p:nvPr/>
        </p:nvSpPr>
        <p:spPr bwMode="auto">
          <a:xfrm>
            <a:off x="4572000" y="15240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28775" name="Line 103"/>
          <p:cNvSpPr>
            <a:spLocks noChangeShapeType="1"/>
          </p:cNvSpPr>
          <p:nvPr/>
        </p:nvSpPr>
        <p:spPr bwMode="auto">
          <a:xfrm>
            <a:off x="4114800" y="15240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28778" name="Rectangle 106"/>
          <p:cNvSpPr>
            <a:spLocks noChangeArrowheads="1"/>
          </p:cNvSpPr>
          <p:nvPr/>
        </p:nvSpPr>
        <p:spPr bwMode="auto">
          <a:xfrm>
            <a:off x="152400" y="4114800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82800" anchor="ctr"/>
          <a:lstStyle/>
          <a:p>
            <a:pPr>
              <a:defRPr/>
            </a:pPr>
            <a:endParaRPr lang="sk-SK"/>
          </a:p>
        </p:txBody>
      </p:sp>
      <p:sp>
        <p:nvSpPr>
          <p:cNvPr id="28779" name="Text Box 107"/>
          <p:cNvSpPr txBox="1">
            <a:spLocks noChangeArrowheads="1"/>
          </p:cNvSpPr>
          <p:nvPr/>
        </p:nvSpPr>
        <p:spPr bwMode="auto">
          <a:xfrm>
            <a:off x="685800" y="3962400"/>
            <a:ext cx="31242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podmienkové bity (C0, C2 a C3 sa nastavujú pri porovnaní čísiel)</a:t>
            </a:r>
          </a:p>
        </p:txBody>
      </p:sp>
      <p:sp>
        <p:nvSpPr>
          <p:cNvPr id="28780" name="Line 108"/>
          <p:cNvSpPr>
            <a:spLocks noChangeShapeType="1"/>
          </p:cNvSpPr>
          <p:nvPr/>
        </p:nvSpPr>
        <p:spPr bwMode="auto">
          <a:xfrm>
            <a:off x="457200" y="152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28864" name="Rectangle 192"/>
          <p:cNvSpPr>
            <a:spLocks noChangeArrowheads="1"/>
          </p:cNvSpPr>
          <p:nvPr/>
        </p:nvSpPr>
        <p:spPr bwMode="auto">
          <a:xfrm>
            <a:off x="152400" y="2514600"/>
            <a:ext cx="457200" cy="38100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82800" anchor="ctr"/>
          <a:lstStyle/>
          <a:p>
            <a:pPr>
              <a:defRPr/>
            </a:pPr>
            <a:endParaRPr lang="sk-SK"/>
          </a:p>
        </p:txBody>
      </p:sp>
      <p:sp>
        <p:nvSpPr>
          <p:cNvPr id="28865" name="Text Box 193"/>
          <p:cNvSpPr txBox="1">
            <a:spLocks noChangeArrowheads="1"/>
          </p:cNvSpPr>
          <p:nvPr/>
        </p:nvSpPr>
        <p:spPr bwMode="auto">
          <a:xfrm>
            <a:off x="762000" y="2362200"/>
            <a:ext cx="2667000" cy="146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výnimky (informujú o výsledku predchádzajúcej operácie)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riadiaci register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control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register)</a:t>
            </a:r>
          </a:p>
        </p:txBody>
      </p:sp>
      <p:graphicFrame>
        <p:nvGraphicFramePr>
          <p:cNvPr id="1132" name="Group 108"/>
          <p:cNvGraphicFramePr>
            <a:graphicFrameLocks noGrp="1"/>
          </p:cNvGraphicFramePr>
          <p:nvPr/>
        </p:nvGraphicFramePr>
        <p:xfrm>
          <a:off x="254000" y="685800"/>
          <a:ext cx="7848600" cy="8382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marL="38100" marR="3810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14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12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</a:tr>
            </a:tbl>
          </a:graphicData>
        </a:graphic>
      </p:graphicFrame>
      <p:sp>
        <p:nvSpPr>
          <p:cNvPr id="1095" name="Line 71"/>
          <p:cNvSpPr>
            <a:spLocks noChangeShapeType="1"/>
          </p:cNvSpPr>
          <p:nvPr/>
        </p:nvSpPr>
        <p:spPr bwMode="auto">
          <a:xfrm>
            <a:off x="1614488" y="10715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1105" name="Rectangle 81"/>
          <p:cNvSpPr>
            <a:spLocks noChangeArrowheads="1"/>
          </p:cNvSpPr>
          <p:nvPr/>
        </p:nvSpPr>
        <p:spPr bwMode="auto">
          <a:xfrm>
            <a:off x="152400" y="4953000"/>
            <a:ext cx="4572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82800" anchor="ctr"/>
          <a:lstStyle/>
          <a:p>
            <a:pPr>
              <a:defRPr/>
            </a:pPr>
            <a:endParaRPr lang="sk-SK"/>
          </a:p>
        </p:txBody>
      </p:sp>
      <p:sp>
        <p:nvSpPr>
          <p:cNvPr id="1106" name="Text Box 82"/>
          <p:cNvSpPr txBox="1">
            <a:spLocks noChangeArrowheads="1"/>
          </p:cNvSpPr>
          <p:nvPr/>
        </p:nvSpPr>
        <p:spPr bwMode="auto">
          <a:xfrm>
            <a:off x="685800" y="4724400"/>
            <a:ext cx="8458200" cy="1976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určujú spôsob zaokrúhľovania: </a:t>
            </a:r>
          </a:p>
          <a:p>
            <a:pPr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00 (štandardne) – k najbližšiemu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číslu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01 – dole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(k -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/>
              </a:rPr>
              <a:t>)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10 –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hore (k +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/>
              </a:rPr>
              <a:t>)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11 – odrezanie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(k 0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/>
              </a:rPr>
              <a:t>)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115" name="Rectangle 91"/>
          <p:cNvSpPr>
            <a:spLocks noChangeArrowheads="1"/>
          </p:cNvSpPr>
          <p:nvPr/>
        </p:nvSpPr>
        <p:spPr bwMode="auto">
          <a:xfrm>
            <a:off x="152400" y="4114800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82800" anchor="ctr"/>
          <a:lstStyle/>
          <a:p>
            <a:pPr>
              <a:defRPr/>
            </a:pPr>
            <a:endParaRPr lang="sk-SK"/>
          </a:p>
        </p:txBody>
      </p:sp>
      <p:sp>
        <p:nvSpPr>
          <p:cNvPr id="1116" name="Text Box 92"/>
          <p:cNvSpPr txBox="1">
            <a:spLocks noChangeArrowheads="1"/>
          </p:cNvSpPr>
          <p:nvPr/>
        </p:nvSpPr>
        <p:spPr bwMode="auto">
          <a:xfrm>
            <a:off x="685800" y="3886200"/>
            <a:ext cx="81534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určujú presnosť v priebehu výpočtu: 00 – 24 bitov, 10 – 53 bitov, 11 (štandardné nastavenie) – 64 bitov</a:t>
            </a:r>
          </a:p>
        </p:txBody>
      </p:sp>
      <p:sp>
        <p:nvSpPr>
          <p:cNvPr id="1118" name="Rectangle 94"/>
          <p:cNvSpPr>
            <a:spLocks noChangeArrowheads="1"/>
          </p:cNvSpPr>
          <p:nvPr/>
        </p:nvSpPr>
        <p:spPr bwMode="auto">
          <a:xfrm>
            <a:off x="152400" y="1905000"/>
            <a:ext cx="457200" cy="38100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82800" anchor="ctr"/>
          <a:lstStyle/>
          <a:p>
            <a:pPr>
              <a:defRPr/>
            </a:pPr>
            <a:endParaRPr lang="sk-SK"/>
          </a:p>
        </p:txBody>
      </p:sp>
      <p:sp>
        <p:nvSpPr>
          <p:cNvPr id="1119" name="Text Box 95"/>
          <p:cNvSpPr txBox="1">
            <a:spLocks noChangeArrowheads="1"/>
          </p:cNvSpPr>
          <p:nvPr/>
        </p:nvSpPr>
        <p:spPr bwMode="auto">
          <a:xfrm>
            <a:off x="685800" y="1828800"/>
            <a:ext cx="8458200" cy="202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maskujú výnimky 0 až 5 zaznamenané v stavovom registri:  maska = 0 </a:t>
            </a:r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=&gt;</a:t>
            </a: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pri vzniku príslušnej výnimky FPU generuje prerušenie</a:t>
            </a:r>
          </a:p>
          <a:p>
            <a:pPr>
              <a:spcBef>
                <a:spcPct val="20000"/>
              </a:spcBef>
              <a:defRPr/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maska = </a:t>
            </a:r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(štandardné nastavenie) </a:t>
            </a:r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=&gt;</a:t>
            </a: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FPU výnimku oznámi v stavovom registri, ale nevyvolá prerušenie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77" name="Group 65"/>
          <p:cNvGraphicFramePr>
            <a:graphicFrameLocks noGrp="1"/>
          </p:cNvGraphicFramePr>
          <p:nvPr/>
        </p:nvGraphicFramePr>
        <p:xfrm>
          <a:off x="1403648" y="1196752"/>
          <a:ext cx="7450088" cy="3534412"/>
        </p:xfrm>
        <a:graphic>
          <a:graphicData uri="http://schemas.openxmlformats.org/drawingml/2006/table">
            <a:tbl>
              <a:tblPr/>
              <a:tblGrid>
                <a:gridCol w="2349127"/>
                <a:gridCol w="2617598"/>
                <a:gridCol w="2483363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Metóda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sk-SK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1.0111 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sk-SK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-1.0111 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k najbližšiemu číslu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1.100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-1.100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sk-SK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dole (k -</a:t>
                      </a:r>
                      <a:r>
                        <a:rPr lang="sk-SK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/>
                        </a:rPr>
                        <a:t>)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1.011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-1.100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sk-SK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hore (k +</a:t>
                      </a:r>
                      <a:r>
                        <a:rPr lang="sk-SK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/>
                        </a:rPr>
                        <a:t>)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1.100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-1.011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sk-SK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odrezanie (k 0</a:t>
                      </a:r>
                      <a:r>
                        <a:rPr lang="sk-SK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/>
                        </a:rPr>
                        <a:t>)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1.011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-1.011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Obdĺžnik 3"/>
          <p:cNvSpPr/>
          <p:nvPr/>
        </p:nvSpPr>
        <p:spPr>
          <a:xfrm>
            <a:off x="1331640" y="404664"/>
            <a:ext cx="5472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spcBef>
                <a:spcPct val="5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Ø"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Zaokrúhlenie na 3 des. miesta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62000"/>
          </a:xfrm>
        </p:spPr>
        <p:txBody>
          <a:bodyPr/>
          <a:lstStyle/>
          <a:p>
            <a:pPr eaLnBrk="1" hangingPunct="1"/>
            <a:r>
              <a:rPr lang="sk-SK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Inštrukčný súbor FPU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219200" y="1219200"/>
            <a:ext cx="5008984" cy="1348061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fld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real32 / real64 / real80 /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(i)</a:t>
            </a:r>
          </a:p>
          <a:p>
            <a:pPr>
              <a:spcBef>
                <a:spcPct val="2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fild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int16 / int32 / int64</a:t>
            </a:r>
          </a:p>
          <a:p>
            <a:pPr>
              <a:spcBef>
                <a:spcPct val="2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fbld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BCD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143000" y="533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sk-SK" sz="28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charset="0"/>
              </a:rPr>
              <a:t>Inštrukcie pre kopírovanie údajov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143000" y="2667000"/>
            <a:ext cx="76962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0000" indent="-360000"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uloží (skopíruje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)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do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(0)</a:t>
            </a:r>
          </a:p>
          <a:p>
            <a:pPr marL="360000" indent="-3600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automaticky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sa vykoná konverzia do interného formátu FPU</a:t>
            </a:r>
          </a:p>
          <a:p>
            <a:pPr marL="360000" indent="-3600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 </a:t>
            </a:r>
            <a:r>
              <a:rPr lang="sk-SK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premenná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alebo register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(i)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6483152" y="1196752"/>
            <a:ext cx="2660848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load</a:t>
            </a:r>
            <a:endParaRPr lang="sk-SK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integer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load</a:t>
            </a:r>
            <a:endParaRPr lang="sk-SK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BCD </a:t>
            </a: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load</a:t>
            </a:r>
            <a:endParaRPr lang="sk-SK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143000" y="4495800"/>
            <a:ext cx="8001000" cy="2189163"/>
            <a:chOff x="720" y="2688"/>
            <a:chExt cx="5040" cy="1379"/>
          </a:xfrm>
        </p:grpSpPr>
        <p:sp>
          <p:nvSpPr>
            <p:cNvPr id="29702" name="Text Box 6"/>
            <p:cNvSpPr txBox="1">
              <a:spLocks noChangeArrowheads="1"/>
            </p:cNvSpPr>
            <p:nvPr/>
          </p:nvSpPr>
          <p:spPr bwMode="auto">
            <a:xfrm>
              <a:off x="768" y="2688"/>
              <a:ext cx="2928" cy="570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fst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real32 / real64 / </a:t>
              </a: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st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(i)</a:t>
              </a:r>
            </a:p>
            <a:p>
              <a:pPr>
                <a:spcBef>
                  <a:spcPct val="20000"/>
                </a:spcBef>
                <a:defRPr/>
              </a:pP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fist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int16 / int32</a:t>
              </a:r>
            </a:p>
          </p:txBody>
        </p:sp>
        <p:sp>
          <p:nvSpPr>
            <p:cNvPr id="29703" name="Text Box 7"/>
            <p:cNvSpPr txBox="1">
              <a:spLocks noChangeArrowheads="1"/>
            </p:cNvSpPr>
            <p:nvPr/>
          </p:nvSpPr>
          <p:spPr bwMode="auto">
            <a:xfrm>
              <a:off x="720" y="3264"/>
              <a:ext cx="5040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60000" indent="-360000">
                <a:spcBef>
                  <a:spcPct val="5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q"/>
                <a:defRPr/>
              </a:pP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skopíruje 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hodnotu z registra </a:t>
              </a: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st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(0) do </a:t>
              </a: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operandu</a:t>
              </a:r>
              <a:endPara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 marL="360000" indent="-3600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q"/>
                <a:defRPr/>
              </a:pP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automaticky 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sa vykoná konverzia do potrebného formátu</a:t>
              </a: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3744" y="2688"/>
              <a:ext cx="2016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dirty="0" err="1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store</a:t>
              </a:r>
              <a:endPara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>
                <a:spcBef>
                  <a:spcPct val="20000"/>
                </a:spcBef>
                <a:defRPr/>
              </a:pPr>
              <a:r>
                <a:rPr lang="sk-SK" dirty="0" err="1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integer</a:t>
              </a:r>
              <a:r>
                <a:rPr lang="sk-SK" dirty="0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sk-SK" dirty="0" err="1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store</a:t>
              </a:r>
              <a:endPara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143000" y="609600"/>
            <a:ext cx="4800600" cy="13430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fstp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real32 / real64 / real80 /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(i)</a:t>
            </a:r>
          </a:p>
          <a:p>
            <a:pPr>
              <a:spcBef>
                <a:spcPct val="2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fistp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int16 / int32 / int64</a:t>
            </a:r>
          </a:p>
          <a:p>
            <a:pPr>
              <a:spcBef>
                <a:spcPct val="2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fbstp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BCD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143000" y="2057400"/>
            <a:ext cx="8001000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0000" indent="-36000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skopíruje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hodnotu z registra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(0) do zadaného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operandu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vyberie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položku z vrcholu zásobníka (i je index </a:t>
            </a:r>
            <a:r>
              <a:rPr lang="sk-SK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pred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výberom) </a:t>
            </a:r>
          </a:p>
          <a:p>
            <a:pPr marL="360000" indent="-3600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automaticky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sa vykoná konverzia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019800" y="609600"/>
            <a:ext cx="3124200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store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and pop</a:t>
            </a:r>
          </a:p>
          <a:p>
            <a:pPr>
              <a:spcBef>
                <a:spcPct val="20000"/>
              </a:spcBef>
              <a:defRPr/>
            </a:pP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integer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store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and pop</a:t>
            </a:r>
          </a:p>
          <a:p>
            <a:pPr>
              <a:spcBef>
                <a:spcPct val="20000"/>
              </a:spcBef>
              <a:defRPr/>
            </a:pP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BCD </a:t>
            </a:r>
            <a:r>
              <a:rPr lang="sk-SK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store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and pop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143000" y="3962401"/>
            <a:ext cx="8001000" cy="1808163"/>
            <a:chOff x="720" y="2208"/>
            <a:chExt cx="5040" cy="1139"/>
          </a:xfrm>
        </p:grpSpPr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768" y="2208"/>
              <a:ext cx="1104" cy="294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fxch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st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(i)</a:t>
              </a:r>
            </a:p>
          </p:txBody>
        </p:sp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720" y="2544"/>
              <a:ext cx="5040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60000" indent="-360000">
                <a:spcBef>
                  <a:spcPct val="5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q"/>
                <a:defRPr/>
              </a:pP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vymení 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obsahy registrov </a:t>
              </a: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st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(0) a </a:t>
              </a: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st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(i)</a:t>
              </a:r>
            </a:p>
            <a:p>
              <a:pPr marL="360000" indent="-3600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q"/>
                <a:defRPr/>
              </a:pPr>
              <a:r>
                <a:rPr lang="sk-SK" dirty="0" err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fxch</a:t>
              </a:r>
              <a:r>
                <a:rPr lang="sk-SK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 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bez </a:t>
              </a:r>
              <a:r>
                <a:rPr lang="sk-SK" dirty="0" err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operandu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 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vymení 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obsahy registrov </a:t>
              </a: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st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(0) a </a:t>
              </a: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st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(1)</a:t>
              </a:r>
            </a:p>
          </p:txBody>
        </p:sp>
        <p:sp>
          <p:nvSpPr>
            <p:cNvPr id="30732" name="Text Box 12"/>
            <p:cNvSpPr txBox="1">
              <a:spLocks noChangeArrowheads="1"/>
            </p:cNvSpPr>
            <p:nvPr/>
          </p:nvSpPr>
          <p:spPr bwMode="auto">
            <a:xfrm>
              <a:off x="2016" y="2208"/>
              <a:ext cx="28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dirty="0" err="1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exchange</a:t>
              </a:r>
              <a:r>
                <a:rPr lang="sk-SK" dirty="0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sk-SK" dirty="0" err="1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registers</a:t>
              </a:r>
              <a:endPara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219200" y="685800"/>
            <a:ext cx="4648200" cy="90487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fadd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real32 / real64 </a:t>
            </a:r>
          </a:p>
          <a:p>
            <a:pPr>
              <a:spcBef>
                <a:spcPct val="20000"/>
              </a:spcBef>
              <a:defRPr/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fiadd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int16 / int32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143000" y="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sk-SK" sz="28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charset="0"/>
              </a:rPr>
              <a:t>Inštrukcie aritmetické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143000" y="16002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pripočíta </a:t>
            </a:r>
            <a:r>
              <a:rPr lang="sk-SK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</a:t>
            </a:r>
            <a:r>
              <a:rPr lang="sk-SK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k </a:t>
            </a:r>
            <a:r>
              <a:rPr lang="sk-SK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</a:t>
            </a:r>
            <a:r>
              <a:rPr lang="sk-SK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(0)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143000" y="2276872"/>
            <a:ext cx="8001000" cy="1452563"/>
            <a:chOff x="720" y="1584"/>
            <a:chExt cx="5040" cy="915"/>
          </a:xfrm>
        </p:grpSpPr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768" y="1584"/>
              <a:ext cx="2928" cy="570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fadd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st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(0), </a:t>
              </a: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st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(i)</a:t>
              </a:r>
            </a:p>
            <a:p>
              <a:pPr>
                <a:spcBef>
                  <a:spcPct val="20000"/>
                </a:spcBef>
                <a:defRPr/>
              </a:pP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fadd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st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(i), </a:t>
              </a: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st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(0)</a:t>
              </a:r>
            </a:p>
          </p:txBody>
        </p:sp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720" y="2208"/>
              <a:ext cx="50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q"/>
                <a:defRPr/>
              </a:pP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sčíta </a:t>
              </a: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operandy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a výsledok 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uloží 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do ľavého </a:t>
              </a: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operandu</a:t>
              </a:r>
              <a:endPara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143000" y="3933056"/>
            <a:ext cx="8001000" cy="1363663"/>
            <a:chOff x="720" y="2544"/>
            <a:chExt cx="5040" cy="859"/>
          </a:xfrm>
        </p:grpSpPr>
        <p:sp>
          <p:nvSpPr>
            <p:cNvPr id="32777" name="Text Box 9"/>
            <p:cNvSpPr txBox="1">
              <a:spLocks noChangeArrowheads="1"/>
            </p:cNvSpPr>
            <p:nvPr/>
          </p:nvSpPr>
          <p:spPr bwMode="auto">
            <a:xfrm>
              <a:off x="768" y="2544"/>
              <a:ext cx="2928" cy="294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faddp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st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(i), </a:t>
              </a: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st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(0)</a:t>
              </a:r>
            </a:p>
          </p:txBody>
        </p:sp>
        <p:sp>
          <p:nvSpPr>
            <p:cNvPr id="32778" name="Text Box 10"/>
            <p:cNvSpPr txBox="1">
              <a:spLocks noChangeArrowheads="1"/>
            </p:cNvSpPr>
            <p:nvPr/>
          </p:nvSpPr>
          <p:spPr bwMode="auto">
            <a:xfrm>
              <a:off x="720" y="2880"/>
              <a:ext cx="504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60000" indent="-360000">
                <a:spcBef>
                  <a:spcPct val="5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q"/>
                <a:defRPr/>
              </a:pPr>
              <a:r>
                <a:rPr lang="sk-SK" dirty="0" err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st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(i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) 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= </a:t>
              </a: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st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(i) + </a:t>
              </a:r>
              <a:r>
                <a:rPr lang="sk-SK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st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(0) a odstráni položku z vrcholu zásobníka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zur">
  <a:themeElements>
    <a:clrScheme name="Azur 1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6666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5C5CE7"/>
      </a:accent6>
      <a:hlink>
        <a:srgbClr val="CCCCFF"/>
      </a:hlink>
      <a:folHlink>
        <a:srgbClr val="CC99FF"/>
      </a:folHlink>
    </a:clrScheme>
    <a:fontScheme name="Azu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400" b="0" i="0" u="none" strike="noStrike" cap="none" normalizeH="0" baseline="0" smtClean="0">
            <a:ln>
              <a:noFill/>
            </a:ln>
            <a:solidFill>
              <a:srgbClr val="FFFF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400" b="0" i="0" u="none" strike="noStrike" cap="none" normalizeH="0" baseline="0" smtClean="0">
            <a:ln>
              <a:noFill/>
            </a:ln>
            <a:solidFill>
              <a:srgbClr val="FFFF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charset="0"/>
          </a:defRPr>
        </a:defPPr>
      </a:lstStyle>
    </a:lnDef>
  </a:objectDefaults>
  <a:extraClrSchemeLst>
    <a:extraClrScheme>
      <a:clrScheme name="Azur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6666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5C5CE7"/>
        </a:accent6>
        <a:hlink>
          <a:srgbClr val="CC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Designs\Azur.pot</Template>
  <TotalTime>2501</TotalTime>
  <Words>1369</Words>
  <Application>Microsoft Office PowerPoint</Application>
  <PresentationFormat>Prezentácia na obrazovke (4:3)</PresentationFormat>
  <Paragraphs>315</Paragraphs>
  <Slides>21</Slides>
  <Notes>2</Notes>
  <HiddenSlides>0</HiddenSlides>
  <MMClips>0</MMClips>
  <ScaleCrop>false</ScaleCrop>
  <HeadingPairs>
    <vt:vector size="8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Symbol</vt:lpstr>
      <vt:lpstr>Times New Roman</vt:lpstr>
      <vt:lpstr>Wingdings</vt:lpstr>
      <vt:lpstr>Azur</vt:lpstr>
      <vt:lpstr>Enačba</vt:lpstr>
      <vt:lpstr>Reálna aritmetika</vt:lpstr>
      <vt:lpstr>Prezentácia programu PowerPoint</vt:lpstr>
      <vt:lpstr>Registre FPU</vt:lpstr>
      <vt:lpstr>Prezentácia programu PowerPoint</vt:lpstr>
      <vt:lpstr>Prezentácia programu PowerPoint</vt:lpstr>
      <vt:lpstr>Prezentácia programu PowerPoint</vt:lpstr>
      <vt:lpstr>Inštrukčný súbor FPU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zu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janosik</dc:creator>
  <cp:lastModifiedBy>Andrej Šišila</cp:lastModifiedBy>
  <cp:revision>136</cp:revision>
  <dcterms:created xsi:type="dcterms:W3CDTF">2007-10-10T05:17:08Z</dcterms:created>
  <dcterms:modified xsi:type="dcterms:W3CDTF">2015-01-02T14:41:44Z</dcterms:modified>
</cp:coreProperties>
</file>