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8"/>
  </p:notesMasterIdLst>
  <p:sldIdLst>
    <p:sldId id="292" r:id="rId2"/>
    <p:sldId id="290" r:id="rId3"/>
    <p:sldId id="306" r:id="rId4"/>
    <p:sldId id="307" r:id="rId5"/>
    <p:sldId id="291" r:id="rId6"/>
    <p:sldId id="302" r:id="rId7"/>
    <p:sldId id="283" r:id="rId8"/>
    <p:sldId id="308" r:id="rId9"/>
    <p:sldId id="309" r:id="rId10"/>
    <p:sldId id="310" r:id="rId11"/>
    <p:sldId id="312" r:id="rId12"/>
    <p:sldId id="294" r:id="rId13"/>
    <p:sldId id="296" r:id="rId14"/>
    <p:sldId id="295" r:id="rId15"/>
    <p:sldId id="297" r:id="rId16"/>
    <p:sldId id="299" r:id="rId17"/>
  </p:sldIdLst>
  <p:sldSz cx="9144000" cy="6858000" type="screen4x3"/>
  <p:notesSz cx="6858000" cy="9144000"/>
  <p:defaultTextStyle>
    <a:defPPr>
      <a:defRPr lang="sk-SK"/>
    </a:defPPr>
    <a:lvl1pPr algn="l" rtl="0" fontAlgn="base">
      <a:spcBef>
        <a:spcPct val="0"/>
      </a:spcBef>
      <a:spcAft>
        <a:spcPct val="0"/>
      </a:spcAft>
      <a:defRPr sz="2400" kern="1200">
        <a:solidFill>
          <a:srgbClr val="FFFFCC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rgbClr val="FFFFCC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rgbClr val="FFFFCC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rgbClr val="FFFFCC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rgbClr val="FFFFCC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rgbClr val="FFFFCC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rgbClr val="FFFFCC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rgbClr val="FFFFCC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rgbClr val="FFFFCC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66"/>
    <a:srgbClr val="666699"/>
    <a:srgbClr val="FF33CC"/>
    <a:srgbClr val="F6F8A4"/>
    <a:srgbClr val="969696"/>
    <a:srgbClr val="FFFFFF"/>
    <a:srgbClr val="FF00FF"/>
    <a:srgbClr val="FFFF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2836" autoAdjust="0"/>
    <p:restoredTop sz="91063" autoAdjust="0"/>
  </p:normalViewPr>
  <p:slideViewPr>
    <p:cSldViewPr>
      <p:cViewPr>
        <p:scale>
          <a:sx n="70" d="100"/>
          <a:sy n="70" d="100"/>
        </p:scale>
        <p:origin x="-1589" y="-22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E000B2-3CE1-44A6-8091-3EC1DE479B29}" type="datetimeFigureOut">
              <a:rPr lang="sk-SK" smtClean="0"/>
              <a:t>10. 12. 2014</a:t>
            </a:fld>
            <a:endParaRPr lang="sk-SK"/>
          </a:p>
        </p:txBody>
      </p:sp>
      <p:sp>
        <p:nvSpPr>
          <p:cNvPr id="4" name="Zástupný symbol obrazu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symbol poznámo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1717F4-BA98-49D4-984A-F32CB2A93B1D}" type="slidenum">
              <a:rPr lang="sk-SK" smtClean="0"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Podporované veľkosti stránok: 4 </a:t>
            </a:r>
            <a:r>
              <a:rPr lang="sk-SK" dirty="0" err="1" smtClean="0"/>
              <a:t>kB</a:t>
            </a:r>
            <a:r>
              <a:rPr lang="sk-SK" dirty="0" smtClean="0"/>
              <a:t>, 2 MB a 4MB.</a:t>
            </a:r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1717F4-BA98-49D4-984A-F32CB2A93B1D}" type="slidenum">
              <a:rPr lang="sk-SK" smtClean="0"/>
              <a:t>7</a:t>
            </a:fld>
            <a:endParaRPr lang="sk-SK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1717F4-BA98-49D4-984A-F32CB2A93B1D}" type="slidenum">
              <a:rPr lang="sk-SK" smtClean="0"/>
              <a:t>9</a:t>
            </a:fld>
            <a:endParaRPr lang="sk-SK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Podporované veľkosti stránok: 4 </a:t>
            </a:r>
            <a:r>
              <a:rPr lang="sk-SK" dirty="0" err="1" smtClean="0"/>
              <a:t>kB</a:t>
            </a:r>
            <a:r>
              <a:rPr lang="sk-SK" dirty="0" smtClean="0"/>
              <a:t>, 2 MB a 1</a:t>
            </a:r>
            <a:r>
              <a:rPr lang="sk-SK" baseline="0" dirty="0" smtClean="0"/>
              <a:t> G</a:t>
            </a:r>
            <a:r>
              <a:rPr lang="sk-SK" dirty="0" smtClean="0"/>
              <a:t>B.</a:t>
            </a:r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1717F4-BA98-49D4-984A-F32CB2A93B1D}" type="slidenum">
              <a:rPr lang="sk-SK" smtClean="0"/>
              <a:t>15</a:t>
            </a:fld>
            <a:endParaRPr lang="sk-SK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1085850" cy="6854825"/>
            <a:chOff x="0" y="0"/>
            <a:chExt cx="684" cy="4318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684" cy="4318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sk-SK"/>
            </a:p>
          </p:txBody>
        </p:sp>
        <p:grpSp>
          <p:nvGrpSpPr>
            <p:cNvPr id="6" name="Group 4"/>
            <p:cNvGrpSpPr>
              <a:grpSpLocks/>
            </p:cNvGrpSpPr>
            <p:nvPr/>
          </p:nvGrpSpPr>
          <p:grpSpPr bwMode="auto">
            <a:xfrm>
              <a:off x="48" y="103"/>
              <a:ext cx="96" cy="4126"/>
              <a:chOff x="48" y="103"/>
              <a:chExt cx="96" cy="4126"/>
            </a:xfrm>
          </p:grpSpPr>
          <p:sp>
            <p:nvSpPr>
              <p:cNvPr id="7" name="Rectangle 5"/>
              <p:cNvSpPr>
                <a:spLocks noChangeArrowheads="1"/>
              </p:cNvSpPr>
              <p:nvPr/>
            </p:nvSpPr>
            <p:spPr bwMode="auto">
              <a:xfrm>
                <a:off x="48" y="1105"/>
                <a:ext cx="96" cy="97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sk-SK"/>
              </a:p>
            </p:txBody>
          </p:sp>
          <p:sp>
            <p:nvSpPr>
              <p:cNvPr id="8" name="Rectangle 6"/>
              <p:cNvSpPr>
                <a:spLocks noChangeArrowheads="1"/>
              </p:cNvSpPr>
              <p:nvPr/>
            </p:nvSpPr>
            <p:spPr bwMode="auto">
              <a:xfrm>
                <a:off x="48" y="1250"/>
                <a:ext cx="96" cy="97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sk-SK"/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/>
            </p:nvSpPr>
            <p:spPr bwMode="auto">
              <a:xfrm>
                <a:off x="48" y="1393"/>
                <a:ext cx="96" cy="97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sk-SK"/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/>
            </p:nvSpPr>
            <p:spPr bwMode="auto">
              <a:xfrm>
                <a:off x="48" y="1538"/>
                <a:ext cx="96" cy="97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sk-SK"/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/>
            </p:nvSpPr>
            <p:spPr bwMode="auto">
              <a:xfrm>
                <a:off x="48" y="1683"/>
                <a:ext cx="96" cy="95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sk-SK"/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/>
            </p:nvSpPr>
            <p:spPr bwMode="auto">
              <a:xfrm>
                <a:off x="48" y="1826"/>
                <a:ext cx="96" cy="9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sk-SK"/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/>
            </p:nvSpPr>
            <p:spPr bwMode="auto">
              <a:xfrm>
                <a:off x="48" y="1971"/>
                <a:ext cx="96" cy="9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sk-SK"/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/>
            </p:nvSpPr>
            <p:spPr bwMode="auto">
              <a:xfrm>
                <a:off x="48" y="2116"/>
                <a:ext cx="96" cy="94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sk-SK"/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/>
            </p:nvSpPr>
            <p:spPr bwMode="auto">
              <a:xfrm>
                <a:off x="48" y="2259"/>
                <a:ext cx="96" cy="9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sk-SK"/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/>
            </p:nvSpPr>
            <p:spPr bwMode="auto">
              <a:xfrm>
                <a:off x="48" y="2404"/>
                <a:ext cx="96" cy="9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sk-SK"/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/>
            </p:nvSpPr>
            <p:spPr bwMode="auto">
              <a:xfrm>
                <a:off x="48" y="2549"/>
                <a:ext cx="96" cy="94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sk-SK"/>
              </a:p>
            </p:txBody>
          </p:sp>
          <p:sp>
            <p:nvSpPr>
              <p:cNvPr id="18" name="Rectangle 16"/>
              <p:cNvSpPr>
                <a:spLocks noChangeArrowheads="1"/>
              </p:cNvSpPr>
              <p:nvPr/>
            </p:nvSpPr>
            <p:spPr bwMode="auto">
              <a:xfrm>
                <a:off x="48" y="2691"/>
                <a:ext cx="96" cy="97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sk-SK"/>
              </a:p>
            </p:txBody>
          </p:sp>
          <p:sp>
            <p:nvSpPr>
              <p:cNvPr id="19" name="Rectangle 17"/>
              <p:cNvSpPr>
                <a:spLocks noChangeArrowheads="1"/>
              </p:cNvSpPr>
              <p:nvPr/>
            </p:nvSpPr>
            <p:spPr bwMode="auto">
              <a:xfrm>
                <a:off x="48" y="2836"/>
                <a:ext cx="96" cy="97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sk-SK"/>
              </a:p>
            </p:txBody>
          </p:sp>
          <p:sp>
            <p:nvSpPr>
              <p:cNvPr id="20" name="Rectangle 18"/>
              <p:cNvSpPr>
                <a:spLocks noChangeArrowheads="1"/>
              </p:cNvSpPr>
              <p:nvPr/>
            </p:nvSpPr>
            <p:spPr bwMode="auto">
              <a:xfrm>
                <a:off x="48" y="2979"/>
                <a:ext cx="96" cy="97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sk-SK"/>
              </a:p>
            </p:txBody>
          </p:sp>
          <p:sp>
            <p:nvSpPr>
              <p:cNvPr id="21" name="Rectangle 19"/>
              <p:cNvSpPr>
                <a:spLocks noChangeArrowheads="1"/>
              </p:cNvSpPr>
              <p:nvPr/>
            </p:nvSpPr>
            <p:spPr bwMode="auto">
              <a:xfrm>
                <a:off x="48" y="3124"/>
                <a:ext cx="96" cy="97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sk-SK"/>
              </a:p>
            </p:txBody>
          </p:sp>
          <p:sp>
            <p:nvSpPr>
              <p:cNvPr id="22" name="Rectangle 20"/>
              <p:cNvSpPr>
                <a:spLocks noChangeArrowheads="1"/>
              </p:cNvSpPr>
              <p:nvPr/>
            </p:nvSpPr>
            <p:spPr bwMode="auto">
              <a:xfrm>
                <a:off x="48" y="3269"/>
                <a:ext cx="96" cy="95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sk-SK"/>
              </a:p>
            </p:txBody>
          </p:sp>
          <p:sp>
            <p:nvSpPr>
              <p:cNvPr id="23" name="Rectangle 21"/>
              <p:cNvSpPr>
                <a:spLocks noChangeArrowheads="1"/>
              </p:cNvSpPr>
              <p:nvPr/>
            </p:nvSpPr>
            <p:spPr bwMode="auto">
              <a:xfrm>
                <a:off x="48" y="3412"/>
                <a:ext cx="96" cy="97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sk-SK"/>
              </a:p>
            </p:txBody>
          </p:sp>
          <p:sp>
            <p:nvSpPr>
              <p:cNvPr id="24" name="Rectangle 22"/>
              <p:cNvSpPr>
                <a:spLocks noChangeArrowheads="1"/>
              </p:cNvSpPr>
              <p:nvPr/>
            </p:nvSpPr>
            <p:spPr bwMode="auto">
              <a:xfrm>
                <a:off x="48" y="3557"/>
                <a:ext cx="96" cy="97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sk-SK"/>
              </a:p>
            </p:txBody>
          </p:sp>
          <p:sp>
            <p:nvSpPr>
              <p:cNvPr id="25" name="Rectangle 23"/>
              <p:cNvSpPr>
                <a:spLocks noChangeArrowheads="1"/>
              </p:cNvSpPr>
              <p:nvPr/>
            </p:nvSpPr>
            <p:spPr bwMode="auto">
              <a:xfrm>
                <a:off x="48" y="3702"/>
                <a:ext cx="96" cy="95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sk-SK"/>
              </a:p>
            </p:txBody>
          </p:sp>
          <p:sp>
            <p:nvSpPr>
              <p:cNvPr id="26" name="Rectangle 24"/>
              <p:cNvSpPr>
                <a:spLocks noChangeArrowheads="1"/>
              </p:cNvSpPr>
              <p:nvPr/>
            </p:nvSpPr>
            <p:spPr bwMode="auto">
              <a:xfrm>
                <a:off x="48" y="3845"/>
                <a:ext cx="96" cy="97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sk-SK"/>
              </a:p>
            </p:txBody>
          </p:sp>
          <p:sp>
            <p:nvSpPr>
              <p:cNvPr id="27" name="Rectangle 25"/>
              <p:cNvSpPr>
                <a:spLocks noChangeArrowheads="1"/>
              </p:cNvSpPr>
              <p:nvPr/>
            </p:nvSpPr>
            <p:spPr bwMode="auto">
              <a:xfrm>
                <a:off x="48" y="3990"/>
                <a:ext cx="96" cy="9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sk-SK"/>
              </a:p>
            </p:txBody>
          </p:sp>
          <p:sp>
            <p:nvSpPr>
              <p:cNvPr id="28" name="Rectangle 26"/>
              <p:cNvSpPr>
                <a:spLocks noChangeArrowheads="1"/>
              </p:cNvSpPr>
              <p:nvPr/>
            </p:nvSpPr>
            <p:spPr bwMode="auto">
              <a:xfrm>
                <a:off x="48" y="4134"/>
                <a:ext cx="96" cy="95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sk-SK"/>
              </a:p>
            </p:txBody>
          </p:sp>
          <p:sp>
            <p:nvSpPr>
              <p:cNvPr id="29" name="Rectangle 27"/>
              <p:cNvSpPr>
                <a:spLocks noChangeArrowheads="1"/>
              </p:cNvSpPr>
              <p:nvPr/>
            </p:nvSpPr>
            <p:spPr bwMode="auto">
              <a:xfrm>
                <a:off x="48" y="103"/>
                <a:ext cx="96" cy="94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sk-SK"/>
              </a:p>
            </p:txBody>
          </p:sp>
          <p:sp>
            <p:nvSpPr>
              <p:cNvPr id="30" name="Rectangle 28"/>
              <p:cNvSpPr>
                <a:spLocks noChangeArrowheads="1"/>
              </p:cNvSpPr>
              <p:nvPr/>
            </p:nvSpPr>
            <p:spPr bwMode="auto">
              <a:xfrm>
                <a:off x="48" y="246"/>
                <a:ext cx="96" cy="9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sk-SK"/>
              </a:p>
            </p:txBody>
          </p:sp>
          <p:sp>
            <p:nvSpPr>
              <p:cNvPr id="31" name="Rectangle 29"/>
              <p:cNvSpPr>
                <a:spLocks noChangeArrowheads="1"/>
              </p:cNvSpPr>
              <p:nvPr/>
            </p:nvSpPr>
            <p:spPr bwMode="auto">
              <a:xfrm>
                <a:off x="48" y="391"/>
                <a:ext cx="96" cy="9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sk-SK"/>
              </a:p>
            </p:txBody>
          </p:sp>
          <p:sp>
            <p:nvSpPr>
              <p:cNvPr id="32" name="Rectangle 30"/>
              <p:cNvSpPr>
                <a:spLocks noChangeArrowheads="1"/>
              </p:cNvSpPr>
              <p:nvPr/>
            </p:nvSpPr>
            <p:spPr bwMode="auto">
              <a:xfrm>
                <a:off x="48" y="535"/>
                <a:ext cx="96" cy="95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sk-SK"/>
              </a:p>
            </p:txBody>
          </p:sp>
          <p:sp>
            <p:nvSpPr>
              <p:cNvPr id="33" name="Rectangle 31"/>
              <p:cNvSpPr>
                <a:spLocks noChangeArrowheads="1"/>
              </p:cNvSpPr>
              <p:nvPr/>
            </p:nvSpPr>
            <p:spPr bwMode="auto">
              <a:xfrm>
                <a:off x="48" y="678"/>
                <a:ext cx="96" cy="97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sk-SK"/>
              </a:p>
            </p:txBody>
          </p:sp>
          <p:sp>
            <p:nvSpPr>
              <p:cNvPr id="34" name="Rectangle 32"/>
              <p:cNvSpPr>
                <a:spLocks noChangeArrowheads="1"/>
              </p:cNvSpPr>
              <p:nvPr/>
            </p:nvSpPr>
            <p:spPr bwMode="auto">
              <a:xfrm>
                <a:off x="48" y="823"/>
                <a:ext cx="96" cy="97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sk-SK"/>
              </a:p>
            </p:txBody>
          </p:sp>
          <p:sp>
            <p:nvSpPr>
              <p:cNvPr id="35" name="Rectangle 33"/>
              <p:cNvSpPr>
                <a:spLocks noChangeArrowheads="1"/>
              </p:cNvSpPr>
              <p:nvPr/>
            </p:nvSpPr>
            <p:spPr bwMode="auto">
              <a:xfrm>
                <a:off x="48" y="968"/>
                <a:ext cx="96" cy="95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sk-SK"/>
              </a:p>
            </p:txBody>
          </p:sp>
        </p:grpSp>
      </p:grpSp>
      <p:sp>
        <p:nvSpPr>
          <p:cNvPr id="4130" name="Rectangle 34"/>
          <p:cNvSpPr>
            <a:spLocks noGrp="1" noChangeArrowheads="1"/>
          </p:cNvSpPr>
          <p:nvPr>
            <p:ph type="ctrTitle" sz="quarter"/>
          </p:nvPr>
        </p:nvSpPr>
        <p:spPr>
          <a:xfrm>
            <a:off x="1143000" y="2286000"/>
            <a:ext cx="7772400" cy="1143000"/>
          </a:xfrm>
        </p:spPr>
        <p:txBody>
          <a:bodyPr/>
          <a:lstStyle>
            <a:lvl1pPr algn="ctr">
              <a:defRPr>
                <a:solidFill>
                  <a:srgbClr val="00FFFF"/>
                </a:solidFill>
              </a:defRPr>
            </a:lvl1pPr>
          </a:lstStyle>
          <a:p>
            <a:r>
              <a:rPr lang="sk-SK"/>
              <a:t>Klepnutím lze upravit styl předlohy nadpisů.</a:t>
            </a:r>
          </a:p>
        </p:txBody>
      </p:sp>
      <p:sp>
        <p:nvSpPr>
          <p:cNvPr id="4131" name="Rectangle 3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6400800" cy="1752600"/>
          </a:xfrm>
        </p:spPr>
        <p:txBody>
          <a:bodyPr lIns="92075" tIns="46038" rIns="92075" bIns="46038"/>
          <a:lstStyle>
            <a:lvl1pPr marL="0" indent="0" algn="ctr">
              <a:buFont typeface="Wingdings" pitchFamily="2" charset="2"/>
              <a:buNone/>
              <a:defRPr>
                <a:solidFill>
                  <a:srgbClr val="FFFFFF"/>
                </a:solidFill>
              </a:defRPr>
            </a:lvl1pPr>
          </a:lstStyle>
          <a:p>
            <a:r>
              <a:rPr lang="sk-SK"/>
              <a:t>Klepnutím lze upravit styl předlohy podnadpisů.</a:t>
            </a:r>
          </a:p>
        </p:txBody>
      </p:sp>
      <p:sp>
        <p:nvSpPr>
          <p:cNvPr id="36" name="Rectangle 36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37" name="Rectangle 3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38" name="Rectangle 3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B725A011-B0B5-489C-B222-A268F9C446E3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Rectangle 3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5" name="Rectangle 3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Rectangle 3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48C87-8E4C-4B1A-9733-7A82CCA6AC9C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992938" y="609600"/>
            <a:ext cx="1949450" cy="5451475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1143000" y="609600"/>
            <a:ext cx="5697538" cy="5451475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Rectangle 3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5" name="Rectangle 3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Rectangle 3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571BB7-5D45-44D0-BD0C-9C25CBE2B3F4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Rectangle 3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5" name="Rectangle 3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Rectangle 3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1D0D70-6518-4C53-8345-0190704EC43C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Rectangle 3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5" name="Rectangle 3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Rectangle 3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D9DFEF-7C67-42CD-B20A-E3D63331E947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1169988" y="1946275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5132388" y="1946275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Rectangle 3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Rectangle 3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7" name="Rectangle 3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7A62E6-A493-4D5D-B030-EE8324F2A3ED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Rectangle 3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8" name="Rectangle 3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9" name="Rectangle 3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7A23FA-53B2-4145-99C1-D347C742EE9F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Rectangle 3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4" name="Rectangle 3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5" name="Rectangle 3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04E9BF-4FA2-466C-8A63-827899918203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3" name="Rectangle 3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4" name="Rectangle 3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DB9B8A-41AD-4784-88EF-10DBE324ADD2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Rectangle 3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Rectangle 3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7" name="Rectangle 3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4CFC2E-69E6-4B2E-97D7-0357668B12D3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sk-SK" noProof="0" smtClean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Rectangle 3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Rectangle 3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7" name="Rectangle 3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03B204-DB19-4354-948E-A08997939857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2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1085850" cy="6854825"/>
            <a:chOff x="0" y="0"/>
            <a:chExt cx="684" cy="4318"/>
          </a:xfrm>
        </p:grpSpPr>
        <p:sp>
          <p:nvSpPr>
            <p:cNvPr id="3075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684" cy="4318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sk-SK"/>
            </a:p>
          </p:txBody>
        </p:sp>
        <p:grpSp>
          <p:nvGrpSpPr>
            <p:cNvPr id="1033" name="Group 4"/>
            <p:cNvGrpSpPr>
              <a:grpSpLocks/>
            </p:cNvGrpSpPr>
            <p:nvPr/>
          </p:nvGrpSpPr>
          <p:grpSpPr bwMode="auto">
            <a:xfrm>
              <a:off x="48" y="102"/>
              <a:ext cx="96" cy="4128"/>
              <a:chOff x="48" y="102"/>
              <a:chExt cx="96" cy="4128"/>
            </a:xfrm>
          </p:grpSpPr>
          <p:sp>
            <p:nvSpPr>
              <p:cNvPr id="3077" name="Rectangle 5"/>
              <p:cNvSpPr>
                <a:spLocks noChangeArrowheads="1"/>
              </p:cNvSpPr>
              <p:nvPr/>
            </p:nvSpPr>
            <p:spPr bwMode="auto">
              <a:xfrm>
                <a:off x="48" y="1105"/>
                <a:ext cx="96" cy="97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sk-SK"/>
              </a:p>
            </p:txBody>
          </p:sp>
          <p:sp>
            <p:nvSpPr>
              <p:cNvPr id="3078" name="Rectangle 6"/>
              <p:cNvSpPr>
                <a:spLocks noChangeArrowheads="1"/>
              </p:cNvSpPr>
              <p:nvPr/>
            </p:nvSpPr>
            <p:spPr bwMode="auto">
              <a:xfrm>
                <a:off x="48" y="1250"/>
                <a:ext cx="96" cy="9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sk-SK"/>
              </a:p>
            </p:txBody>
          </p:sp>
          <p:sp>
            <p:nvSpPr>
              <p:cNvPr id="3079" name="Rectangle 7"/>
              <p:cNvSpPr>
                <a:spLocks noChangeArrowheads="1"/>
              </p:cNvSpPr>
              <p:nvPr/>
            </p:nvSpPr>
            <p:spPr bwMode="auto">
              <a:xfrm>
                <a:off x="48" y="1393"/>
                <a:ext cx="96" cy="97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sk-SK"/>
              </a:p>
            </p:txBody>
          </p:sp>
          <p:sp>
            <p:nvSpPr>
              <p:cNvPr id="3080" name="Rectangle 8"/>
              <p:cNvSpPr>
                <a:spLocks noChangeArrowheads="1"/>
              </p:cNvSpPr>
              <p:nvPr/>
            </p:nvSpPr>
            <p:spPr bwMode="auto">
              <a:xfrm>
                <a:off x="48" y="1538"/>
                <a:ext cx="96" cy="9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sk-SK"/>
              </a:p>
            </p:txBody>
          </p:sp>
          <p:sp>
            <p:nvSpPr>
              <p:cNvPr id="3081" name="Rectangle 9"/>
              <p:cNvSpPr>
                <a:spLocks noChangeArrowheads="1"/>
              </p:cNvSpPr>
              <p:nvPr/>
            </p:nvSpPr>
            <p:spPr bwMode="auto">
              <a:xfrm>
                <a:off x="48" y="1683"/>
                <a:ext cx="96" cy="95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sk-SK"/>
              </a:p>
            </p:txBody>
          </p:sp>
          <p:sp>
            <p:nvSpPr>
              <p:cNvPr id="3082" name="Rectangle 10"/>
              <p:cNvSpPr>
                <a:spLocks noChangeArrowheads="1"/>
              </p:cNvSpPr>
              <p:nvPr/>
            </p:nvSpPr>
            <p:spPr bwMode="auto">
              <a:xfrm>
                <a:off x="48" y="1826"/>
                <a:ext cx="96" cy="97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sk-SK"/>
              </a:p>
            </p:txBody>
          </p:sp>
          <p:sp>
            <p:nvSpPr>
              <p:cNvPr id="3083" name="Rectangle 11"/>
              <p:cNvSpPr>
                <a:spLocks noChangeArrowheads="1"/>
              </p:cNvSpPr>
              <p:nvPr/>
            </p:nvSpPr>
            <p:spPr bwMode="auto">
              <a:xfrm>
                <a:off x="48" y="1971"/>
                <a:ext cx="96" cy="9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sk-SK"/>
              </a:p>
            </p:txBody>
          </p:sp>
          <p:sp>
            <p:nvSpPr>
              <p:cNvPr id="3084" name="Rectangle 12"/>
              <p:cNvSpPr>
                <a:spLocks noChangeArrowheads="1"/>
              </p:cNvSpPr>
              <p:nvPr/>
            </p:nvSpPr>
            <p:spPr bwMode="auto">
              <a:xfrm>
                <a:off x="48" y="2115"/>
                <a:ext cx="96" cy="9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sk-SK"/>
              </a:p>
            </p:txBody>
          </p:sp>
          <p:sp>
            <p:nvSpPr>
              <p:cNvPr id="3085" name="Rectangle 13"/>
              <p:cNvSpPr>
                <a:spLocks noChangeArrowheads="1"/>
              </p:cNvSpPr>
              <p:nvPr/>
            </p:nvSpPr>
            <p:spPr bwMode="auto">
              <a:xfrm>
                <a:off x="48" y="2259"/>
                <a:ext cx="96" cy="9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sk-SK"/>
              </a:p>
            </p:txBody>
          </p:sp>
          <p:sp>
            <p:nvSpPr>
              <p:cNvPr id="3086" name="Rectangle 14"/>
              <p:cNvSpPr>
                <a:spLocks noChangeArrowheads="1"/>
              </p:cNvSpPr>
              <p:nvPr/>
            </p:nvSpPr>
            <p:spPr bwMode="auto">
              <a:xfrm>
                <a:off x="48" y="2403"/>
                <a:ext cx="96" cy="97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sk-SK"/>
              </a:p>
            </p:txBody>
          </p:sp>
          <p:sp>
            <p:nvSpPr>
              <p:cNvPr id="3087" name="Rectangle 15"/>
              <p:cNvSpPr>
                <a:spLocks noChangeArrowheads="1"/>
              </p:cNvSpPr>
              <p:nvPr/>
            </p:nvSpPr>
            <p:spPr bwMode="auto">
              <a:xfrm>
                <a:off x="48" y="2548"/>
                <a:ext cx="96" cy="95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sk-SK"/>
              </a:p>
            </p:txBody>
          </p:sp>
          <p:sp>
            <p:nvSpPr>
              <p:cNvPr id="3088" name="Rectangle 16"/>
              <p:cNvSpPr>
                <a:spLocks noChangeArrowheads="1"/>
              </p:cNvSpPr>
              <p:nvPr/>
            </p:nvSpPr>
            <p:spPr bwMode="auto">
              <a:xfrm>
                <a:off x="48" y="2692"/>
                <a:ext cx="96" cy="9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sk-SK"/>
              </a:p>
            </p:txBody>
          </p:sp>
          <p:sp>
            <p:nvSpPr>
              <p:cNvPr id="3089" name="Rectangle 17"/>
              <p:cNvSpPr>
                <a:spLocks noChangeArrowheads="1"/>
              </p:cNvSpPr>
              <p:nvPr/>
            </p:nvSpPr>
            <p:spPr bwMode="auto">
              <a:xfrm>
                <a:off x="48" y="2836"/>
                <a:ext cx="96" cy="97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sk-SK"/>
              </a:p>
            </p:txBody>
          </p:sp>
          <p:sp>
            <p:nvSpPr>
              <p:cNvPr id="3090" name="Rectangle 18"/>
              <p:cNvSpPr>
                <a:spLocks noChangeArrowheads="1"/>
              </p:cNvSpPr>
              <p:nvPr/>
            </p:nvSpPr>
            <p:spPr bwMode="auto">
              <a:xfrm>
                <a:off x="48" y="2980"/>
                <a:ext cx="96" cy="9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sk-SK"/>
              </a:p>
            </p:txBody>
          </p:sp>
          <p:sp>
            <p:nvSpPr>
              <p:cNvPr id="3091" name="Rectangle 19"/>
              <p:cNvSpPr>
                <a:spLocks noChangeArrowheads="1"/>
              </p:cNvSpPr>
              <p:nvPr/>
            </p:nvSpPr>
            <p:spPr bwMode="auto">
              <a:xfrm>
                <a:off x="48" y="3124"/>
                <a:ext cx="96" cy="97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sk-SK"/>
              </a:p>
            </p:txBody>
          </p:sp>
          <p:sp>
            <p:nvSpPr>
              <p:cNvPr id="3092" name="Rectangle 20"/>
              <p:cNvSpPr>
                <a:spLocks noChangeArrowheads="1"/>
              </p:cNvSpPr>
              <p:nvPr/>
            </p:nvSpPr>
            <p:spPr bwMode="auto">
              <a:xfrm>
                <a:off x="48" y="3269"/>
                <a:ext cx="96" cy="95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sk-SK"/>
              </a:p>
            </p:txBody>
          </p:sp>
          <p:sp>
            <p:nvSpPr>
              <p:cNvPr id="3093" name="Rectangle 21"/>
              <p:cNvSpPr>
                <a:spLocks noChangeArrowheads="1"/>
              </p:cNvSpPr>
              <p:nvPr/>
            </p:nvSpPr>
            <p:spPr bwMode="auto">
              <a:xfrm>
                <a:off x="48" y="3412"/>
                <a:ext cx="96" cy="97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sk-SK"/>
              </a:p>
            </p:txBody>
          </p:sp>
          <p:sp>
            <p:nvSpPr>
              <p:cNvPr id="3094" name="Rectangle 22"/>
              <p:cNvSpPr>
                <a:spLocks noChangeArrowheads="1"/>
              </p:cNvSpPr>
              <p:nvPr/>
            </p:nvSpPr>
            <p:spPr bwMode="auto">
              <a:xfrm>
                <a:off x="48" y="3557"/>
                <a:ext cx="96" cy="9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sk-SK"/>
              </a:p>
            </p:txBody>
          </p:sp>
          <p:sp>
            <p:nvSpPr>
              <p:cNvPr id="3095" name="Rectangle 23"/>
              <p:cNvSpPr>
                <a:spLocks noChangeArrowheads="1"/>
              </p:cNvSpPr>
              <p:nvPr/>
            </p:nvSpPr>
            <p:spPr bwMode="auto">
              <a:xfrm>
                <a:off x="48" y="3702"/>
                <a:ext cx="96" cy="95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sk-SK"/>
              </a:p>
            </p:txBody>
          </p:sp>
          <p:sp>
            <p:nvSpPr>
              <p:cNvPr id="3096" name="Rectangle 24"/>
              <p:cNvSpPr>
                <a:spLocks noChangeArrowheads="1"/>
              </p:cNvSpPr>
              <p:nvPr/>
            </p:nvSpPr>
            <p:spPr bwMode="auto">
              <a:xfrm>
                <a:off x="48" y="3845"/>
                <a:ext cx="96" cy="97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sk-SK"/>
              </a:p>
            </p:txBody>
          </p:sp>
          <p:sp>
            <p:nvSpPr>
              <p:cNvPr id="3097" name="Rectangle 25"/>
              <p:cNvSpPr>
                <a:spLocks noChangeArrowheads="1"/>
              </p:cNvSpPr>
              <p:nvPr/>
            </p:nvSpPr>
            <p:spPr bwMode="auto">
              <a:xfrm>
                <a:off x="48" y="3990"/>
                <a:ext cx="96" cy="9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sk-SK"/>
              </a:p>
            </p:txBody>
          </p:sp>
          <p:sp>
            <p:nvSpPr>
              <p:cNvPr id="3098" name="Rectangle 26"/>
              <p:cNvSpPr>
                <a:spLocks noChangeArrowheads="1"/>
              </p:cNvSpPr>
              <p:nvPr/>
            </p:nvSpPr>
            <p:spPr bwMode="auto">
              <a:xfrm>
                <a:off x="48" y="4133"/>
                <a:ext cx="96" cy="97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sk-SK"/>
              </a:p>
            </p:txBody>
          </p:sp>
          <p:sp>
            <p:nvSpPr>
              <p:cNvPr id="3099" name="Rectangle 27"/>
              <p:cNvSpPr>
                <a:spLocks noChangeArrowheads="1"/>
              </p:cNvSpPr>
              <p:nvPr/>
            </p:nvSpPr>
            <p:spPr bwMode="auto">
              <a:xfrm>
                <a:off x="48" y="102"/>
                <a:ext cx="96" cy="9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sk-SK"/>
              </a:p>
            </p:txBody>
          </p:sp>
          <p:sp>
            <p:nvSpPr>
              <p:cNvPr id="3100" name="Rectangle 28"/>
              <p:cNvSpPr>
                <a:spLocks noChangeArrowheads="1"/>
              </p:cNvSpPr>
              <p:nvPr/>
            </p:nvSpPr>
            <p:spPr bwMode="auto">
              <a:xfrm>
                <a:off x="48" y="246"/>
                <a:ext cx="96" cy="9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sk-SK"/>
              </a:p>
            </p:txBody>
          </p:sp>
          <p:sp>
            <p:nvSpPr>
              <p:cNvPr id="3101" name="Rectangle 29"/>
              <p:cNvSpPr>
                <a:spLocks noChangeArrowheads="1"/>
              </p:cNvSpPr>
              <p:nvPr/>
            </p:nvSpPr>
            <p:spPr bwMode="auto">
              <a:xfrm>
                <a:off x="48" y="391"/>
                <a:ext cx="96" cy="9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sk-SK"/>
              </a:p>
            </p:txBody>
          </p:sp>
          <p:sp>
            <p:nvSpPr>
              <p:cNvPr id="3102" name="Rectangle 30"/>
              <p:cNvSpPr>
                <a:spLocks noChangeArrowheads="1"/>
              </p:cNvSpPr>
              <p:nvPr/>
            </p:nvSpPr>
            <p:spPr bwMode="auto">
              <a:xfrm>
                <a:off x="48" y="535"/>
                <a:ext cx="96" cy="95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sk-SK"/>
              </a:p>
            </p:txBody>
          </p:sp>
          <p:sp>
            <p:nvSpPr>
              <p:cNvPr id="3103" name="Rectangle 31"/>
              <p:cNvSpPr>
                <a:spLocks noChangeArrowheads="1"/>
              </p:cNvSpPr>
              <p:nvPr/>
            </p:nvSpPr>
            <p:spPr bwMode="auto">
              <a:xfrm>
                <a:off x="48" y="679"/>
                <a:ext cx="96" cy="9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sk-SK"/>
              </a:p>
            </p:txBody>
          </p:sp>
          <p:sp>
            <p:nvSpPr>
              <p:cNvPr id="3104" name="Rectangle 32"/>
              <p:cNvSpPr>
                <a:spLocks noChangeArrowheads="1"/>
              </p:cNvSpPr>
              <p:nvPr/>
            </p:nvSpPr>
            <p:spPr bwMode="auto">
              <a:xfrm>
                <a:off x="48" y="823"/>
                <a:ext cx="96" cy="97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sk-SK"/>
              </a:p>
            </p:txBody>
          </p:sp>
          <p:sp>
            <p:nvSpPr>
              <p:cNvPr id="3105" name="Rectangle 33"/>
              <p:cNvSpPr>
                <a:spLocks noChangeArrowheads="1"/>
              </p:cNvSpPr>
              <p:nvPr/>
            </p:nvSpPr>
            <p:spPr bwMode="auto">
              <a:xfrm>
                <a:off x="48" y="968"/>
                <a:ext cx="96" cy="95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sk-SK"/>
              </a:p>
            </p:txBody>
          </p:sp>
        </p:grpSp>
      </p:grpSp>
      <p:sp>
        <p:nvSpPr>
          <p:cNvPr id="1027" name="Rectangle 34"/>
          <p:cNvSpPr>
            <a:spLocks noGrp="1" noChangeArrowheads="1"/>
          </p:cNvSpPr>
          <p:nvPr>
            <p:ph type="title"/>
          </p:nvPr>
        </p:nvSpPr>
        <p:spPr bwMode="auto">
          <a:xfrm>
            <a:off x="11430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sk-SK" smtClean="0"/>
              <a:t>Klepnutím lze upravit styl předlohy nadpisů.</a:t>
            </a:r>
          </a:p>
        </p:txBody>
      </p:sp>
      <p:sp>
        <p:nvSpPr>
          <p:cNvPr id="3107" name="Rectangle 3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430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1"/>
                </a:solidFill>
                <a:effectLst/>
                <a:latin typeface="Times New Roman" charset="0"/>
              </a:defRPr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3108" name="Rectangle 3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814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tx1"/>
                </a:solidFill>
                <a:effectLst/>
                <a:latin typeface="Times New Roman" charset="0"/>
              </a:defRPr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3109" name="Rectangle 3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1"/>
                </a:solidFill>
                <a:effectLst/>
                <a:latin typeface="Times New Roman" charset="0"/>
              </a:defRPr>
            </a:lvl1pPr>
          </a:lstStyle>
          <a:p>
            <a:pPr>
              <a:defRPr/>
            </a:pPr>
            <a:fld id="{9AC87EB4-567E-4112-BA2B-2B0058A88481}" type="slidenum">
              <a:rPr lang="sk-SK"/>
              <a:pPr>
                <a:defRPr/>
              </a:pPr>
              <a:t>‹#›</a:t>
            </a:fld>
            <a:endParaRPr lang="sk-SK"/>
          </a:p>
        </p:txBody>
      </p:sp>
      <p:sp>
        <p:nvSpPr>
          <p:cNvPr id="3110" name="Rectangle 38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69988" y="1946275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k-SK" smtClean="0"/>
              <a:t>Klepnutím lze upravit styly předlohy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Třetí úroveň</a:t>
            </a:r>
          </a:p>
          <a:p>
            <a:pPr lvl="3"/>
            <a:r>
              <a:rPr lang="sk-SK" smtClean="0"/>
              <a:t>Čtvrtá úroveň</a:t>
            </a:r>
          </a:p>
          <a:p>
            <a:pPr lvl="4"/>
            <a:r>
              <a:rPr lang="sk-SK" smtClean="0"/>
              <a:t>Pátá úroveň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96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u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t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•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//upload.wikimedia.org/wikipedia/commons/8/8e/X86_Paging_4K.svg" TargetMode="Externa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//upload.wikimedia.org/wikipedia/commons/0/0d/X86_Paging_PAE_4K.svg" TargetMode="Externa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//upload.wikimedia.org/wikipedia/commons/0/05/X86_Paging_PAE_2M.svg" TargetMode="Externa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115616" y="332656"/>
            <a:ext cx="7777162" cy="1143000"/>
          </a:xfrm>
        </p:spPr>
        <p:txBody>
          <a:bodyPr/>
          <a:lstStyle/>
          <a:p>
            <a:pPr algn="ctr">
              <a:defRPr/>
            </a:pPr>
            <a:r>
              <a:rPr lang="sk-SK" kern="12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+mn-ea"/>
                <a:cs typeface="+mn-cs"/>
              </a:rPr>
              <a:t>Správa</a:t>
            </a:r>
            <a:r>
              <a:rPr lang="sk-SK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sk-SK" kern="12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+mn-ea"/>
                <a:cs typeface="+mn-cs"/>
              </a:rPr>
              <a:t>pamäti </a:t>
            </a:r>
            <a:br>
              <a:rPr lang="sk-SK" kern="12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+mn-ea"/>
                <a:cs typeface="+mn-cs"/>
              </a:rPr>
            </a:br>
            <a:r>
              <a:rPr lang="sk-SK" kern="12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+mn-ea"/>
                <a:cs typeface="+mn-cs"/>
              </a:rPr>
              <a:t>v chránenom a 64-bitovom režime</a:t>
            </a:r>
          </a:p>
        </p:txBody>
      </p:sp>
      <p:sp>
        <p:nvSpPr>
          <p:cNvPr id="3" name="Zástupný symbol obsahu 2"/>
          <p:cNvSpPr txBox="1">
            <a:spLocks/>
          </p:cNvSpPr>
          <p:nvPr/>
        </p:nvSpPr>
        <p:spPr>
          <a:xfrm>
            <a:off x="1143000" y="1772816"/>
            <a:ext cx="8001000" cy="20867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sk-SK" sz="2400" b="0" i="0" strike="noStrike" kern="0" cap="none" spc="0" normalizeH="0" baseline="0" noProof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Správa pamäti sú metódy, </a:t>
            </a:r>
            <a:r>
              <a:rPr kumimoji="0" lang="sk-SK" sz="2400" b="0" i="0" strike="noStrike" kern="0" cap="none" spc="0" normalizeH="0" baseline="0" noProof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pomocou </a:t>
            </a:r>
            <a:r>
              <a:rPr kumimoji="0" lang="sk-SK" sz="2400" b="0" i="0" strike="noStrike" kern="0" cap="none" spc="0" normalizeH="0" baseline="0" noProof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ktorých</a:t>
            </a:r>
            <a:r>
              <a:rPr kumimoji="0" lang="sk-SK" sz="2400" b="0" i="0" strike="noStrike" kern="0" cap="none" spc="0" normalizeH="0" noProof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sa adresy vytvorené v programe transformujú na adresy vo fyzickej </a:t>
            </a:r>
            <a:r>
              <a:rPr kumimoji="0" lang="sk-SK" sz="2400" b="0" i="0" strike="noStrike" kern="0" cap="none" spc="0" normalizeH="0" noProof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pam</a:t>
            </a:r>
            <a:r>
              <a:rPr lang="sk-SK" kern="0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äti:</a:t>
            </a:r>
            <a:endParaRPr lang="sk-SK" kern="0" noProof="1" smtClean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lt"/>
            </a:endParaRPr>
          </a:p>
          <a:p>
            <a:pPr marL="360000" marR="0" lvl="0" indent="36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q"/>
              <a:tabLst/>
              <a:defRPr/>
            </a:pPr>
            <a:r>
              <a:rPr kumimoji="0" lang="sk-SK" sz="2400" b="0" i="0" strike="noStrike" kern="0" cap="none" spc="0" normalizeH="0" baseline="0" noProof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segmentácia</a:t>
            </a:r>
            <a:endParaRPr kumimoji="0" lang="sk-SK" sz="2400" b="0" i="0" strike="noStrike" kern="0" cap="none" spc="0" normalizeH="0" baseline="0" noProof="1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60000" marR="0" lvl="0" indent="36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q"/>
              <a:tabLst/>
              <a:defRPr/>
            </a:pPr>
            <a:r>
              <a:rPr lang="sk-SK" kern="0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stránkovanie</a:t>
            </a:r>
            <a:endParaRPr kumimoji="0" lang="sk-SK" sz="2400" b="0" i="0" strike="noStrike" kern="0" cap="none" spc="0" normalizeH="0" baseline="0" noProof="1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 txBox="1">
            <a:spLocks/>
          </p:cNvSpPr>
          <p:nvPr/>
        </p:nvSpPr>
        <p:spPr>
          <a:xfrm>
            <a:off x="251520" y="260648"/>
            <a:ext cx="8640960" cy="5386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sk-SK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Ak proces použije lineárnu adresu na logickej stránke, ktorá nie je v pamäti, procesor generuje výnimku (</a:t>
            </a:r>
            <a:r>
              <a:rPr kumimoji="0" lang="sk-SK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page</a:t>
            </a:r>
            <a:r>
              <a:rPr lang="sk-SK" kern="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-</a:t>
            </a:r>
            <a:r>
              <a:rPr kumimoji="0" lang="sk-SK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fault</a:t>
            </a:r>
            <a:r>
              <a:rPr kumimoji="0" lang="sk-SK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sk-SK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exception</a:t>
            </a:r>
            <a:r>
              <a:rPr kumimoji="0" lang="sk-SK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) a operačný systém s tým musí niečo urobiť - prideliť logickej stránke rámec a príslušnú časť kódu alebo dát načítať z disku do určeného rámca.</a:t>
            </a:r>
          </a:p>
          <a:p>
            <a:pPr>
              <a:lnSpc>
                <a:spcPct val="110000"/>
              </a:lnSpc>
              <a:spcBef>
                <a:spcPts val="1200"/>
              </a:spcBef>
              <a:defRPr/>
            </a:pP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Úroveň oprávnenia (</a:t>
            </a:r>
            <a:r>
              <a:rPr lang="sk-SK" dirty="0" err="1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current</a:t>
            </a:r>
            <a:r>
              <a:rPr lang="sk-SK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sk-SK" dirty="0" err="1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privilege</a:t>
            </a:r>
            <a:r>
              <a:rPr lang="sk-SK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sk-SK" dirty="0" err="1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level</a:t>
            </a:r>
            <a:r>
              <a:rPr lang="sk-SK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, CPL</a:t>
            </a: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): </a:t>
            </a:r>
          </a:p>
          <a:p>
            <a:pPr>
              <a:lnSpc>
                <a:spcPct val="110000"/>
              </a:lnSpc>
              <a:defRPr/>
            </a:pP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0 – BIOS, správa pamäti, obslužné programy prerušení </a:t>
            </a:r>
            <a:endParaRPr lang="en-US" dirty="0" smtClean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>
              <a:lnSpc>
                <a:spcPct val="110000"/>
              </a:lnSpc>
              <a:defRPr/>
            </a:pP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 – ostatné súčasti OS (ovládacie programy zariadení)</a:t>
            </a:r>
          </a:p>
          <a:p>
            <a:pPr>
              <a:lnSpc>
                <a:spcPct val="110000"/>
              </a:lnSpc>
              <a:defRPr/>
            </a:pP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 – vývojové prostriedky (prekladače, ...)</a:t>
            </a:r>
          </a:p>
          <a:p>
            <a:pPr>
              <a:lnSpc>
                <a:spcPct val="110000"/>
              </a:lnSpc>
              <a:defRPr/>
            </a:pP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3 – aplikačné programy</a:t>
            </a:r>
            <a:endParaRPr kumimoji="0" lang="sk-SK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lvl="0" eaLnBrk="0" hangingPunct="0">
              <a:spcBef>
                <a:spcPts val="1200"/>
              </a:spcBef>
              <a:buClr>
                <a:schemeClr val="tx2"/>
              </a:buClr>
              <a:buSzPct val="75000"/>
              <a:defRPr/>
            </a:pPr>
            <a:r>
              <a:rPr lang="sk-SK" kern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Bit </a:t>
            </a:r>
            <a:r>
              <a:rPr lang="sk-SK" kern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A (</a:t>
            </a:r>
            <a:r>
              <a:rPr lang="sk-SK" kern="0" dirty="0" err="1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Accessed</a:t>
            </a:r>
            <a:r>
              <a:rPr lang="sk-SK" kern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) </a:t>
            </a:r>
            <a:r>
              <a:rPr lang="sk-SK" kern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sa nastaví na 1 vždy, keď procesor </a:t>
            </a:r>
            <a:r>
              <a:rPr lang="sk-SK" kern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pristupuje </a:t>
            </a:r>
            <a:r>
              <a:rPr lang="sk-SK" kern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na </a:t>
            </a:r>
            <a:r>
              <a:rPr lang="sk-SK" kern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stránku</a:t>
            </a:r>
            <a:r>
              <a:rPr lang="sk-SK" kern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. Procesor tento bit nikdy nenuluje. Nuluje ho OS, keď sleduje frekvenciu prístupov na stránku</a:t>
            </a:r>
            <a:r>
              <a:rPr lang="sk-SK" kern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.</a:t>
            </a:r>
            <a:endParaRPr lang="sk-SK" kern="0" dirty="0" smtClean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l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 txBox="1">
            <a:spLocks/>
          </p:cNvSpPr>
          <p:nvPr/>
        </p:nvSpPr>
        <p:spPr>
          <a:xfrm>
            <a:off x="179512" y="188640"/>
            <a:ext cx="842493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sk-SK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Translation</a:t>
            </a:r>
            <a:r>
              <a:rPr kumimoji="0" lang="sk-SK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sk-SK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Lookaside</a:t>
            </a:r>
            <a:r>
              <a:rPr kumimoji="0" lang="sk-SK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sk-SK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Buffer</a:t>
            </a:r>
            <a:r>
              <a:rPr kumimoji="0" lang="sk-SK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sk-SK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(TLB) je špeciálna </a:t>
            </a:r>
            <a:r>
              <a:rPr kumimoji="0" lang="sk-SK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cache</a:t>
            </a:r>
            <a:r>
              <a:rPr kumimoji="0" lang="sk-SK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pamäť na čipe procesora, v ktorej sú uložené naposledy preložené fyzické adresy. Každý odkaz do pamäti sa najprv skontroluje v TLB. Až potom, keď sa tam nenájde, vykoná sa preklad cez tabuľky stránok.</a:t>
            </a:r>
            <a:endParaRPr kumimoji="0" lang="sk-SK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lokTextu 2"/>
          <p:cNvSpPr txBox="1"/>
          <p:nvPr/>
        </p:nvSpPr>
        <p:spPr>
          <a:xfrm>
            <a:off x="179512" y="188640"/>
            <a:ext cx="7776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>
                <a:solidFill>
                  <a:schemeClr val="tx1"/>
                </a:solidFill>
              </a:rPr>
              <a:t>Veľkosť stránky: 2</a:t>
            </a:r>
            <a:r>
              <a:rPr lang="sk-SK" baseline="30000" dirty="0" smtClean="0">
                <a:solidFill>
                  <a:schemeClr val="tx1"/>
                </a:solidFill>
              </a:rPr>
              <a:t>12</a:t>
            </a:r>
            <a:r>
              <a:rPr lang="sk-SK" dirty="0" smtClean="0">
                <a:solidFill>
                  <a:schemeClr val="tx1"/>
                </a:solidFill>
              </a:rPr>
              <a:t> B = 4 </a:t>
            </a:r>
            <a:r>
              <a:rPr lang="sk-SK" dirty="0" err="1" smtClean="0">
                <a:solidFill>
                  <a:schemeClr val="tx1"/>
                </a:solidFill>
              </a:rPr>
              <a:t>kB</a:t>
            </a:r>
            <a:r>
              <a:rPr lang="sk-SK" dirty="0" smtClean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1028" name="Picture 4" descr="File:X86 Paging 4K.sv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1087599"/>
            <a:ext cx="8028384" cy="5770401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29" name="Bublina v tvare zaobleného obdĺžnika 28"/>
          <p:cNvSpPr/>
          <p:nvPr/>
        </p:nvSpPr>
        <p:spPr bwMode="auto">
          <a:xfrm>
            <a:off x="4788024" y="476672"/>
            <a:ext cx="3823429" cy="442674"/>
          </a:xfrm>
          <a:prstGeom prst="wedgeRoundRectCallout">
            <a:avLst>
              <a:gd name="adj1" fmla="val -70934"/>
              <a:gd name="adj2" fmla="val 849761"/>
              <a:gd name="adj3" fmla="val 16667"/>
            </a:avLst>
          </a:prstGeom>
          <a:solidFill>
            <a:schemeClr val="accent1">
              <a:alpha val="2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sk-SK" sz="2000" dirty="0" smtClean="0">
                <a:solidFill>
                  <a:schemeClr val="tx1"/>
                </a:solidFill>
              </a:rPr>
              <a:t>Položka v tabuľkách má 4 bajty.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lokTextu 2"/>
          <p:cNvSpPr txBox="1"/>
          <p:nvPr/>
        </p:nvSpPr>
        <p:spPr>
          <a:xfrm>
            <a:off x="179512" y="0"/>
            <a:ext cx="8784976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sk-SK" dirty="0" err="1" smtClean="0">
                <a:solidFill>
                  <a:schemeClr val="tx2"/>
                </a:solidFill>
              </a:rPr>
              <a:t>Physical</a:t>
            </a:r>
            <a:r>
              <a:rPr lang="sk-SK" dirty="0" smtClean="0">
                <a:solidFill>
                  <a:schemeClr val="tx2"/>
                </a:solidFill>
              </a:rPr>
              <a:t> </a:t>
            </a:r>
            <a:r>
              <a:rPr lang="sk-SK" dirty="0" err="1" smtClean="0">
                <a:solidFill>
                  <a:schemeClr val="tx2"/>
                </a:solidFill>
              </a:rPr>
              <a:t>Address</a:t>
            </a:r>
            <a:r>
              <a:rPr lang="sk-SK" dirty="0" smtClean="0">
                <a:solidFill>
                  <a:schemeClr val="tx2"/>
                </a:solidFill>
              </a:rPr>
              <a:t> </a:t>
            </a:r>
            <a:r>
              <a:rPr lang="sk-SK" dirty="0" err="1" smtClean="0">
                <a:solidFill>
                  <a:schemeClr val="tx2"/>
                </a:solidFill>
              </a:rPr>
              <a:t>Extension</a:t>
            </a:r>
            <a:r>
              <a:rPr lang="sk-SK" dirty="0" smtClean="0">
                <a:solidFill>
                  <a:schemeClr val="tx1"/>
                </a:solidFill>
              </a:rPr>
              <a:t> (</a:t>
            </a:r>
            <a:r>
              <a:rPr lang="sk-SK" dirty="0" smtClean="0">
                <a:solidFill>
                  <a:schemeClr val="tx2"/>
                </a:solidFill>
              </a:rPr>
              <a:t>PAE</a:t>
            </a:r>
            <a:r>
              <a:rPr lang="sk-SK" dirty="0" smtClean="0">
                <a:solidFill>
                  <a:schemeClr val="tx1"/>
                </a:solidFill>
              </a:rPr>
              <a:t>) </a:t>
            </a:r>
          </a:p>
          <a:p>
            <a:pPr>
              <a:spcBef>
                <a:spcPts val="600"/>
              </a:spcBef>
            </a:pPr>
            <a:r>
              <a:rPr lang="sk-SK" dirty="0" smtClean="0">
                <a:solidFill>
                  <a:schemeClr val="tx1"/>
                </a:solidFill>
              </a:rPr>
              <a:t>– mechanizmus, ako pristupovať do fyzického </a:t>
            </a:r>
            <a:r>
              <a:rPr lang="sk-SK" dirty="0" err="1" smtClean="0">
                <a:solidFill>
                  <a:schemeClr val="tx1"/>
                </a:solidFill>
              </a:rPr>
              <a:t>adresového</a:t>
            </a:r>
            <a:r>
              <a:rPr lang="sk-SK" dirty="0" smtClean="0">
                <a:solidFill>
                  <a:schemeClr val="tx1"/>
                </a:solidFill>
              </a:rPr>
              <a:t> priestoru väčšieho než 4 GB.</a:t>
            </a:r>
          </a:p>
        </p:txBody>
      </p:sp>
      <p:pic>
        <p:nvPicPr>
          <p:cNvPr id="1026" name="Picture 2" descr="File:X86 Paging PAE 4K.sv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1669928"/>
            <a:ext cx="8135840" cy="5188072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4" name="Bublina v tvare zaobleného obdĺžnika 3"/>
          <p:cNvSpPr/>
          <p:nvPr/>
        </p:nvSpPr>
        <p:spPr bwMode="auto">
          <a:xfrm>
            <a:off x="4932040" y="1052736"/>
            <a:ext cx="3967476" cy="442674"/>
          </a:xfrm>
          <a:prstGeom prst="wedgeRoundRectCallout">
            <a:avLst>
              <a:gd name="adj1" fmla="val -53340"/>
              <a:gd name="adj2" fmla="val 690154"/>
              <a:gd name="adj3" fmla="val 16667"/>
            </a:avLst>
          </a:prstGeom>
          <a:solidFill>
            <a:schemeClr val="accent1">
              <a:alpha val="2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sk-SK" sz="2000" dirty="0" smtClean="0">
                <a:solidFill>
                  <a:schemeClr val="tx1"/>
                </a:solidFill>
              </a:rPr>
              <a:t>Položka v tabuľkách má 8 bajtov.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 descr="File:X86 Paging PAE 2M.sv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1340768"/>
            <a:ext cx="8510763" cy="5256648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4" name="BlokTextu 3"/>
          <p:cNvSpPr txBox="1"/>
          <p:nvPr/>
        </p:nvSpPr>
        <p:spPr>
          <a:xfrm>
            <a:off x="395536" y="332656"/>
            <a:ext cx="7776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>
                <a:solidFill>
                  <a:schemeClr val="tx1"/>
                </a:solidFill>
              </a:rPr>
              <a:t>Veľkosť stránky: 2</a:t>
            </a:r>
            <a:r>
              <a:rPr lang="sk-SK" baseline="30000" dirty="0" smtClean="0">
                <a:solidFill>
                  <a:schemeClr val="tx1"/>
                </a:solidFill>
              </a:rPr>
              <a:t>21</a:t>
            </a:r>
            <a:r>
              <a:rPr lang="sk-SK" dirty="0" smtClean="0">
                <a:solidFill>
                  <a:schemeClr val="tx1"/>
                </a:solidFill>
              </a:rPr>
              <a:t> B = 2 MB.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oup 79"/>
          <p:cNvGraphicFramePr>
            <a:graphicFrameLocks noGrp="1"/>
          </p:cNvGraphicFramePr>
          <p:nvPr/>
        </p:nvGraphicFramePr>
        <p:xfrm>
          <a:off x="264096" y="1523628"/>
          <a:ext cx="8784974" cy="838200"/>
        </p:xfrm>
        <a:graphic>
          <a:graphicData uri="http://schemas.openxmlformats.org/drawingml/2006/table">
            <a:tbl>
              <a:tblPr/>
              <a:tblGrid>
                <a:gridCol w="399317"/>
                <a:gridCol w="399317"/>
                <a:gridCol w="399317"/>
                <a:gridCol w="399317"/>
                <a:gridCol w="399317"/>
                <a:gridCol w="399317"/>
                <a:gridCol w="399317"/>
                <a:gridCol w="399317"/>
                <a:gridCol w="399317"/>
                <a:gridCol w="399317"/>
                <a:gridCol w="399317"/>
                <a:gridCol w="399317"/>
                <a:gridCol w="399317"/>
                <a:gridCol w="399317"/>
                <a:gridCol w="399317"/>
                <a:gridCol w="399317"/>
                <a:gridCol w="399317"/>
                <a:gridCol w="399317"/>
                <a:gridCol w="399317"/>
                <a:gridCol w="399317"/>
                <a:gridCol w="399317"/>
                <a:gridCol w="399317"/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47</a:t>
                      </a:r>
                    </a:p>
                  </a:txBody>
                  <a:tcPr marL="38100" marR="38100" marB="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k-SK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L="38100" marR="38100" marB="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k-SK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L="38100" marR="38100" marB="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39</a:t>
                      </a:r>
                    </a:p>
                  </a:txBody>
                  <a:tcPr marL="38100" marR="38100" marB="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38</a:t>
                      </a:r>
                    </a:p>
                  </a:txBody>
                  <a:tcPr marL="38100" marR="38100" marB="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k-SK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L="38100" marR="38100" marB="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k-SK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L="38100" marR="38100" marB="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30</a:t>
                      </a:r>
                    </a:p>
                  </a:txBody>
                  <a:tcPr marL="38100" marR="38100" marB="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29</a:t>
                      </a:r>
                    </a:p>
                  </a:txBody>
                  <a:tcPr marL="38100" marR="38100" marB="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k-SK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L="38100" marR="38100" marB="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k-SK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L="38100" marR="38100" marB="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21</a:t>
                      </a:r>
                    </a:p>
                  </a:txBody>
                  <a:tcPr marL="38100" marR="38100" marB="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20</a:t>
                      </a:r>
                    </a:p>
                  </a:txBody>
                  <a:tcPr marL="38100" marR="38100" marB="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k-SK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L="38100" marR="38100" marB="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k-SK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L="38100" marR="38100" marB="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12</a:t>
                      </a:r>
                    </a:p>
                  </a:txBody>
                  <a:tcPr marL="38100" marR="38100" marB="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11</a:t>
                      </a:r>
                    </a:p>
                  </a:txBody>
                  <a:tcPr marL="38100" marR="38100" marB="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k-SK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L="38100" marR="38100" marB="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k-SK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L="38100" marR="38100" marB="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k-SK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L="38100" marR="38100" marB="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k-SK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L="38100" marR="38100" marB="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0</a:t>
                      </a:r>
                    </a:p>
                  </a:txBody>
                  <a:tcPr marL="38100" marR="38100" marB="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k-SK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L="38100" marR="38100" marT="762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006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k-SK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L="38100" marR="38100" marT="762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k-SK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L="38100" marR="38100" marT="762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k-SK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L="38100" marR="38100" marT="762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k-SK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L="38100" marR="38100" marT="762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k-SK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L="38100" marR="38100" marT="762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k-SK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L="38100" marR="38100" marT="762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k-SK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L="38100" marR="38100" marT="762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k-SK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L="38100" marR="38100" marT="762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k-SK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L="38100" marR="38100" marT="762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k-SK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L="38100" marR="38100" marT="762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k-SK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L="38100" marR="38100" marT="762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k-SK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L="38100" marR="38100" marT="762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8A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k-SK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L="38100" marR="38100" marT="762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8A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offset</a:t>
                      </a:r>
                      <a:r>
                        <a:rPr kumimoji="0" lang="sk-SK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 v stránke</a:t>
                      </a:r>
                    </a:p>
                  </a:txBody>
                  <a:tcPr marL="38100" marR="38100" marT="762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1" name="Text Box 149"/>
          <p:cNvSpPr txBox="1">
            <a:spLocks noChangeArrowheads="1"/>
          </p:cNvSpPr>
          <p:nvPr/>
        </p:nvSpPr>
        <p:spPr bwMode="auto">
          <a:xfrm>
            <a:off x="0" y="5013176"/>
            <a:ext cx="838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sk-SK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CR3</a:t>
            </a:r>
          </a:p>
        </p:txBody>
      </p:sp>
      <p:sp>
        <p:nvSpPr>
          <p:cNvPr id="32" name="Line 150"/>
          <p:cNvSpPr>
            <a:spLocks noChangeShapeType="1"/>
          </p:cNvSpPr>
          <p:nvPr/>
        </p:nvSpPr>
        <p:spPr bwMode="auto">
          <a:xfrm>
            <a:off x="179512" y="4941168"/>
            <a:ext cx="36004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/>
          <a:lstStyle/>
          <a:p>
            <a:pPr>
              <a:defRPr/>
            </a:pPr>
            <a:endParaRPr lang="sk-SK"/>
          </a:p>
        </p:txBody>
      </p:sp>
      <p:grpSp>
        <p:nvGrpSpPr>
          <p:cNvPr id="9" name="Group 85"/>
          <p:cNvGrpSpPr>
            <a:grpSpLocks/>
          </p:cNvGrpSpPr>
          <p:nvPr/>
        </p:nvGrpSpPr>
        <p:grpSpPr bwMode="auto">
          <a:xfrm>
            <a:off x="4368552" y="3140968"/>
            <a:ext cx="1481336" cy="1981200"/>
            <a:chOff x="1200" y="1536"/>
            <a:chExt cx="1296" cy="1248"/>
          </a:xfrm>
        </p:grpSpPr>
        <p:sp>
          <p:nvSpPr>
            <p:cNvPr id="28" name="Rectangle 80"/>
            <p:cNvSpPr>
              <a:spLocks noChangeArrowheads="1"/>
            </p:cNvSpPr>
            <p:nvPr/>
          </p:nvSpPr>
          <p:spPr bwMode="auto">
            <a:xfrm>
              <a:off x="1200" y="1536"/>
              <a:ext cx="1296" cy="1248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tIns="36000" bIns="36000" anchor="ctr"/>
            <a:lstStyle/>
            <a:p>
              <a:pPr>
                <a:defRPr/>
              </a:pPr>
              <a:endParaRPr lang="sk-SK"/>
            </a:p>
          </p:txBody>
        </p:sp>
        <p:sp>
          <p:nvSpPr>
            <p:cNvPr id="29" name="Rectangle 81"/>
            <p:cNvSpPr>
              <a:spLocks noChangeArrowheads="1"/>
            </p:cNvSpPr>
            <p:nvPr/>
          </p:nvSpPr>
          <p:spPr bwMode="auto">
            <a:xfrm>
              <a:off x="1208" y="1987"/>
              <a:ext cx="1280" cy="201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lIns="0" tIns="36000" rIns="0" bIns="36000" anchor="ctr">
              <a:spAutoFit/>
            </a:bodyPr>
            <a:lstStyle/>
            <a:p>
              <a:pPr algn="ctr">
                <a:defRPr/>
              </a:pPr>
              <a:r>
                <a:rPr lang="sk-SK" sz="1600" dirty="0">
                  <a:solidFill>
                    <a:schemeClr val="bg2"/>
                  </a:solidFill>
                  <a:effectLst/>
                </a:rPr>
                <a:t> </a:t>
              </a:r>
              <a:r>
                <a:rPr lang="sk-SK" sz="1600" dirty="0" smtClean="0">
                  <a:solidFill>
                    <a:schemeClr val="bg2"/>
                  </a:solidFill>
                  <a:effectLst/>
                </a:rPr>
                <a:t>adresa </a:t>
              </a:r>
              <a:r>
                <a:rPr lang="sk-SK" sz="1600" dirty="0">
                  <a:solidFill>
                    <a:schemeClr val="bg2"/>
                  </a:solidFill>
                  <a:effectLst/>
                </a:rPr>
                <a:t>tabuľky</a:t>
              </a:r>
              <a:r>
                <a:rPr lang="sk-SK" sz="1600" dirty="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 </a:t>
              </a:r>
            </a:p>
          </p:txBody>
        </p:sp>
      </p:grpSp>
      <p:grpSp>
        <p:nvGrpSpPr>
          <p:cNvPr id="39" name="Skupina 38"/>
          <p:cNvGrpSpPr/>
          <p:nvPr/>
        </p:nvGrpSpPr>
        <p:grpSpPr>
          <a:xfrm flipV="1">
            <a:off x="5868144" y="4149080"/>
            <a:ext cx="412006" cy="1008112"/>
            <a:chOff x="5117232" y="3140968"/>
            <a:chExt cx="750912" cy="694184"/>
          </a:xfrm>
        </p:grpSpPr>
        <p:sp>
          <p:nvSpPr>
            <p:cNvPr id="14" name="Line 89"/>
            <p:cNvSpPr>
              <a:spLocks noChangeShapeType="1"/>
            </p:cNvSpPr>
            <p:nvPr/>
          </p:nvSpPr>
          <p:spPr bwMode="auto">
            <a:xfrm flipV="1">
              <a:off x="5422032" y="3140968"/>
              <a:ext cx="446112" cy="8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 wrap="none"/>
            <a:lstStyle/>
            <a:p>
              <a:pPr>
                <a:defRPr/>
              </a:pPr>
              <a:endParaRPr lang="sk-SK"/>
            </a:p>
          </p:txBody>
        </p:sp>
        <p:sp>
          <p:nvSpPr>
            <p:cNvPr id="15" name="Line 90"/>
            <p:cNvSpPr>
              <a:spLocks noChangeShapeType="1"/>
            </p:cNvSpPr>
            <p:nvPr/>
          </p:nvSpPr>
          <p:spPr bwMode="auto">
            <a:xfrm>
              <a:off x="5117232" y="3835152"/>
              <a:ext cx="304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pPr>
                <a:defRPr/>
              </a:pPr>
              <a:endParaRPr lang="sk-SK"/>
            </a:p>
          </p:txBody>
        </p:sp>
        <p:sp>
          <p:nvSpPr>
            <p:cNvPr id="16" name="Line 91"/>
            <p:cNvSpPr>
              <a:spLocks noChangeShapeType="1"/>
            </p:cNvSpPr>
            <p:nvPr/>
          </p:nvSpPr>
          <p:spPr bwMode="auto">
            <a:xfrm flipV="1">
              <a:off x="5422032" y="3149352"/>
              <a:ext cx="0" cy="685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pPr>
                <a:defRPr/>
              </a:pPr>
              <a:endParaRPr lang="sk-SK"/>
            </a:p>
          </p:txBody>
        </p:sp>
      </p:grpSp>
      <p:sp>
        <p:nvSpPr>
          <p:cNvPr id="17" name="Line 92"/>
          <p:cNvSpPr>
            <a:spLocks noChangeShapeType="1"/>
          </p:cNvSpPr>
          <p:nvPr/>
        </p:nvSpPr>
        <p:spPr bwMode="auto">
          <a:xfrm flipH="1">
            <a:off x="5969000" y="2381126"/>
            <a:ext cx="12576" cy="161734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pPr>
              <a:defRPr/>
            </a:pPr>
            <a:endParaRPr lang="sk-SK"/>
          </a:p>
        </p:txBody>
      </p:sp>
      <p:sp>
        <p:nvSpPr>
          <p:cNvPr id="18" name="Line 93"/>
          <p:cNvSpPr>
            <a:spLocks noChangeShapeType="1"/>
          </p:cNvSpPr>
          <p:nvPr/>
        </p:nvSpPr>
        <p:spPr bwMode="auto">
          <a:xfrm>
            <a:off x="5969000" y="3998466"/>
            <a:ext cx="320948" cy="1448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/>
          <a:lstStyle/>
          <a:p>
            <a:pPr>
              <a:defRPr/>
            </a:pPr>
            <a:endParaRPr lang="sk-SK"/>
          </a:p>
        </p:txBody>
      </p:sp>
      <p:grpSp>
        <p:nvGrpSpPr>
          <p:cNvPr id="13" name="Group 86"/>
          <p:cNvGrpSpPr>
            <a:grpSpLocks/>
          </p:cNvGrpSpPr>
          <p:nvPr/>
        </p:nvGrpSpPr>
        <p:grpSpPr bwMode="auto">
          <a:xfrm>
            <a:off x="6299719" y="3238872"/>
            <a:ext cx="1440863" cy="1981200"/>
            <a:chOff x="1188" y="1536"/>
            <a:chExt cx="1325" cy="1248"/>
          </a:xfrm>
        </p:grpSpPr>
        <p:sp>
          <p:nvSpPr>
            <p:cNvPr id="26" name="Rectangle 87"/>
            <p:cNvSpPr>
              <a:spLocks noChangeArrowheads="1"/>
            </p:cNvSpPr>
            <p:nvPr/>
          </p:nvSpPr>
          <p:spPr bwMode="auto">
            <a:xfrm>
              <a:off x="1200" y="1536"/>
              <a:ext cx="1296" cy="1248"/>
            </a:xfrm>
            <a:prstGeom prst="rect">
              <a:avLst/>
            </a:prstGeom>
            <a:solidFill>
              <a:srgbClr val="F6F8A4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tIns="36000" bIns="36000" anchor="ctr"/>
            <a:lstStyle/>
            <a:p>
              <a:pPr>
                <a:defRPr/>
              </a:pPr>
              <a:endParaRPr lang="sk-SK"/>
            </a:p>
          </p:txBody>
        </p:sp>
        <p:sp>
          <p:nvSpPr>
            <p:cNvPr id="27" name="Rectangle 88"/>
            <p:cNvSpPr>
              <a:spLocks noChangeArrowheads="1"/>
            </p:cNvSpPr>
            <p:nvPr/>
          </p:nvSpPr>
          <p:spPr bwMode="auto">
            <a:xfrm>
              <a:off x="1188" y="1987"/>
              <a:ext cx="1325" cy="201"/>
            </a:xfrm>
            <a:prstGeom prst="rect">
              <a:avLst/>
            </a:prstGeom>
            <a:solidFill>
              <a:srgbClr val="F6F8A4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square" lIns="0" tIns="36000" rIns="0" bIns="36000" anchor="ctr">
              <a:spAutoFit/>
            </a:bodyPr>
            <a:lstStyle/>
            <a:p>
              <a:pPr algn="ctr">
                <a:defRPr/>
              </a:pPr>
              <a:r>
                <a:rPr lang="sk-SK" sz="1600" dirty="0">
                  <a:solidFill>
                    <a:schemeClr val="bg2"/>
                  </a:solidFill>
                  <a:effectLst/>
                </a:rPr>
                <a:t> </a:t>
              </a:r>
              <a:r>
                <a:rPr lang="sk-SK" sz="1600" dirty="0" smtClean="0">
                  <a:solidFill>
                    <a:schemeClr val="bg2"/>
                  </a:solidFill>
                  <a:effectLst/>
                </a:rPr>
                <a:t>adresa </a:t>
              </a:r>
              <a:r>
                <a:rPr lang="sk-SK" sz="1600" dirty="0">
                  <a:solidFill>
                    <a:schemeClr val="bg2"/>
                  </a:solidFill>
                  <a:effectLst/>
                </a:rPr>
                <a:t>rámca</a:t>
              </a:r>
              <a:r>
                <a:rPr lang="sk-SK" sz="1600" dirty="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 </a:t>
              </a:r>
            </a:p>
          </p:txBody>
        </p:sp>
      </p:grpSp>
      <p:sp>
        <p:nvSpPr>
          <p:cNvPr id="19" name="Rectangle 94"/>
          <p:cNvSpPr>
            <a:spLocks noChangeArrowheads="1"/>
          </p:cNvSpPr>
          <p:nvPr/>
        </p:nvSpPr>
        <p:spPr bwMode="auto">
          <a:xfrm>
            <a:off x="7973616" y="3987924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sk-SK">
                <a:effectLst>
                  <a:outerShdw blurRad="38100" dist="38100" dir="2700000" algn="tl">
                    <a:srgbClr val="000000"/>
                  </a:outerShdw>
                </a:effectLst>
              </a:rPr>
              <a:t>+</a:t>
            </a:r>
          </a:p>
        </p:txBody>
      </p:sp>
      <p:sp>
        <p:nvSpPr>
          <p:cNvPr id="21" name="Line 96"/>
          <p:cNvSpPr>
            <a:spLocks noChangeShapeType="1"/>
          </p:cNvSpPr>
          <p:nvPr/>
        </p:nvSpPr>
        <p:spPr bwMode="auto">
          <a:xfrm>
            <a:off x="7680920" y="4213820"/>
            <a:ext cx="292696" cy="270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pPr>
              <a:defRPr/>
            </a:pPr>
            <a:endParaRPr lang="sk-SK"/>
          </a:p>
        </p:txBody>
      </p:sp>
      <p:sp>
        <p:nvSpPr>
          <p:cNvPr id="22" name="Line 97"/>
          <p:cNvSpPr>
            <a:spLocks noChangeShapeType="1"/>
          </p:cNvSpPr>
          <p:nvPr/>
        </p:nvSpPr>
        <p:spPr bwMode="auto">
          <a:xfrm>
            <a:off x="8202216" y="2387724"/>
            <a:ext cx="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pPr>
              <a:defRPr/>
            </a:pPr>
            <a:endParaRPr lang="sk-SK"/>
          </a:p>
        </p:txBody>
      </p:sp>
      <p:sp>
        <p:nvSpPr>
          <p:cNvPr id="10" name="Line 82"/>
          <p:cNvSpPr>
            <a:spLocks noChangeShapeType="1"/>
          </p:cNvSpPr>
          <p:nvPr/>
        </p:nvSpPr>
        <p:spPr bwMode="auto">
          <a:xfrm>
            <a:off x="3360440" y="4216524"/>
            <a:ext cx="351264" cy="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/>
          <a:lstStyle/>
          <a:p>
            <a:pPr>
              <a:defRPr/>
            </a:pPr>
            <a:endParaRPr lang="sk-SK"/>
          </a:p>
        </p:txBody>
      </p:sp>
      <p:sp>
        <p:nvSpPr>
          <p:cNvPr id="12" name="Text Box 84"/>
          <p:cNvSpPr txBox="1">
            <a:spLocks noChangeArrowheads="1"/>
          </p:cNvSpPr>
          <p:nvPr/>
        </p:nvSpPr>
        <p:spPr bwMode="auto">
          <a:xfrm>
            <a:off x="4296544" y="2747764"/>
            <a:ext cx="18994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sk-SK" sz="18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</a:t>
            </a:r>
            <a:r>
              <a:rPr lang="sk-SK" sz="18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age</a:t>
            </a:r>
            <a:r>
              <a:rPr lang="sk-SK" sz="1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sk-SK" sz="18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Directory</a:t>
            </a:r>
            <a:endParaRPr lang="sk-SK" sz="1800" dirty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0" name="Text Box 95"/>
          <p:cNvSpPr txBox="1">
            <a:spLocks noChangeArrowheads="1"/>
          </p:cNvSpPr>
          <p:nvPr/>
        </p:nvSpPr>
        <p:spPr bwMode="auto">
          <a:xfrm>
            <a:off x="6312768" y="2819772"/>
            <a:ext cx="144016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sk-SK" sz="18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</a:t>
            </a:r>
            <a:r>
              <a:rPr lang="sk-SK" sz="18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age</a:t>
            </a:r>
            <a:r>
              <a:rPr lang="sk-SK" sz="1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Table</a:t>
            </a:r>
            <a:endParaRPr lang="sk-SK" sz="1800" dirty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4" name="Line 145"/>
          <p:cNvSpPr>
            <a:spLocks noChangeShapeType="1"/>
          </p:cNvSpPr>
          <p:nvPr/>
        </p:nvSpPr>
        <p:spPr bwMode="auto">
          <a:xfrm flipH="1">
            <a:off x="5094784" y="5628084"/>
            <a:ext cx="3090192" cy="1034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pPr>
              <a:defRPr/>
            </a:pPr>
            <a:endParaRPr lang="sk-SK"/>
          </a:p>
        </p:txBody>
      </p:sp>
      <p:sp>
        <p:nvSpPr>
          <p:cNvPr id="25" name="Line 146"/>
          <p:cNvSpPr>
            <a:spLocks noChangeShapeType="1"/>
          </p:cNvSpPr>
          <p:nvPr/>
        </p:nvSpPr>
        <p:spPr bwMode="auto">
          <a:xfrm>
            <a:off x="5094784" y="5638428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pPr>
              <a:defRPr/>
            </a:pPr>
            <a:endParaRPr lang="sk-SK"/>
          </a:p>
        </p:txBody>
      </p:sp>
      <p:grpSp>
        <p:nvGrpSpPr>
          <p:cNvPr id="42" name="Group 85"/>
          <p:cNvGrpSpPr>
            <a:grpSpLocks/>
          </p:cNvGrpSpPr>
          <p:nvPr/>
        </p:nvGrpSpPr>
        <p:grpSpPr bwMode="auto">
          <a:xfrm>
            <a:off x="2411763" y="2996952"/>
            <a:ext cx="1506482" cy="1981200"/>
            <a:chOff x="1189" y="1536"/>
            <a:chExt cx="1318" cy="1248"/>
          </a:xfrm>
        </p:grpSpPr>
        <p:sp>
          <p:nvSpPr>
            <p:cNvPr id="47" name="Rectangle 80"/>
            <p:cNvSpPr>
              <a:spLocks noChangeArrowheads="1"/>
            </p:cNvSpPr>
            <p:nvPr/>
          </p:nvSpPr>
          <p:spPr bwMode="auto">
            <a:xfrm>
              <a:off x="1200" y="1536"/>
              <a:ext cx="1296" cy="124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36000" rIns="0" bIns="36000" anchor="ctr"/>
            <a:lstStyle/>
            <a:p>
              <a:pPr>
                <a:defRPr/>
              </a:pPr>
              <a:endParaRPr lang="sk-SK"/>
            </a:p>
          </p:txBody>
        </p:sp>
        <p:sp>
          <p:nvSpPr>
            <p:cNvPr id="48" name="Rectangle 81"/>
            <p:cNvSpPr>
              <a:spLocks noChangeArrowheads="1"/>
            </p:cNvSpPr>
            <p:nvPr/>
          </p:nvSpPr>
          <p:spPr bwMode="auto">
            <a:xfrm>
              <a:off x="1189" y="1987"/>
              <a:ext cx="1318" cy="201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square" lIns="0" tIns="36000" rIns="0" bIns="36000" anchor="ctr">
              <a:spAutoFit/>
            </a:bodyPr>
            <a:lstStyle/>
            <a:p>
              <a:pPr algn="ctr">
                <a:defRPr/>
              </a:pPr>
              <a:r>
                <a:rPr lang="sk-SK" sz="1600" dirty="0">
                  <a:solidFill>
                    <a:schemeClr val="bg2"/>
                  </a:solidFill>
                  <a:effectLst/>
                </a:rPr>
                <a:t> </a:t>
              </a:r>
              <a:r>
                <a:rPr lang="sk-SK" sz="1600" dirty="0" smtClean="0">
                  <a:solidFill>
                    <a:schemeClr val="bg2"/>
                  </a:solidFill>
                  <a:effectLst/>
                </a:rPr>
                <a:t>adresa </a:t>
              </a:r>
              <a:r>
                <a:rPr lang="sk-SK" sz="1600" dirty="0" smtClean="0">
                  <a:solidFill>
                    <a:schemeClr val="bg2"/>
                  </a:solidFill>
                  <a:effectLst/>
                </a:rPr>
                <a:t>tabuľky</a:t>
              </a:r>
              <a:r>
                <a:rPr lang="sk-SK" sz="1600" dirty="0" smtClean="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 </a:t>
              </a:r>
              <a:endParaRPr lang="sk-SK" sz="1600" dirty="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</p:grpSp>
      <p:grpSp>
        <p:nvGrpSpPr>
          <p:cNvPr id="43" name="Skupina 38"/>
          <p:cNvGrpSpPr/>
          <p:nvPr/>
        </p:nvGrpSpPr>
        <p:grpSpPr>
          <a:xfrm flipV="1">
            <a:off x="3930526" y="3951486"/>
            <a:ext cx="425822" cy="1080120"/>
            <a:chOff x="5117232" y="3140968"/>
            <a:chExt cx="750912" cy="694184"/>
          </a:xfrm>
        </p:grpSpPr>
        <p:sp>
          <p:nvSpPr>
            <p:cNvPr id="44" name="Line 89"/>
            <p:cNvSpPr>
              <a:spLocks noChangeShapeType="1"/>
            </p:cNvSpPr>
            <p:nvPr/>
          </p:nvSpPr>
          <p:spPr bwMode="auto">
            <a:xfrm flipV="1">
              <a:off x="5422032" y="3140968"/>
              <a:ext cx="446112" cy="8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 wrap="none"/>
            <a:lstStyle/>
            <a:p>
              <a:pPr>
                <a:defRPr/>
              </a:pPr>
              <a:endParaRPr lang="sk-SK"/>
            </a:p>
          </p:txBody>
        </p:sp>
        <p:sp>
          <p:nvSpPr>
            <p:cNvPr id="45" name="Line 90"/>
            <p:cNvSpPr>
              <a:spLocks noChangeShapeType="1"/>
            </p:cNvSpPr>
            <p:nvPr/>
          </p:nvSpPr>
          <p:spPr bwMode="auto">
            <a:xfrm>
              <a:off x="5117232" y="3835152"/>
              <a:ext cx="304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pPr>
                <a:defRPr/>
              </a:pPr>
              <a:endParaRPr lang="sk-SK"/>
            </a:p>
          </p:txBody>
        </p:sp>
        <p:sp>
          <p:nvSpPr>
            <p:cNvPr id="46" name="Line 91"/>
            <p:cNvSpPr>
              <a:spLocks noChangeShapeType="1"/>
            </p:cNvSpPr>
            <p:nvPr/>
          </p:nvSpPr>
          <p:spPr bwMode="auto">
            <a:xfrm flipV="1">
              <a:off x="5422032" y="3149352"/>
              <a:ext cx="0" cy="685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pPr>
                <a:defRPr/>
              </a:pPr>
              <a:endParaRPr lang="sk-SK"/>
            </a:p>
          </p:txBody>
        </p:sp>
      </p:grpSp>
      <p:grpSp>
        <p:nvGrpSpPr>
          <p:cNvPr id="50" name="Group 85"/>
          <p:cNvGrpSpPr>
            <a:grpSpLocks/>
          </p:cNvGrpSpPr>
          <p:nvPr/>
        </p:nvGrpSpPr>
        <p:grpSpPr bwMode="auto">
          <a:xfrm>
            <a:off x="536848" y="3005708"/>
            <a:ext cx="1481336" cy="1981200"/>
            <a:chOff x="1200" y="1536"/>
            <a:chExt cx="1296" cy="1248"/>
          </a:xfrm>
        </p:grpSpPr>
        <p:sp>
          <p:nvSpPr>
            <p:cNvPr id="55" name="Rectangle 80"/>
            <p:cNvSpPr>
              <a:spLocks noChangeArrowheads="1"/>
            </p:cNvSpPr>
            <p:nvPr/>
          </p:nvSpPr>
          <p:spPr bwMode="auto">
            <a:xfrm>
              <a:off x="1200" y="1536"/>
              <a:ext cx="1296" cy="1248"/>
            </a:xfrm>
            <a:prstGeom prst="rect">
              <a:avLst/>
            </a:prstGeom>
            <a:solidFill>
              <a:srgbClr val="CC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tIns="36000" bIns="36000" anchor="ctr"/>
            <a:lstStyle/>
            <a:p>
              <a:pPr>
                <a:defRPr/>
              </a:pPr>
              <a:endParaRPr lang="sk-SK"/>
            </a:p>
          </p:txBody>
        </p:sp>
        <p:sp>
          <p:nvSpPr>
            <p:cNvPr id="56" name="Rectangle 81"/>
            <p:cNvSpPr>
              <a:spLocks noChangeArrowheads="1"/>
            </p:cNvSpPr>
            <p:nvPr/>
          </p:nvSpPr>
          <p:spPr bwMode="auto">
            <a:xfrm>
              <a:off x="1208" y="1987"/>
              <a:ext cx="1280" cy="20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36000" rIns="0" bIns="36000" anchor="ctr">
              <a:spAutoFit/>
            </a:bodyPr>
            <a:lstStyle/>
            <a:p>
              <a:pPr algn="ctr">
                <a:defRPr/>
              </a:pPr>
              <a:r>
                <a:rPr lang="sk-SK" sz="1600" dirty="0">
                  <a:solidFill>
                    <a:schemeClr val="tx1"/>
                  </a:solidFill>
                  <a:effectLst/>
                </a:rPr>
                <a:t> </a:t>
              </a:r>
              <a:r>
                <a:rPr lang="sk-SK" sz="1600" dirty="0" smtClean="0">
                  <a:solidFill>
                    <a:schemeClr val="tx1"/>
                  </a:solidFill>
                  <a:effectLst/>
                </a:rPr>
                <a:t>adresa </a:t>
              </a:r>
              <a:r>
                <a:rPr lang="sk-SK" sz="1600" dirty="0">
                  <a:solidFill>
                    <a:schemeClr val="tx1"/>
                  </a:solidFill>
                  <a:effectLst/>
                </a:rPr>
                <a:t>tabuľky</a:t>
              </a:r>
              <a:r>
                <a:rPr lang="sk-SK" sz="16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 </a:t>
              </a:r>
            </a:p>
          </p:txBody>
        </p:sp>
      </p:grpSp>
      <p:grpSp>
        <p:nvGrpSpPr>
          <p:cNvPr id="51" name="Skupina 38"/>
          <p:cNvGrpSpPr/>
          <p:nvPr/>
        </p:nvGrpSpPr>
        <p:grpSpPr>
          <a:xfrm flipV="1">
            <a:off x="2025650" y="3933056"/>
            <a:ext cx="393700" cy="1008112"/>
            <a:chOff x="5117232" y="3140968"/>
            <a:chExt cx="750912" cy="694184"/>
          </a:xfrm>
        </p:grpSpPr>
        <p:sp>
          <p:nvSpPr>
            <p:cNvPr id="52" name="Line 89"/>
            <p:cNvSpPr>
              <a:spLocks noChangeShapeType="1"/>
            </p:cNvSpPr>
            <p:nvPr/>
          </p:nvSpPr>
          <p:spPr bwMode="auto">
            <a:xfrm flipV="1">
              <a:off x="5422032" y="3140968"/>
              <a:ext cx="446112" cy="8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 wrap="none"/>
            <a:lstStyle/>
            <a:p>
              <a:pPr>
                <a:defRPr/>
              </a:pPr>
              <a:endParaRPr lang="sk-SK"/>
            </a:p>
          </p:txBody>
        </p:sp>
        <p:sp>
          <p:nvSpPr>
            <p:cNvPr id="53" name="Line 90"/>
            <p:cNvSpPr>
              <a:spLocks noChangeShapeType="1"/>
            </p:cNvSpPr>
            <p:nvPr/>
          </p:nvSpPr>
          <p:spPr bwMode="auto">
            <a:xfrm>
              <a:off x="5117232" y="3835152"/>
              <a:ext cx="304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pPr>
                <a:defRPr/>
              </a:pPr>
              <a:endParaRPr lang="sk-SK"/>
            </a:p>
          </p:txBody>
        </p:sp>
        <p:sp>
          <p:nvSpPr>
            <p:cNvPr id="54" name="Line 91"/>
            <p:cNvSpPr>
              <a:spLocks noChangeShapeType="1"/>
            </p:cNvSpPr>
            <p:nvPr/>
          </p:nvSpPr>
          <p:spPr bwMode="auto">
            <a:xfrm flipV="1">
              <a:off x="5422032" y="3149352"/>
              <a:ext cx="0" cy="685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pPr>
                <a:defRPr/>
              </a:pPr>
              <a:endParaRPr lang="sk-SK"/>
            </a:p>
          </p:txBody>
        </p:sp>
      </p:grpSp>
      <p:sp>
        <p:nvSpPr>
          <p:cNvPr id="68" name="Line 92"/>
          <p:cNvSpPr>
            <a:spLocks noChangeShapeType="1"/>
          </p:cNvSpPr>
          <p:nvPr/>
        </p:nvSpPr>
        <p:spPr bwMode="auto">
          <a:xfrm>
            <a:off x="4153024" y="2358504"/>
            <a:ext cx="372" cy="15518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pPr>
              <a:defRPr/>
            </a:pPr>
            <a:endParaRPr lang="sk-SK"/>
          </a:p>
        </p:txBody>
      </p:sp>
      <p:sp>
        <p:nvSpPr>
          <p:cNvPr id="69" name="Line 93"/>
          <p:cNvSpPr>
            <a:spLocks noChangeShapeType="1"/>
          </p:cNvSpPr>
          <p:nvPr/>
        </p:nvSpPr>
        <p:spPr bwMode="auto">
          <a:xfrm>
            <a:off x="4138042" y="3911600"/>
            <a:ext cx="21602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/>
          <a:lstStyle/>
          <a:p>
            <a:pPr>
              <a:defRPr/>
            </a:pPr>
            <a:endParaRPr lang="sk-SK"/>
          </a:p>
        </p:txBody>
      </p:sp>
      <p:sp>
        <p:nvSpPr>
          <p:cNvPr id="71" name="Line 92"/>
          <p:cNvSpPr>
            <a:spLocks noChangeShapeType="1"/>
          </p:cNvSpPr>
          <p:nvPr/>
        </p:nvSpPr>
        <p:spPr bwMode="auto">
          <a:xfrm flipH="1">
            <a:off x="2195736" y="2387724"/>
            <a:ext cx="12576" cy="14013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pPr>
              <a:defRPr/>
            </a:pPr>
            <a:endParaRPr lang="sk-SK"/>
          </a:p>
        </p:txBody>
      </p:sp>
      <p:sp>
        <p:nvSpPr>
          <p:cNvPr id="72" name="Line 93"/>
          <p:cNvSpPr>
            <a:spLocks noChangeShapeType="1"/>
          </p:cNvSpPr>
          <p:nvPr/>
        </p:nvSpPr>
        <p:spPr bwMode="auto">
          <a:xfrm>
            <a:off x="2195736" y="3789040"/>
            <a:ext cx="21602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/>
          <a:lstStyle/>
          <a:p>
            <a:pPr>
              <a:defRPr/>
            </a:pPr>
            <a:endParaRPr lang="sk-SK"/>
          </a:p>
        </p:txBody>
      </p:sp>
      <p:sp>
        <p:nvSpPr>
          <p:cNvPr id="74" name="Line 92"/>
          <p:cNvSpPr>
            <a:spLocks noChangeShapeType="1"/>
          </p:cNvSpPr>
          <p:nvPr/>
        </p:nvSpPr>
        <p:spPr bwMode="auto">
          <a:xfrm>
            <a:off x="336104" y="2387724"/>
            <a:ext cx="0" cy="144016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pPr>
              <a:defRPr/>
            </a:pPr>
            <a:endParaRPr lang="sk-SK"/>
          </a:p>
        </p:txBody>
      </p:sp>
      <p:sp>
        <p:nvSpPr>
          <p:cNvPr id="75" name="Line 93"/>
          <p:cNvSpPr>
            <a:spLocks noChangeShapeType="1"/>
          </p:cNvSpPr>
          <p:nvPr/>
        </p:nvSpPr>
        <p:spPr bwMode="auto">
          <a:xfrm>
            <a:off x="336104" y="3827884"/>
            <a:ext cx="21602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/>
          <a:lstStyle/>
          <a:p>
            <a:pPr>
              <a:defRPr/>
            </a:pPr>
            <a:endParaRPr lang="sk-SK"/>
          </a:p>
        </p:txBody>
      </p:sp>
      <p:cxnSp>
        <p:nvCxnSpPr>
          <p:cNvPr id="77" name="Rovná spojnica 76"/>
          <p:cNvCxnSpPr>
            <a:stCxn id="19" idx="2"/>
          </p:cNvCxnSpPr>
          <p:nvPr/>
        </p:nvCxnSpPr>
        <p:spPr bwMode="auto">
          <a:xfrm flipH="1">
            <a:off x="8184976" y="4368924"/>
            <a:ext cx="17240" cy="125916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8" name="Text Box 84"/>
          <p:cNvSpPr txBox="1">
            <a:spLocks noChangeArrowheads="1"/>
          </p:cNvSpPr>
          <p:nvPr/>
        </p:nvSpPr>
        <p:spPr bwMode="auto">
          <a:xfrm>
            <a:off x="2339752" y="2348880"/>
            <a:ext cx="189944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sk-SK" sz="18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</a:t>
            </a:r>
            <a:r>
              <a:rPr lang="sk-SK" sz="18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age</a:t>
            </a:r>
            <a:r>
              <a:rPr lang="sk-SK" sz="1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sk-SK" sz="18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Directory</a:t>
            </a:r>
            <a:r>
              <a:rPr lang="sk-SK" sz="1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sk-SK" sz="1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</a:t>
            </a:r>
            <a:r>
              <a:rPr lang="sk-SK" sz="1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ointer Table</a:t>
            </a:r>
            <a:endParaRPr lang="sk-SK" sz="1800" dirty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79" name="Text Box 84"/>
          <p:cNvSpPr txBox="1">
            <a:spLocks noChangeArrowheads="1"/>
          </p:cNvSpPr>
          <p:nvPr/>
        </p:nvSpPr>
        <p:spPr bwMode="auto">
          <a:xfrm>
            <a:off x="408112" y="2387724"/>
            <a:ext cx="189944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sk-SK" sz="18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</a:t>
            </a:r>
            <a:r>
              <a:rPr lang="sk-SK" sz="18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age-Map</a:t>
            </a:r>
            <a:r>
              <a:rPr lang="sk-SK" sz="1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Level-4 Table</a:t>
            </a:r>
            <a:endParaRPr lang="sk-SK" sz="1800" dirty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80" name="BlokTextu 79"/>
          <p:cNvSpPr txBox="1"/>
          <p:nvPr/>
        </p:nvSpPr>
        <p:spPr>
          <a:xfrm>
            <a:off x="179512" y="548680"/>
            <a:ext cx="77768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>
                <a:solidFill>
                  <a:schemeClr val="tx1"/>
                </a:solidFill>
              </a:rPr>
              <a:t>Veľkosť stránky: 2</a:t>
            </a:r>
            <a:r>
              <a:rPr lang="sk-SK" baseline="30000" dirty="0" smtClean="0">
                <a:solidFill>
                  <a:schemeClr val="tx1"/>
                </a:solidFill>
              </a:rPr>
              <a:t>12</a:t>
            </a:r>
            <a:r>
              <a:rPr lang="sk-SK" dirty="0" smtClean="0">
                <a:solidFill>
                  <a:schemeClr val="tx1"/>
                </a:solidFill>
              </a:rPr>
              <a:t> B = 4 </a:t>
            </a:r>
            <a:r>
              <a:rPr lang="sk-SK" dirty="0" err="1" smtClean="0">
                <a:solidFill>
                  <a:schemeClr val="tx1"/>
                </a:solidFill>
              </a:rPr>
              <a:t>kB</a:t>
            </a:r>
            <a:r>
              <a:rPr lang="sk-SK" dirty="0" smtClean="0">
                <a:solidFill>
                  <a:schemeClr val="tx1"/>
                </a:solidFill>
              </a:rPr>
              <a:t>.</a:t>
            </a:r>
          </a:p>
          <a:p>
            <a:r>
              <a:rPr lang="sk-SK" dirty="0" smtClean="0">
                <a:solidFill>
                  <a:schemeClr val="tx1"/>
                </a:solidFill>
              </a:rPr>
              <a:t>Bity 48 – 63 lineárnej adresy sú kópiou bitu 47.</a:t>
            </a:r>
          </a:p>
        </p:txBody>
      </p:sp>
      <p:sp>
        <p:nvSpPr>
          <p:cNvPr id="57" name="Text Box 148"/>
          <p:cNvSpPr txBox="1">
            <a:spLocks noChangeArrowheads="1"/>
          </p:cNvSpPr>
          <p:nvPr/>
        </p:nvSpPr>
        <p:spPr bwMode="auto">
          <a:xfrm>
            <a:off x="179512" y="116632"/>
            <a:ext cx="7086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sk-SK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Schéma </a:t>
            </a:r>
            <a:r>
              <a:rPr lang="sk-SK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stránkovania v 64-bitovom režime</a:t>
            </a:r>
            <a:endParaRPr lang="sk-SK" dirty="0">
              <a:solidFill>
                <a:schemeClr val="tx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aphicFrame>
        <p:nvGraphicFramePr>
          <p:cNvPr id="59" name="Group 79"/>
          <p:cNvGraphicFramePr>
            <a:graphicFrameLocks noGrp="1"/>
          </p:cNvGraphicFramePr>
          <p:nvPr/>
        </p:nvGraphicFramePr>
        <p:xfrm>
          <a:off x="264096" y="5589240"/>
          <a:ext cx="8784974" cy="838200"/>
        </p:xfrm>
        <a:graphic>
          <a:graphicData uri="http://schemas.openxmlformats.org/drawingml/2006/table">
            <a:tbl>
              <a:tblPr/>
              <a:tblGrid>
                <a:gridCol w="399317"/>
                <a:gridCol w="399317"/>
                <a:gridCol w="399317"/>
                <a:gridCol w="399317"/>
                <a:gridCol w="399317"/>
                <a:gridCol w="399317"/>
                <a:gridCol w="399317"/>
                <a:gridCol w="399317"/>
                <a:gridCol w="399317"/>
                <a:gridCol w="399317"/>
                <a:gridCol w="399317"/>
                <a:gridCol w="399317"/>
                <a:gridCol w="399317"/>
                <a:gridCol w="399317"/>
                <a:gridCol w="399317"/>
                <a:gridCol w="399317"/>
                <a:gridCol w="399317"/>
                <a:gridCol w="399317"/>
                <a:gridCol w="399317"/>
                <a:gridCol w="399317"/>
                <a:gridCol w="399317"/>
                <a:gridCol w="399317"/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51</a:t>
                      </a:r>
                      <a:endParaRPr kumimoji="0" lang="sk-SK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L="38100" marR="38100" marB="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k-SK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L="38100" marR="38100" marB="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k-SK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L="38100" marR="38100" marB="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k-SK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L="38100" marR="38100" marB="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k-SK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L="38100" marR="38100" marB="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k-SK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L="38100" marR="38100" marB="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k-SK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L="38100" marR="38100" marB="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k-SK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L="38100" marR="38100" marB="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k-SK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L="38100" marR="38100" marB="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k-SK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L="38100" marR="38100" marB="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k-SK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L="38100" marR="38100" marB="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k-SK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L="38100" marR="38100" marB="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k-SK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L="38100" marR="38100" marB="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k-SK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L="38100" marR="38100" marB="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k-SK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L="38100" marR="38100" marB="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k-SK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L="38100" marR="38100" marB="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k-SK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L="38100" marR="38100" marB="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k-SK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L="38100" marR="38100" marB="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k-SK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L="38100" marR="38100" marB="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k-SK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L="38100" marR="38100" marB="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k-SK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L="38100" marR="38100" marB="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0</a:t>
                      </a:r>
                    </a:p>
                  </a:txBody>
                  <a:tcPr marL="38100" marR="38100" marB="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 gridSpan="2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fyzická adresa</a:t>
                      </a:r>
                    </a:p>
                  </a:txBody>
                  <a:tcPr marL="38100" marR="38100" marT="762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k-SK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L="38100" marR="38100" marT="762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k-SK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L="38100" marR="38100" marT="762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k-SK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L="38100" marR="38100" marT="762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k-SK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L="38100" marR="38100" marT="762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k-SK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L="38100" marR="38100" marT="762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k-SK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L="38100" marR="38100" marT="762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k-SK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L="38100" marR="38100" marT="762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k-SK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L="38100" marR="38100" marT="762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k-SK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L="38100" marR="38100" marT="762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k-SK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L="38100" marR="38100" marT="762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k-SK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L="38100" marR="38100" marT="762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k-SK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L="38100" marR="38100" marT="762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8A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k-SK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L="38100" marR="38100" marT="762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8A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k-SK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L="38100" marR="38100" marT="762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1143000" y="1052736"/>
            <a:ext cx="8001000" cy="3194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  <a:buClr>
                <a:schemeClr val="tx2"/>
              </a:buClr>
              <a:buSzPct val="100000"/>
              <a:buFont typeface="Wingdings" pitchFamily="2" charset="2"/>
              <a:buChar char="§"/>
              <a:defRPr/>
            </a:pP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transformovať </a:t>
            </a: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veľký logický </a:t>
            </a:r>
            <a:r>
              <a:rPr lang="sk-SK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adresový</a:t>
            </a: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priestor do obmedzeného fyzického </a:t>
            </a:r>
            <a:r>
              <a:rPr lang="sk-SK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adresového</a:t>
            </a: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priestoru,</a:t>
            </a:r>
            <a:endParaRPr lang="sk-SK" dirty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100000"/>
              <a:buFont typeface="Wingdings" pitchFamily="2" charset="2"/>
              <a:buChar char="§"/>
              <a:defRPr/>
            </a:pP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multitasking (paralelné spracovanie viacerých úloh) tým, že </a:t>
            </a: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poskytuje nástroje pre ochranu </a:t>
            </a:r>
            <a:r>
              <a:rPr lang="sk-SK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adresového</a:t>
            </a: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priestoru procesu pred zásahmi z iných procesov (každý proces má vlastný adresár stránok – systémový register CR3 sa mení pri prepnutí úloh),</a:t>
            </a: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100000"/>
              <a:buFont typeface="Wingdings" pitchFamily="2" charset="2"/>
              <a:buChar char="§"/>
              <a:defRPr/>
            </a:pP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nie je potrebná konsolidácia voľnej pamäti.</a:t>
            </a:r>
            <a:endParaRPr lang="sk-SK" dirty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1187624" y="476672"/>
            <a:ext cx="7772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ts val="600"/>
              </a:spcBef>
              <a:defRPr/>
            </a:pP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Stránkovanie </a:t>
            </a: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umožňuje:</a:t>
            </a:r>
            <a:endParaRPr lang="sk-SK" dirty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2805" name="Group 229"/>
          <p:cNvGraphicFramePr>
            <a:graphicFrameLocks noGrp="1"/>
          </p:cNvGraphicFramePr>
          <p:nvPr/>
        </p:nvGraphicFramePr>
        <p:xfrm>
          <a:off x="228600" y="457200"/>
          <a:ext cx="8839200" cy="6254115"/>
        </p:xfrm>
        <a:graphic>
          <a:graphicData uri="http://schemas.openxmlformats.org/drawingml/2006/table">
            <a:tbl>
              <a:tblPr/>
              <a:tblGrid>
                <a:gridCol w="1162050"/>
                <a:gridCol w="1962150"/>
                <a:gridCol w="2057400"/>
                <a:gridCol w="1600200"/>
                <a:gridCol w="2057400"/>
              </a:tblGrid>
              <a:tr h="52546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Režim</a:t>
                      </a:r>
                    </a:p>
                  </a:txBody>
                  <a:tcPr marL="57150" marR="5715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Operačný systém</a:t>
                      </a:r>
                    </a:p>
                  </a:txBody>
                  <a:tcPr marL="57150" marR="5715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Veľkosť lineárnej adresy</a:t>
                      </a:r>
                    </a:p>
                  </a:txBody>
                  <a:tcPr marL="57150" marR="5715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Veľkosť univerzálnych registrov</a:t>
                      </a:r>
                    </a:p>
                  </a:txBody>
                  <a:tcPr marL="57150" marR="5715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676275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Long mode</a:t>
                      </a:r>
                    </a:p>
                  </a:txBody>
                  <a:tcPr marL="57150" marR="5715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64-bit </a:t>
                      </a:r>
                      <a:r>
                        <a:rPr kumimoji="0" lang="sk-SK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mode</a:t>
                      </a:r>
                      <a:endParaRPr kumimoji="0" lang="sk-SK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L="57150" marR="5715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64-bitový</a:t>
                      </a:r>
                    </a:p>
                  </a:txBody>
                  <a:tcPr marL="57150" marR="5715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64</a:t>
                      </a:r>
                    </a:p>
                  </a:txBody>
                  <a:tcPr marL="57150" marR="5715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64</a:t>
                      </a:r>
                    </a:p>
                  </a:txBody>
                  <a:tcPr marL="57150" marR="5715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6275">
                <a:tc v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Compatibility</a:t>
                      </a:r>
                      <a:r>
                        <a:rPr kumimoji="0" lang="sk-SK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 </a:t>
                      </a:r>
                      <a:r>
                        <a:rPr kumimoji="0" lang="sk-SK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mode</a:t>
                      </a:r>
                      <a:endParaRPr kumimoji="0" lang="sk-SK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L="57150" marR="5715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32</a:t>
                      </a:r>
                    </a:p>
                  </a:txBody>
                  <a:tcPr marL="57150" marR="5715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32</a:t>
                      </a:r>
                    </a:p>
                  </a:txBody>
                  <a:tcPr marL="57150" marR="5715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6275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Legacy</a:t>
                      </a:r>
                      <a:r>
                        <a:rPr kumimoji="0" lang="sk-SK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 </a:t>
                      </a:r>
                      <a:r>
                        <a:rPr kumimoji="0" lang="sk-SK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mode</a:t>
                      </a:r>
                      <a:endParaRPr kumimoji="0" lang="sk-SK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L="57150" marR="5715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Protected</a:t>
                      </a:r>
                      <a:r>
                        <a:rPr kumimoji="0" lang="sk-SK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 </a:t>
                      </a:r>
                      <a:r>
                        <a:rPr kumimoji="0" lang="sk-SK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mode</a:t>
                      </a:r>
                      <a:endParaRPr kumimoji="0" lang="sk-SK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L="57150" marR="5715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32-bitový</a:t>
                      </a:r>
                    </a:p>
                  </a:txBody>
                  <a:tcPr marL="57150" marR="5715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32</a:t>
                      </a:r>
                    </a:p>
                  </a:txBody>
                  <a:tcPr marL="57150" marR="5715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32</a:t>
                      </a:r>
                    </a:p>
                  </a:txBody>
                  <a:tcPr marL="57150" marR="5715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6275">
                <a:tc v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96969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Virtual</a:t>
                      </a:r>
                      <a:r>
                        <a:rPr kumimoji="0" lang="sk-SK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6969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 8086 </a:t>
                      </a:r>
                      <a:r>
                        <a:rPr kumimoji="0" lang="sk-SK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96969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mode</a:t>
                      </a:r>
                      <a:endParaRPr kumimoji="0" lang="sk-SK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69696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L="57150" marR="5715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6969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32-bitový</a:t>
                      </a:r>
                    </a:p>
                  </a:txBody>
                  <a:tcPr marL="57150" marR="5715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6969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20</a:t>
                      </a:r>
                    </a:p>
                  </a:txBody>
                  <a:tcPr marL="57150" marR="5715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6969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16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6969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/32</a:t>
                      </a:r>
                      <a:endParaRPr kumimoji="0" lang="sk-SK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69696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L="57150" marR="5715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6275">
                <a:tc v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96969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Real</a:t>
                      </a:r>
                      <a:r>
                        <a:rPr kumimoji="0" lang="sk-SK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6969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 </a:t>
                      </a:r>
                      <a:r>
                        <a:rPr kumimoji="0" lang="sk-SK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96969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mode</a:t>
                      </a:r>
                      <a:endParaRPr kumimoji="0" lang="sk-SK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69696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L="57150" marR="5715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6969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16-bitový (štartovací režim pre 16-, 32- a 64-bitový OS)</a:t>
                      </a:r>
                    </a:p>
                  </a:txBody>
                  <a:tcPr marL="57150" marR="5715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6969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20</a:t>
                      </a:r>
                    </a:p>
                  </a:txBody>
                  <a:tcPr marL="57150" marR="5715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6969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16</a:t>
                      </a:r>
                    </a:p>
                  </a:txBody>
                  <a:tcPr marL="57150" marR="5715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107504" y="0"/>
            <a:ext cx="3024336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>
              <a:defRPr/>
            </a:pPr>
            <a:r>
              <a:rPr lang="sk-SK" sz="32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Segmentácia</a:t>
            </a:r>
            <a:endParaRPr lang="sk-SK" sz="3200" dirty="0">
              <a:solidFill>
                <a:schemeClr val="tx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aphicFrame>
        <p:nvGraphicFramePr>
          <p:cNvPr id="3" name="Group 110"/>
          <p:cNvGraphicFramePr>
            <a:graphicFrameLocks noGrp="1"/>
          </p:cNvGraphicFramePr>
          <p:nvPr/>
        </p:nvGraphicFramePr>
        <p:xfrm>
          <a:off x="2411761" y="1340768"/>
          <a:ext cx="6509524" cy="4698522"/>
        </p:xfrm>
        <a:graphic>
          <a:graphicData uri="http://schemas.openxmlformats.org/drawingml/2006/table">
            <a:tbl>
              <a:tblPr/>
              <a:tblGrid>
                <a:gridCol w="576063"/>
                <a:gridCol w="2016224"/>
                <a:gridCol w="1944216"/>
                <a:gridCol w="1973021"/>
              </a:tblGrid>
              <a:tr h="5220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k-SK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+mn-lt"/>
                        <a:cs typeface="Consolas" pitchFamily="49" charset="0"/>
                      </a:endParaRPr>
                    </a:p>
                  </a:txBody>
                  <a:tcPr marT="828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+mn-lt"/>
                          <a:cs typeface="Consolas" pitchFamily="49" charset="0"/>
                        </a:rPr>
                        <a:t>limit</a:t>
                      </a:r>
                    </a:p>
                  </a:txBody>
                  <a:tcPr marT="82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00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k-SK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+mn-lt"/>
                        <a:cs typeface="Consolas" pitchFamily="49" charset="0"/>
                      </a:endParaRPr>
                    </a:p>
                  </a:txBody>
                  <a:tcPr marT="82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+mn-lt"/>
                        </a:rPr>
                        <a:t>segment</a:t>
                      </a:r>
                    </a:p>
                  </a:txBody>
                  <a:tcPr marT="82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0066"/>
                    </a:solidFill>
                  </a:tcPr>
                </a:tc>
              </a:tr>
              <a:tr h="5220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k-SK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+mn-lt"/>
                        <a:cs typeface="Consolas" pitchFamily="49" charset="0"/>
                      </a:endParaRPr>
                    </a:p>
                  </a:txBody>
                  <a:tcPr marT="828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+mn-lt"/>
                          <a:cs typeface="Consolas" pitchFamily="49" charset="0"/>
                        </a:rPr>
                        <a:t>báza</a:t>
                      </a:r>
                    </a:p>
                  </a:txBody>
                  <a:tcPr marT="82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00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k-SK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+mn-lt"/>
                        <a:cs typeface="Consolas" pitchFamily="49" charset="0"/>
                      </a:endParaRPr>
                    </a:p>
                  </a:txBody>
                  <a:tcPr marT="82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+mn-lt"/>
                        </a:rPr>
                        <a:t>virtuálna adresa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0066"/>
                    </a:solidFill>
                  </a:tcPr>
                </a:tc>
              </a:tr>
              <a:tr h="5220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k-SK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+mn-lt"/>
                        <a:cs typeface="Consolas" pitchFamily="49" charset="0"/>
                      </a:endParaRPr>
                    </a:p>
                  </a:txBody>
                  <a:tcPr marT="828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+mn-lt"/>
                          <a:cs typeface="Consolas" pitchFamily="49" charset="0"/>
                        </a:rPr>
                        <a:t>limit</a:t>
                      </a:r>
                    </a:p>
                  </a:txBody>
                  <a:tcPr marT="82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66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k-SK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+mn-lt"/>
                        <a:cs typeface="Consolas" pitchFamily="49" charset="0"/>
                      </a:endParaRPr>
                    </a:p>
                  </a:txBody>
                  <a:tcPr marT="82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k-SK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+mn-lt"/>
                      </a:endParaRPr>
                    </a:p>
                  </a:txBody>
                  <a:tcPr marT="82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0066"/>
                    </a:solidFill>
                  </a:tcPr>
                </a:tc>
              </a:tr>
              <a:tr h="5220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k-SK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+mn-lt"/>
                        <a:cs typeface="Consolas" pitchFamily="49" charset="0"/>
                      </a:endParaRPr>
                    </a:p>
                  </a:txBody>
                  <a:tcPr marT="828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+mn-lt"/>
                          <a:cs typeface="Consolas" pitchFamily="49" charset="0"/>
                        </a:rPr>
                        <a:t>báza</a:t>
                      </a:r>
                    </a:p>
                  </a:txBody>
                  <a:tcPr marT="82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66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k-SK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+mn-lt"/>
                        <a:cs typeface="Consolas" pitchFamily="49" charset="0"/>
                      </a:endParaRPr>
                    </a:p>
                  </a:txBody>
                  <a:tcPr marT="82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 marT="82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2058"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 marT="828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 marT="82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k-SK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+mn-lt"/>
                        <a:cs typeface="Consolas" pitchFamily="49" charset="0"/>
                      </a:endParaRPr>
                    </a:p>
                  </a:txBody>
                  <a:tcPr marT="82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k-SK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+mn-lt"/>
                      </a:endParaRPr>
                    </a:p>
                  </a:txBody>
                  <a:tcPr marT="82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2058"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 marT="828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 marT="82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k-SK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+mn-lt"/>
                        <a:cs typeface="Consolas" pitchFamily="49" charset="0"/>
                      </a:endParaRPr>
                    </a:p>
                  </a:txBody>
                  <a:tcPr marT="82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sk-SK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+mn-lt"/>
                        </a:rPr>
                        <a:t>segment</a:t>
                      </a:r>
                    </a:p>
                  </a:txBody>
                  <a:tcPr marT="82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6699"/>
                    </a:solidFill>
                  </a:tcPr>
                </a:tc>
              </a:tr>
              <a:tr h="5220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k-SK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+mn-lt"/>
                        <a:cs typeface="Consolas" pitchFamily="49" charset="0"/>
                      </a:endParaRPr>
                    </a:p>
                  </a:txBody>
                  <a:tcPr marT="8280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k-SK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+mn-lt"/>
                        <a:cs typeface="Consolas" pitchFamily="49" charset="0"/>
                      </a:endParaRPr>
                    </a:p>
                  </a:txBody>
                  <a:tcPr marT="82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k-SK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+mn-lt"/>
                        <a:cs typeface="Consolas" pitchFamily="49" charset="0"/>
                      </a:endParaRPr>
                    </a:p>
                  </a:txBody>
                  <a:tcPr marT="82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k-SK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+mn-lt"/>
                      </a:endParaRPr>
                    </a:p>
                  </a:txBody>
                  <a:tcPr marT="82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6699"/>
                    </a:solidFill>
                  </a:tcPr>
                </a:tc>
              </a:tr>
              <a:tr h="52205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+mn-lt"/>
                          <a:cs typeface="Consolas" pitchFamily="49" charset="0"/>
                        </a:rPr>
                        <a:t>0</a:t>
                      </a:r>
                      <a:endParaRPr kumimoji="0" lang="sk-SK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+mn-lt"/>
                        <a:cs typeface="Consolas" pitchFamily="49" charset="0"/>
                      </a:endParaRPr>
                    </a:p>
                  </a:txBody>
                  <a:tcPr marT="82800" anchor="b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k-SK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+mn-lt"/>
                        <a:cs typeface="Consolas" pitchFamily="49" charset="0"/>
                      </a:endParaRPr>
                    </a:p>
                  </a:txBody>
                  <a:tcPr marT="82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k-SK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+mn-lt"/>
                        <a:cs typeface="Consolas" pitchFamily="49" charset="0"/>
                      </a:endParaRPr>
                    </a:p>
                  </a:txBody>
                  <a:tcPr marT="82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k-SK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+mn-lt"/>
                      </a:endParaRPr>
                    </a:p>
                  </a:txBody>
                  <a:tcPr marT="82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205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k-SK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+mn-lt"/>
                        <a:cs typeface="Consolas" pitchFamily="49" charset="0"/>
                      </a:endParaRPr>
                    </a:p>
                  </a:txBody>
                  <a:tcPr marT="82800" anchor="b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k-SK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+mn-lt"/>
                        <a:cs typeface="Consolas" pitchFamily="49" charset="0"/>
                      </a:endParaRPr>
                    </a:p>
                  </a:txBody>
                  <a:tcPr marT="82800" anchor="b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+mn-lt"/>
                          <a:cs typeface="Consolas" pitchFamily="49" charset="0"/>
                        </a:rPr>
                        <a:t>0</a:t>
                      </a:r>
                      <a:endParaRPr kumimoji="0" lang="sk-SK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+mn-lt"/>
                        <a:cs typeface="Consolas" pitchFamily="49" charset="0"/>
                      </a:endParaRPr>
                    </a:p>
                  </a:txBody>
                  <a:tcPr marT="82800" anchor="b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k-SK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+mn-lt"/>
                      </a:endParaRPr>
                    </a:p>
                  </a:txBody>
                  <a:tcPr marT="82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Rectangle 94"/>
          <p:cNvSpPr>
            <a:spLocks noChangeArrowheads="1"/>
          </p:cNvSpPr>
          <p:nvPr/>
        </p:nvSpPr>
        <p:spPr bwMode="auto">
          <a:xfrm>
            <a:off x="5940152" y="1916832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+</a:t>
            </a:r>
          </a:p>
        </p:txBody>
      </p:sp>
      <p:cxnSp>
        <p:nvCxnSpPr>
          <p:cNvPr id="9" name="Rovná spojovacia šípka 8"/>
          <p:cNvCxnSpPr/>
          <p:nvPr/>
        </p:nvCxnSpPr>
        <p:spPr bwMode="auto">
          <a:xfrm>
            <a:off x="2051720" y="2780928"/>
            <a:ext cx="864096" cy="57606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10" name="Rovná spojovacia šípka 9"/>
          <p:cNvCxnSpPr>
            <a:stCxn id="4" idx="3"/>
          </p:cNvCxnSpPr>
          <p:nvPr/>
        </p:nvCxnSpPr>
        <p:spPr bwMode="auto">
          <a:xfrm>
            <a:off x="6397352" y="2107332"/>
            <a:ext cx="564664" cy="10656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11" name="Rovná spojovacia šípka 10"/>
          <p:cNvCxnSpPr>
            <a:stCxn id="22" idx="2"/>
            <a:endCxn id="4" idx="0"/>
          </p:cNvCxnSpPr>
          <p:nvPr/>
        </p:nvCxnSpPr>
        <p:spPr bwMode="auto">
          <a:xfrm>
            <a:off x="6156176" y="836712"/>
            <a:ext cx="12576" cy="108012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12" name="Rovná spojovacia šípka 11"/>
          <p:cNvCxnSpPr>
            <a:endCxn id="4" idx="1"/>
          </p:cNvCxnSpPr>
          <p:nvPr/>
        </p:nvCxnSpPr>
        <p:spPr bwMode="auto">
          <a:xfrm>
            <a:off x="4991100" y="2095500"/>
            <a:ext cx="949052" cy="11832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22" name="Text Box 75"/>
          <p:cNvSpPr txBox="1">
            <a:spLocks noChangeArrowheads="1"/>
          </p:cNvSpPr>
          <p:nvPr/>
        </p:nvSpPr>
        <p:spPr bwMode="auto">
          <a:xfrm>
            <a:off x="4644008" y="436662"/>
            <a:ext cx="3024336" cy="40005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tIns="0" bIns="0" anchor="ctr"/>
          <a:lstStyle/>
          <a:p>
            <a:pPr algn="ctr">
              <a:spcBef>
                <a:spcPts val="0"/>
              </a:spcBef>
              <a:defRPr/>
            </a:pPr>
            <a:r>
              <a:rPr lang="sk-SK" sz="2000" b="0" dirty="0" smtClean="0">
                <a:solidFill>
                  <a:schemeClr val="bg2"/>
                </a:solidFill>
                <a:effectLst/>
              </a:rPr>
              <a:t>efektívna adresa (</a:t>
            </a:r>
            <a:r>
              <a:rPr lang="sk-SK" sz="2000" b="0" dirty="0" err="1" smtClean="0">
                <a:solidFill>
                  <a:schemeClr val="bg2"/>
                </a:solidFill>
                <a:effectLst/>
              </a:rPr>
              <a:t>offset</a:t>
            </a:r>
            <a:r>
              <a:rPr lang="sk-SK" sz="2000" b="0" dirty="0" smtClean="0">
                <a:solidFill>
                  <a:schemeClr val="bg2"/>
                </a:solidFill>
                <a:effectLst/>
              </a:rPr>
              <a:t>)</a:t>
            </a:r>
            <a:endParaRPr lang="sk-SK" sz="2000" b="0" dirty="0">
              <a:solidFill>
                <a:schemeClr val="bg2"/>
              </a:solidFill>
              <a:effectLst/>
            </a:endParaRPr>
          </a:p>
        </p:txBody>
      </p:sp>
      <p:cxnSp>
        <p:nvCxnSpPr>
          <p:cNvPr id="31" name="Rovná spojovacia šípka 30"/>
          <p:cNvCxnSpPr/>
          <p:nvPr/>
        </p:nvCxnSpPr>
        <p:spPr bwMode="auto">
          <a:xfrm>
            <a:off x="5004048" y="2708920"/>
            <a:ext cx="1872208" cy="129614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graphicFrame>
        <p:nvGraphicFramePr>
          <p:cNvPr id="41" name="Group 86"/>
          <p:cNvGraphicFramePr>
            <a:graphicFrameLocks/>
          </p:cNvGraphicFramePr>
          <p:nvPr/>
        </p:nvGraphicFramePr>
        <p:xfrm>
          <a:off x="251520" y="1628800"/>
          <a:ext cx="1800200" cy="3161928"/>
        </p:xfrm>
        <a:graphic>
          <a:graphicData uri="http://schemas.openxmlformats.org/drawingml/2006/table">
            <a:tbl>
              <a:tblPr/>
              <a:tblGrid>
                <a:gridCol w="1800200"/>
              </a:tblGrid>
              <a:tr h="4222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selektory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CS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DS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365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SS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ES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FS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GS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42" name="Rovná spojovacia šípka 41"/>
          <p:cNvCxnSpPr/>
          <p:nvPr/>
        </p:nvCxnSpPr>
        <p:spPr bwMode="auto">
          <a:xfrm>
            <a:off x="5004048" y="3212976"/>
            <a:ext cx="1872208" cy="1728192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43" name="Rovná spojovacia šípka 42"/>
          <p:cNvCxnSpPr/>
          <p:nvPr/>
        </p:nvCxnSpPr>
        <p:spPr bwMode="auto">
          <a:xfrm>
            <a:off x="2049780" y="2301240"/>
            <a:ext cx="922020" cy="762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49" name="Text Box 75"/>
          <p:cNvSpPr txBox="1">
            <a:spLocks noChangeArrowheads="1"/>
          </p:cNvSpPr>
          <p:nvPr/>
        </p:nvSpPr>
        <p:spPr bwMode="auto">
          <a:xfrm>
            <a:off x="2411760" y="836712"/>
            <a:ext cx="288032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0" bIns="0" anchor="ctr"/>
          <a:lstStyle/>
          <a:p>
            <a:pPr algn="ctr">
              <a:spcBef>
                <a:spcPts val="0"/>
              </a:spcBef>
              <a:defRPr/>
            </a:pPr>
            <a:r>
              <a:rPr lang="sk-SK" sz="2000" b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tabuľka </a:t>
            </a:r>
            <a:r>
              <a:rPr lang="sk-SK" sz="2000" b="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deskriptorov</a:t>
            </a:r>
            <a:endParaRPr lang="sk-SK" sz="2000" b="0" dirty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50" name="Text Box 75"/>
          <p:cNvSpPr txBox="1">
            <a:spLocks noChangeArrowheads="1"/>
          </p:cNvSpPr>
          <p:nvPr/>
        </p:nvSpPr>
        <p:spPr bwMode="auto">
          <a:xfrm>
            <a:off x="7092280" y="404664"/>
            <a:ext cx="1907704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0" bIns="0" anchor="ctr">
            <a:spAutoFit/>
          </a:bodyPr>
          <a:lstStyle/>
          <a:p>
            <a:pPr algn="r">
              <a:spcBef>
                <a:spcPts val="0"/>
              </a:spcBef>
              <a:defRPr/>
            </a:pPr>
            <a:r>
              <a:rPr lang="sk-SK" sz="2000" b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virtuálny </a:t>
            </a:r>
            <a:r>
              <a:rPr lang="sk-SK" sz="2000" b="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adresový</a:t>
            </a:r>
            <a:r>
              <a:rPr lang="sk-SK" sz="2000" b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priestor</a:t>
            </a:r>
            <a:endParaRPr lang="sk-SK" sz="2000" b="0" dirty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0"/>
          <p:cNvSpPr txBox="1">
            <a:spLocks noChangeArrowheads="1"/>
          </p:cNvSpPr>
          <p:nvPr/>
        </p:nvSpPr>
        <p:spPr bwMode="auto">
          <a:xfrm>
            <a:off x="1115616" y="260648"/>
            <a:ext cx="7702872" cy="4616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60000" indent="-360000">
              <a:spcBef>
                <a:spcPts val="600"/>
              </a:spcBef>
              <a:buClr>
                <a:schemeClr val="tx2"/>
              </a:buClr>
              <a:buSzPct val="80000"/>
            </a:pPr>
            <a:r>
              <a:rPr lang="sk-SK" dirty="0" err="1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cs typeface="Consolas" pitchFamily="49" charset="0"/>
              </a:rPr>
              <a:t>Protected</a:t>
            </a:r>
            <a:r>
              <a:rPr lang="sk-SK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cs typeface="Consolas" pitchFamily="49" charset="0"/>
              </a:rPr>
              <a:t> </a:t>
            </a:r>
            <a:r>
              <a:rPr lang="sk-SK" dirty="0" err="1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cs typeface="Consolas" pitchFamily="49" charset="0"/>
              </a:rPr>
              <a:t>mode</a:t>
            </a:r>
            <a:r>
              <a:rPr lang="sk-SK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cs typeface="Consolas" pitchFamily="49" charset="0"/>
              </a:rPr>
              <a:t> (32-bitový režim)</a:t>
            </a:r>
          </a:p>
          <a:p>
            <a:pPr marL="360000" indent="-360000">
              <a:spcBef>
                <a:spcPts val="600"/>
              </a:spcBef>
              <a:buClr>
                <a:schemeClr val="tx2"/>
              </a:buClr>
              <a:buSzPct val="80000"/>
              <a:buFont typeface="Wingdings" pitchFamily="2" charset="2"/>
              <a:buChar char="q"/>
            </a:pP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.MODEL </a:t>
            </a:r>
            <a:r>
              <a:rPr lang="sk-SK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flat</a:t>
            </a: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sk-SK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stdcall</a:t>
            </a: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endParaRPr lang="sk-SK" dirty="0" smtClean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817200" lvl="1" indent="-360000">
              <a:spcBef>
                <a:spcPts val="600"/>
              </a:spcBef>
              <a:buClr>
                <a:schemeClr val="tx2"/>
              </a:buClr>
              <a:buSzPct val="80000"/>
            </a:pP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(v </a:t>
            </a:r>
            <a:r>
              <a:rPr lang="sk-SK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include</a:t>
            </a: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súbore </a:t>
            </a:r>
            <a:r>
              <a:rPr lang="sk-SK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SmallWin.inc</a:t>
            </a: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)</a:t>
            </a:r>
          </a:p>
          <a:p>
            <a:pPr marL="360000" indent="-360000">
              <a:spcBef>
                <a:spcPts val="600"/>
              </a:spcBef>
              <a:buClr>
                <a:schemeClr val="tx2"/>
              </a:buClr>
              <a:buSzPct val="80000"/>
              <a:buFont typeface="Wingdings" pitchFamily="2" charset="2"/>
              <a:buChar char="q"/>
            </a:pP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všetky bázové adresy segmentov sú nastavené na 0, limity na 4GB </a:t>
            </a:r>
            <a:r>
              <a:rPr 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=&gt; </a:t>
            </a:r>
            <a:r>
              <a:rPr lang="en-US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virtu</a:t>
            </a:r>
            <a:r>
              <a:rPr lang="sk-SK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álna</a:t>
            </a: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adresa = efektívna adresa</a:t>
            </a:r>
          </a:p>
          <a:p>
            <a:pPr marL="360000" indent="-360000">
              <a:spcBef>
                <a:spcPts val="600"/>
              </a:spcBef>
              <a:buClr>
                <a:schemeClr val="tx2"/>
              </a:buClr>
              <a:buSzPct val="80000"/>
              <a:buFont typeface="Wingdings" pitchFamily="2" charset="2"/>
              <a:buChar char="q"/>
            </a:pPr>
            <a:endParaRPr lang="sk-SK" dirty="0" smtClean="0">
              <a:solidFill>
                <a:schemeClr val="tx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60000" indent="-360000">
              <a:spcBef>
                <a:spcPts val="600"/>
              </a:spcBef>
              <a:buClr>
                <a:schemeClr val="tx2"/>
              </a:buClr>
              <a:buSzPct val="80000"/>
            </a:pPr>
            <a:r>
              <a:rPr lang="sk-SK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64-bit </a:t>
            </a:r>
            <a:r>
              <a:rPr lang="sk-SK" dirty="0" err="1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mode</a:t>
            </a:r>
            <a:endParaRPr lang="sk-SK" dirty="0" smtClean="0">
              <a:solidFill>
                <a:schemeClr val="tx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  <a:p>
            <a:pPr marL="360000" indent="-360000">
              <a:spcBef>
                <a:spcPts val="600"/>
              </a:spcBef>
              <a:buClr>
                <a:schemeClr val="tx2"/>
              </a:buClr>
              <a:buSzPct val="80000"/>
              <a:buFont typeface="Wingdings" pitchFamily="2" charset="2"/>
              <a:buChar char="q"/>
            </a:pP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bázové adresy sú 0, limit sa ignoruje - proces môže používať celý virtuálny </a:t>
            </a:r>
            <a:r>
              <a:rPr lang="sk-SK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adresový</a:t>
            </a: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priestor podporovaný procesorom</a:t>
            </a:r>
            <a:endParaRPr lang="sk-SK" dirty="0" smtClean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143000" y="-83464"/>
            <a:ext cx="7772400" cy="874713"/>
          </a:xfrm>
        </p:spPr>
        <p:txBody>
          <a:bodyPr/>
          <a:lstStyle/>
          <a:p>
            <a:pPr>
              <a:defRPr/>
            </a:pPr>
            <a:r>
              <a:rPr lang="sk-SK" kern="12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+mn-ea"/>
                <a:cs typeface="+mn-cs"/>
              </a:rPr>
              <a:t>Stránkovanie</a:t>
            </a:r>
            <a:endParaRPr lang="sk-SK" kern="1200" dirty="0">
              <a:solidFill>
                <a:schemeClr val="tx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  <a:ea typeface="+mn-ea"/>
              <a:cs typeface="+mn-cs"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1143000" y="708624"/>
            <a:ext cx="8001000" cy="5780044"/>
          </a:xfrm>
        </p:spPr>
        <p:txBody>
          <a:bodyPr wrap="square">
            <a:spAutoFit/>
          </a:bodyPr>
          <a:lstStyle/>
          <a:p>
            <a:pPr marL="0" indent="0">
              <a:buFont typeface="Wingdings" pitchFamily="2" charset="2"/>
              <a:buNone/>
              <a:defRPr/>
            </a:pPr>
            <a:r>
              <a:rPr lang="sk-SK" dirty="0" smtClean="0"/>
              <a:t>Umožňuje </a:t>
            </a:r>
            <a:r>
              <a:rPr lang="sk-SK" dirty="0" smtClean="0"/>
              <a:t>vytvoriť vlastný </a:t>
            </a:r>
            <a:r>
              <a:rPr lang="sk-SK" dirty="0" err="1" smtClean="0"/>
              <a:t>adresový</a:t>
            </a:r>
            <a:r>
              <a:rPr lang="sk-SK" dirty="0" smtClean="0"/>
              <a:t> priestor pre každý proces. Tento </a:t>
            </a:r>
            <a:r>
              <a:rPr lang="sk-SK" dirty="0" err="1" smtClean="0"/>
              <a:t>adresový</a:t>
            </a:r>
            <a:r>
              <a:rPr lang="sk-SK" dirty="0" smtClean="0"/>
              <a:t> priestor sa nazýva </a:t>
            </a:r>
            <a:r>
              <a:rPr lang="sk-SK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virtuálny </a:t>
            </a:r>
            <a:r>
              <a:rPr lang="sk-SK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adresový</a:t>
            </a:r>
            <a:r>
              <a:rPr lang="sk-SK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priestor</a:t>
            </a:r>
            <a:r>
              <a:rPr lang="sk-SK" dirty="0" smtClean="0"/>
              <a:t>.</a:t>
            </a:r>
          </a:p>
          <a:p>
            <a:pPr marL="0" indent="0">
              <a:buNone/>
              <a:defRPr/>
            </a:pPr>
            <a:r>
              <a:rPr lang="sk-SK" dirty="0" smtClean="0"/>
              <a:t>Každému procesu sa hlavná pamäť javí ako veľký spojitý </a:t>
            </a:r>
            <a:r>
              <a:rPr lang="sk-SK" dirty="0" err="1" smtClean="0"/>
              <a:t>adresový</a:t>
            </a:r>
            <a:r>
              <a:rPr lang="sk-SK" dirty="0" smtClean="0"/>
              <a:t> priestor. V skutočnosti jeho </a:t>
            </a:r>
            <a:r>
              <a:rPr lang="sk-SK" dirty="0" err="1" smtClean="0"/>
              <a:t>adresový</a:t>
            </a:r>
            <a:r>
              <a:rPr lang="sk-SK" dirty="0" smtClean="0"/>
              <a:t> priestor môže byť roztrúsený v rôznych oblastiach fyzickej pamäti alebo dokonca na vonkajšej pamäti (</a:t>
            </a:r>
            <a:r>
              <a:rPr lang="sk-SK" dirty="0" err="1" smtClean="0"/>
              <a:t>hard</a:t>
            </a:r>
            <a:r>
              <a:rPr lang="sk-SK" dirty="0" smtClean="0"/>
              <a:t> disku).</a:t>
            </a:r>
          </a:p>
          <a:p>
            <a:pPr marL="0" indent="0">
              <a:buFont typeface="Wingdings" pitchFamily="2" charset="2"/>
              <a:buNone/>
              <a:defRPr/>
            </a:pPr>
            <a:endParaRPr lang="sk-SK" dirty="0" smtClean="0"/>
          </a:p>
          <a:p>
            <a:pPr marL="0" indent="0">
              <a:buNone/>
              <a:defRPr/>
            </a:pPr>
            <a:r>
              <a:rPr lang="sk-SK" dirty="0" err="1" smtClean="0"/>
              <a:t>Memory</a:t>
            </a:r>
            <a:r>
              <a:rPr lang="sk-SK" dirty="0" smtClean="0"/>
              <a:t> </a:t>
            </a:r>
            <a:r>
              <a:rPr lang="sk-SK" dirty="0" err="1" smtClean="0"/>
              <a:t>management</a:t>
            </a:r>
            <a:r>
              <a:rPr lang="sk-SK" dirty="0" smtClean="0"/>
              <a:t> </a:t>
            </a:r>
            <a:r>
              <a:rPr lang="sk-SK" dirty="0" err="1" smtClean="0"/>
              <a:t>unit</a:t>
            </a:r>
            <a:r>
              <a:rPr lang="sk-SK" dirty="0" smtClean="0"/>
              <a:t> v CPU prekladá </a:t>
            </a:r>
            <a:r>
              <a:rPr lang="sk-SK" dirty="0" smtClean="0"/>
              <a:t>virtuálne </a:t>
            </a:r>
            <a:r>
              <a:rPr lang="sk-SK" dirty="0" smtClean="0"/>
              <a:t>adresy na fyzické adresy.</a:t>
            </a:r>
          </a:p>
          <a:p>
            <a:pPr marL="0" indent="0">
              <a:buFont typeface="Wingdings" pitchFamily="2" charset="2"/>
              <a:buNone/>
              <a:defRPr/>
            </a:pPr>
            <a:endParaRPr lang="sk-SK" dirty="0" smtClean="0"/>
          </a:p>
          <a:p>
            <a:pPr marL="0" indent="0">
              <a:buFont typeface="Wingdings" pitchFamily="2" charset="2"/>
              <a:buNone/>
              <a:defRPr/>
            </a:pPr>
            <a:endParaRPr lang="sk-SK" dirty="0" smtClean="0"/>
          </a:p>
          <a:p>
            <a:pPr marL="0" indent="0">
              <a:buFont typeface="Wingdings" pitchFamily="2" charset="2"/>
              <a:buNone/>
              <a:defRPr/>
            </a:pPr>
            <a:endParaRPr lang="sk-SK" dirty="0" smtClean="0"/>
          </a:p>
          <a:p>
            <a:pPr marL="0" indent="0">
              <a:buFont typeface="Wingdings" pitchFamily="2" charset="2"/>
              <a:buNone/>
              <a:defRPr/>
            </a:pPr>
            <a:endParaRPr lang="sk-SK" dirty="0" smtClean="0"/>
          </a:p>
        </p:txBody>
      </p:sp>
      <p:grpSp>
        <p:nvGrpSpPr>
          <p:cNvPr id="9" name="Skupina 8"/>
          <p:cNvGrpSpPr/>
          <p:nvPr/>
        </p:nvGrpSpPr>
        <p:grpSpPr>
          <a:xfrm>
            <a:off x="1187624" y="5013176"/>
            <a:ext cx="7010400" cy="685800"/>
            <a:chOff x="1187624" y="3861048"/>
            <a:chExt cx="7010400" cy="685800"/>
          </a:xfrm>
        </p:grpSpPr>
        <p:sp>
          <p:nvSpPr>
            <p:cNvPr id="5" name="Line 14"/>
            <p:cNvSpPr>
              <a:spLocks noChangeShapeType="1"/>
            </p:cNvSpPr>
            <p:nvPr/>
          </p:nvSpPr>
          <p:spPr bwMode="auto">
            <a:xfrm>
              <a:off x="3549824" y="4318248"/>
              <a:ext cx="22098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 wrap="none"/>
            <a:lstStyle/>
            <a:p>
              <a:pPr>
                <a:defRPr/>
              </a:pPr>
              <a:endParaRPr lang="sk-SK"/>
            </a:p>
          </p:txBody>
        </p:sp>
        <p:sp>
          <p:nvSpPr>
            <p:cNvPr id="6" name="Rectangle 13"/>
            <p:cNvSpPr>
              <a:spLocks noChangeArrowheads="1"/>
            </p:cNvSpPr>
            <p:nvPr/>
          </p:nvSpPr>
          <p:spPr bwMode="auto">
            <a:xfrm>
              <a:off x="1187624" y="4013448"/>
              <a:ext cx="2362200" cy="533400"/>
            </a:xfrm>
            <a:prstGeom prst="rect">
              <a:avLst/>
            </a:prstGeom>
            <a:solidFill>
              <a:srgbClr val="CC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sk-SK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Virtuál</a:t>
              </a:r>
              <a:r>
                <a:rPr lang="sk-SK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na </a:t>
              </a:r>
              <a:r>
                <a:rPr lang="sk-SK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adresa</a:t>
              </a:r>
            </a:p>
          </p:txBody>
        </p:sp>
        <p:sp>
          <p:nvSpPr>
            <p:cNvPr id="7" name="Text Box 15"/>
            <p:cNvSpPr txBox="1">
              <a:spLocks noChangeArrowheads="1"/>
            </p:cNvSpPr>
            <p:nvPr/>
          </p:nvSpPr>
          <p:spPr bwMode="auto">
            <a:xfrm>
              <a:off x="3549824" y="3861048"/>
              <a:ext cx="22098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sk-SK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stránkovanie</a:t>
              </a:r>
              <a:endPara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charset="0"/>
              </a:endParaRPr>
            </a:p>
          </p:txBody>
        </p:sp>
        <p:sp>
          <p:nvSpPr>
            <p:cNvPr id="8" name="Rectangle 16"/>
            <p:cNvSpPr>
              <a:spLocks noChangeArrowheads="1"/>
            </p:cNvSpPr>
            <p:nvPr/>
          </p:nvSpPr>
          <p:spPr bwMode="auto">
            <a:xfrm>
              <a:off x="5835824" y="4013448"/>
              <a:ext cx="2362200" cy="533400"/>
            </a:xfrm>
            <a:prstGeom prst="rect">
              <a:avLst/>
            </a:prstGeom>
            <a:solidFill>
              <a:srgbClr val="CC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sk-SK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Fyzická adresa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ok 4" descr="harddisk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652120" y="4941168"/>
            <a:ext cx="1958340" cy="1493520"/>
          </a:xfrm>
          <a:prstGeom prst="rect">
            <a:avLst/>
          </a:prstGeom>
        </p:spPr>
      </p:pic>
      <p:graphicFrame>
        <p:nvGraphicFramePr>
          <p:cNvPr id="6" name="Group 110"/>
          <p:cNvGraphicFramePr>
            <a:graphicFrameLocks noGrp="1"/>
          </p:cNvGraphicFramePr>
          <p:nvPr/>
        </p:nvGraphicFramePr>
        <p:xfrm>
          <a:off x="2195736" y="1340768"/>
          <a:ext cx="5406750" cy="4176464"/>
        </p:xfrm>
        <a:graphic>
          <a:graphicData uri="http://schemas.openxmlformats.org/drawingml/2006/table">
            <a:tbl>
              <a:tblPr/>
              <a:tblGrid>
                <a:gridCol w="1802250"/>
                <a:gridCol w="1802250"/>
                <a:gridCol w="1802250"/>
              </a:tblGrid>
              <a:tr h="52205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k-SK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T="82800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8A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k-SK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T="82800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k-SK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T="82800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8A4"/>
                    </a:solidFill>
                  </a:tcPr>
                </a:tc>
              </a:tr>
              <a:tr h="522058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k-SK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T="82800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8A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k-SK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T="82800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k-SK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T="82800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8A4"/>
                    </a:solidFill>
                  </a:tcPr>
                </a:tc>
              </a:tr>
              <a:tr h="522058">
                <a:tc v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k-SK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T="82800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8A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k-SK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T="82800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k-SK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T="82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205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k-SK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T="82800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8A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k-SK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T="82800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k-SK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T="82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205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k-SK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T="82800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8A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k-SK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T="82800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k-SK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T="82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8A4"/>
                    </a:solidFill>
                  </a:tcPr>
                </a:tc>
              </a:tr>
              <a:tr h="522058"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k-SK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T="82800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8A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k-SK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T="82800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k-SK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T="82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2058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k-SK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T="82800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8A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k-SK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T="82800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k-SK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T="8280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2058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k-SK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T="82800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8A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k-SK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T="82800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k-SK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T="8280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8" name="Rovná spojovacia šípka 7"/>
          <p:cNvCxnSpPr/>
          <p:nvPr/>
        </p:nvCxnSpPr>
        <p:spPr bwMode="auto">
          <a:xfrm>
            <a:off x="3995935" y="1628800"/>
            <a:ext cx="1800200" cy="504056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9" name="Rovná spojovacia šípka 8"/>
          <p:cNvCxnSpPr/>
          <p:nvPr/>
        </p:nvCxnSpPr>
        <p:spPr bwMode="auto">
          <a:xfrm flipV="1">
            <a:off x="3995935" y="1628800"/>
            <a:ext cx="1800200" cy="1584176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10" name="Rovná spojovacia šípka 9"/>
          <p:cNvCxnSpPr/>
          <p:nvPr/>
        </p:nvCxnSpPr>
        <p:spPr bwMode="auto">
          <a:xfrm>
            <a:off x="3995935" y="3717032"/>
            <a:ext cx="1872208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11" name="Rovná spojovacia šípka 10"/>
          <p:cNvCxnSpPr/>
          <p:nvPr/>
        </p:nvCxnSpPr>
        <p:spPr bwMode="auto">
          <a:xfrm>
            <a:off x="3995935" y="2276872"/>
            <a:ext cx="1872209" cy="2664296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12" name="Rovná spojovacia šípka 11"/>
          <p:cNvCxnSpPr/>
          <p:nvPr/>
        </p:nvCxnSpPr>
        <p:spPr bwMode="auto">
          <a:xfrm>
            <a:off x="3995935" y="4653136"/>
            <a:ext cx="1656185" cy="7920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27" name="BlokTextu 26"/>
          <p:cNvSpPr txBox="1"/>
          <p:nvPr/>
        </p:nvSpPr>
        <p:spPr>
          <a:xfrm>
            <a:off x="2051720" y="404664"/>
            <a:ext cx="61206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>
                <a:solidFill>
                  <a:schemeClr val="tx1"/>
                </a:solidFill>
              </a:rPr>
              <a:t>Virtuálna pamäť </a:t>
            </a:r>
          </a:p>
          <a:p>
            <a:r>
              <a:rPr lang="sk-SK" dirty="0" smtClean="0">
                <a:solidFill>
                  <a:schemeClr val="tx1"/>
                </a:solidFill>
              </a:rPr>
              <a:t>jedného procesu 		Fyzická pamäť</a:t>
            </a:r>
            <a:endParaRPr lang="sk-SK" dirty="0">
              <a:solidFill>
                <a:schemeClr val="tx1"/>
              </a:solidFill>
            </a:endParaRPr>
          </a:p>
        </p:txBody>
      </p:sp>
      <p:sp>
        <p:nvSpPr>
          <p:cNvPr id="13" name="Bublina v tvare zaobleného obdĺžnika 12"/>
          <p:cNvSpPr/>
          <p:nvPr/>
        </p:nvSpPr>
        <p:spPr bwMode="auto">
          <a:xfrm>
            <a:off x="8028384" y="1268760"/>
            <a:ext cx="931076" cy="442674"/>
          </a:xfrm>
          <a:prstGeom prst="wedgeRoundRectCallout">
            <a:avLst>
              <a:gd name="adj1" fmla="val -88666"/>
              <a:gd name="adj2" fmla="val 250155"/>
              <a:gd name="adj3" fmla="val 16667"/>
            </a:avLst>
          </a:prstGeom>
          <a:solidFill>
            <a:schemeClr val="accent1">
              <a:alpha val="2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sk-SK" sz="2000" dirty="0" smtClean="0">
                <a:solidFill>
                  <a:schemeClr val="tx1"/>
                </a:solidFill>
              </a:rPr>
              <a:t>rámce</a:t>
            </a:r>
            <a:endParaRPr lang="sk-SK" sz="2000" dirty="0" smtClean="0">
              <a:solidFill>
                <a:schemeClr val="tx1"/>
              </a:solidFill>
            </a:endParaRPr>
          </a:p>
        </p:txBody>
      </p:sp>
      <p:sp>
        <p:nvSpPr>
          <p:cNvPr id="14" name="Bublina v tvare zaobleného obdĺžnika 13"/>
          <p:cNvSpPr/>
          <p:nvPr/>
        </p:nvSpPr>
        <p:spPr bwMode="auto">
          <a:xfrm>
            <a:off x="179512" y="1340768"/>
            <a:ext cx="1917019" cy="442674"/>
          </a:xfrm>
          <a:prstGeom prst="wedgeRoundRectCallout">
            <a:avLst>
              <a:gd name="adj1" fmla="val 53508"/>
              <a:gd name="adj2" fmla="val 339093"/>
              <a:gd name="adj3" fmla="val 16667"/>
            </a:avLst>
          </a:prstGeom>
          <a:solidFill>
            <a:schemeClr val="accent1">
              <a:alpha val="2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sk-SK" sz="2000" dirty="0" smtClean="0">
                <a:solidFill>
                  <a:schemeClr val="tx1"/>
                </a:solidFill>
              </a:rPr>
              <a:t>logické stránky</a:t>
            </a:r>
            <a:endParaRPr lang="sk-SK" sz="20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3983" name="Group 79"/>
          <p:cNvGraphicFramePr>
            <a:graphicFrameLocks noGrp="1"/>
          </p:cNvGraphicFramePr>
          <p:nvPr/>
        </p:nvGraphicFramePr>
        <p:xfrm>
          <a:off x="1143000" y="1676400"/>
          <a:ext cx="7848600" cy="838200"/>
        </p:xfrm>
        <a:graphic>
          <a:graphicData uri="http://schemas.openxmlformats.org/drawingml/2006/table">
            <a:tbl>
              <a:tblPr/>
              <a:tblGrid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533400"/>
                <a:gridCol w="533400"/>
                <a:gridCol w="533400"/>
                <a:gridCol w="533400"/>
                <a:gridCol w="533400"/>
                <a:gridCol w="533400"/>
                <a:gridCol w="533400"/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31</a:t>
                      </a:r>
                    </a:p>
                  </a:txBody>
                  <a:tcPr marL="38100" marR="38100" marB="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k-SK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L="38100" marR="38100" marB="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k-SK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L="38100" marR="38100" marB="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k-SK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L="38100" marR="38100" marB="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22</a:t>
                      </a:r>
                    </a:p>
                  </a:txBody>
                  <a:tcPr marL="38100" marR="38100" marB="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21</a:t>
                      </a:r>
                    </a:p>
                  </a:txBody>
                  <a:tcPr marL="38100" marR="38100" marB="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k-SK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L="38100" marR="38100" marB="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k-SK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L="38100" marR="38100" marB="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k-SK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L="38100" marR="38100" marB="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12</a:t>
                      </a:r>
                    </a:p>
                  </a:txBody>
                  <a:tcPr marL="38100" marR="38100" marB="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11</a:t>
                      </a:r>
                    </a:p>
                  </a:txBody>
                  <a:tcPr marL="38100" marR="38100" marB="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k-SK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L="38100" marR="38100" marB="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k-SK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L="38100" marR="38100" marB="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k-SK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L="38100" marR="38100" marB="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k-SK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L="38100" marR="38100" marB="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0</a:t>
                      </a:r>
                    </a:p>
                  </a:txBody>
                  <a:tcPr marL="38100" marR="38100" marB="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offset</a:t>
                      </a:r>
                      <a:endParaRPr kumimoji="0" lang="sk-SK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L="38100" marR="38100" marT="762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offset</a:t>
                      </a:r>
                      <a:endParaRPr kumimoji="0" lang="sk-SK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L="38100" marR="38100" marT="762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8A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offset</a:t>
                      </a:r>
                      <a:r>
                        <a:rPr kumimoji="0" lang="sk-SK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 v stránke</a:t>
                      </a:r>
                    </a:p>
                  </a:txBody>
                  <a:tcPr marL="38100" marR="38100" marT="762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4056" name="Group 152"/>
          <p:cNvGraphicFramePr>
            <a:graphicFrameLocks noGrp="1"/>
          </p:cNvGraphicFramePr>
          <p:nvPr/>
        </p:nvGraphicFramePr>
        <p:xfrm>
          <a:off x="1143000" y="5791200"/>
          <a:ext cx="7848600" cy="838200"/>
        </p:xfrm>
        <a:graphic>
          <a:graphicData uri="http://schemas.openxmlformats.org/drawingml/2006/table">
            <a:tbl>
              <a:tblPr/>
              <a:tblGrid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533400"/>
                <a:gridCol w="533400"/>
                <a:gridCol w="533400"/>
                <a:gridCol w="533400"/>
                <a:gridCol w="533400"/>
                <a:gridCol w="533400"/>
                <a:gridCol w="533400"/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31</a:t>
                      </a:r>
                    </a:p>
                  </a:txBody>
                  <a:tcPr marL="38100" marR="38100" marB="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k-SK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L="38100" marR="38100" marB="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k-SK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L="38100" marR="38100" marB="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k-SK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L="38100" marR="38100" marB="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k-SK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L="38100" marR="38100" marB="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k-SK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L="38100" marR="38100" marB="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k-SK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L="38100" marR="38100" marB="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k-SK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L="38100" marR="38100" marB="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k-SK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L="38100" marR="38100" marB="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k-SK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L="38100" marR="38100" marB="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k-SK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L="38100" marR="38100" marB="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k-SK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L="38100" marR="38100" marB="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k-SK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L="38100" marR="38100" marB="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k-SK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L="38100" marR="38100" marB="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k-SK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L="38100" marR="38100" marB="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0</a:t>
                      </a:r>
                    </a:p>
                  </a:txBody>
                  <a:tcPr marL="38100" marR="38100" marB="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 gridSpan="16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fyzická adresa</a:t>
                      </a:r>
                    </a:p>
                  </a:txBody>
                  <a:tcPr marL="38100" marR="38100" marT="762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6435" name="Group 147"/>
          <p:cNvGrpSpPr>
            <a:grpSpLocks/>
          </p:cNvGrpSpPr>
          <p:nvPr/>
        </p:nvGrpSpPr>
        <p:grpSpPr bwMode="auto">
          <a:xfrm>
            <a:off x="250825" y="1268190"/>
            <a:ext cx="8001000" cy="4881563"/>
            <a:chOff x="158" y="477"/>
            <a:chExt cx="5040" cy="3075"/>
          </a:xfrm>
        </p:grpSpPr>
        <p:sp>
          <p:nvSpPr>
            <p:cNvPr id="123907" name="Text Box 3"/>
            <p:cNvSpPr txBox="1">
              <a:spLocks noChangeArrowheads="1"/>
            </p:cNvSpPr>
            <p:nvPr/>
          </p:nvSpPr>
          <p:spPr bwMode="auto">
            <a:xfrm>
              <a:off x="158" y="477"/>
              <a:ext cx="504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sk-SK" sz="2000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Lineárna (virtuálna)</a:t>
              </a:r>
              <a:r>
                <a:rPr lang="cs-CZ" sz="2000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 </a:t>
              </a:r>
              <a:r>
                <a:rPr lang="sk-SK" sz="2000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adresa:</a:t>
              </a:r>
              <a:endParaRPr lang="sk-SK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grpSp>
          <p:nvGrpSpPr>
            <p:cNvPr id="16440" name="Group 85"/>
            <p:cNvGrpSpPr>
              <a:grpSpLocks/>
            </p:cNvGrpSpPr>
            <p:nvPr/>
          </p:nvGrpSpPr>
          <p:grpSpPr bwMode="auto">
            <a:xfrm>
              <a:off x="1200" y="1824"/>
              <a:ext cx="1296" cy="1248"/>
              <a:chOff x="1200" y="1536"/>
              <a:chExt cx="1296" cy="1248"/>
            </a:xfrm>
          </p:grpSpPr>
          <p:sp>
            <p:nvSpPr>
              <p:cNvPr id="123984" name="Rectangle 80"/>
              <p:cNvSpPr>
                <a:spLocks noChangeArrowheads="1"/>
              </p:cNvSpPr>
              <p:nvPr/>
            </p:nvSpPr>
            <p:spPr bwMode="auto">
              <a:xfrm>
                <a:off x="1200" y="1536"/>
                <a:ext cx="1296" cy="1248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sk-SK"/>
              </a:p>
            </p:txBody>
          </p:sp>
          <p:sp>
            <p:nvSpPr>
              <p:cNvPr id="123985" name="Rectangle 81"/>
              <p:cNvSpPr>
                <a:spLocks noChangeArrowheads="1"/>
              </p:cNvSpPr>
              <p:nvPr/>
            </p:nvSpPr>
            <p:spPr bwMode="auto">
              <a:xfrm>
                <a:off x="1200" y="1968"/>
                <a:ext cx="1296" cy="240"/>
              </a:xfrm>
              <a:prstGeom prst="rect">
                <a:avLst/>
              </a:prstGeom>
              <a:noFill/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sk-SK" sz="2000">
                    <a:solidFill>
                      <a:schemeClr val="bg2"/>
                    </a:solidFill>
                    <a:effectLst/>
                  </a:rPr>
                  <a:t> adresa tabuľky</a:t>
                </a:r>
                <a:r>
                  <a:rPr lang="sk-SK"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 </a:t>
                </a:r>
              </a:p>
            </p:txBody>
          </p:sp>
        </p:grpSp>
        <p:sp>
          <p:nvSpPr>
            <p:cNvPr id="123986" name="Line 82"/>
            <p:cNvSpPr>
              <a:spLocks noChangeShapeType="1"/>
            </p:cNvSpPr>
            <p:nvPr/>
          </p:nvSpPr>
          <p:spPr bwMode="auto">
            <a:xfrm>
              <a:off x="912" y="240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 wrap="none"/>
            <a:lstStyle/>
            <a:p>
              <a:pPr>
                <a:defRPr/>
              </a:pPr>
              <a:endParaRPr lang="sk-SK"/>
            </a:p>
          </p:txBody>
        </p:sp>
        <p:sp>
          <p:nvSpPr>
            <p:cNvPr id="123987" name="Line 83"/>
            <p:cNvSpPr>
              <a:spLocks noChangeShapeType="1"/>
            </p:cNvSpPr>
            <p:nvPr/>
          </p:nvSpPr>
          <p:spPr bwMode="auto">
            <a:xfrm>
              <a:off x="912" y="1248"/>
              <a:ext cx="0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pPr>
                <a:defRPr/>
              </a:pPr>
              <a:endParaRPr lang="sk-SK"/>
            </a:p>
          </p:txBody>
        </p:sp>
        <p:sp>
          <p:nvSpPr>
            <p:cNvPr id="123988" name="Text Box 84"/>
            <p:cNvSpPr txBox="1">
              <a:spLocks noChangeArrowheads="1"/>
            </p:cNvSpPr>
            <p:nvPr/>
          </p:nvSpPr>
          <p:spPr bwMode="auto">
            <a:xfrm>
              <a:off x="975" y="1325"/>
              <a:ext cx="1872" cy="4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sk-SK" sz="20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adresár tabuliek </a:t>
              </a:r>
              <a:r>
                <a:rPr lang="sk-SK" sz="2000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stránok </a:t>
              </a:r>
              <a:r>
                <a:rPr lang="sk-SK" sz="2000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(</a:t>
              </a:r>
              <a:r>
                <a:rPr lang="sk-SK" sz="2000" dirty="0" err="1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P</a:t>
              </a:r>
              <a:r>
                <a:rPr lang="sk-SK" sz="2000" dirty="0" err="1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age</a:t>
              </a:r>
              <a:r>
                <a:rPr lang="sk-SK" sz="2000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 </a:t>
              </a:r>
              <a:r>
                <a:rPr lang="sk-SK" sz="2000" dirty="0" err="1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D</a:t>
              </a:r>
              <a:r>
                <a:rPr lang="sk-SK" sz="2000" dirty="0" err="1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irectory</a:t>
              </a:r>
              <a:r>
                <a:rPr lang="sk-SK" sz="2000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)</a:t>
              </a:r>
              <a:endParaRPr lang="sk-SK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grpSp>
          <p:nvGrpSpPr>
            <p:cNvPr id="16444" name="Group 86"/>
            <p:cNvGrpSpPr>
              <a:grpSpLocks/>
            </p:cNvGrpSpPr>
            <p:nvPr/>
          </p:nvGrpSpPr>
          <p:grpSpPr bwMode="auto">
            <a:xfrm>
              <a:off x="3120" y="1824"/>
              <a:ext cx="1296" cy="1248"/>
              <a:chOff x="1200" y="1536"/>
              <a:chExt cx="1296" cy="1248"/>
            </a:xfrm>
          </p:grpSpPr>
          <p:sp>
            <p:nvSpPr>
              <p:cNvPr id="123991" name="Rectangle 87"/>
              <p:cNvSpPr>
                <a:spLocks noChangeArrowheads="1"/>
              </p:cNvSpPr>
              <p:nvPr/>
            </p:nvSpPr>
            <p:spPr bwMode="auto">
              <a:xfrm>
                <a:off x="1200" y="1536"/>
                <a:ext cx="1296" cy="1248"/>
              </a:xfrm>
              <a:prstGeom prst="rect">
                <a:avLst/>
              </a:prstGeom>
              <a:solidFill>
                <a:srgbClr val="F6F8A4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sk-SK"/>
              </a:p>
            </p:txBody>
          </p:sp>
          <p:sp>
            <p:nvSpPr>
              <p:cNvPr id="123992" name="Rectangle 88"/>
              <p:cNvSpPr>
                <a:spLocks noChangeArrowheads="1"/>
              </p:cNvSpPr>
              <p:nvPr/>
            </p:nvSpPr>
            <p:spPr bwMode="auto">
              <a:xfrm>
                <a:off x="1200" y="1968"/>
                <a:ext cx="1296" cy="240"/>
              </a:xfrm>
              <a:prstGeom prst="rect">
                <a:avLst/>
              </a:prstGeom>
              <a:solidFill>
                <a:srgbClr val="F6F8A4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sk-SK" sz="2000" dirty="0">
                    <a:solidFill>
                      <a:schemeClr val="bg2"/>
                    </a:solidFill>
                    <a:effectLst/>
                  </a:rPr>
                  <a:t> adresa rámca</a:t>
                </a:r>
                <a:r>
                  <a:rPr lang="sk-SK" dirty="0"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 </a:t>
                </a:r>
              </a:p>
            </p:txBody>
          </p:sp>
        </p:grpSp>
        <p:sp>
          <p:nvSpPr>
            <p:cNvPr id="123993" name="Line 89"/>
            <p:cNvSpPr>
              <a:spLocks noChangeShapeType="1"/>
            </p:cNvSpPr>
            <p:nvPr/>
          </p:nvSpPr>
          <p:spPr bwMode="auto">
            <a:xfrm>
              <a:off x="2699" y="3017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 wrap="none"/>
            <a:lstStyle/>
            <a:p>
              <a:pPr>
                <a:defRPr/>
              </a:pPr>
              <a:endParaRPr lang="sk-SK"/>
            </a:p>
          </p:txBody>
        </p:sp>
        <p:sp>
          <p:nvSpPr>
            <p:cNvPr id="123994" name="Line 90"/>
            <p:cNvSpPr>
              <a:spLocks noChangeShapeType="1"/>
            </p:cNvSpPr>
            <p:nvPr/>
          </p:nvSpPr>
          <p:spPr bwMode="auto">
            <a:xfrm>
              <a:off x="2496" y="2352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pPr>
                <a:defRPr/>
              </a:pPr>
              <a:endParaRPr lang="sk-SK"/>
            </a:p>
          </p:txBody>
        </p:sp>
        <p:sp>
          <p:nvSpPr>
            <p:cNvPr id="123995" name="Line 91"/>
            <p:cNvSpPr>
              <a:spLocks noChangeShapeType="1"/>
            </p:cNvSpPr>
            <p:nvPr/>
          </p:nvSpPr>
          <p:spPr bwMode="auto">
            <a:xfrm flipH="1" flipV="1">
              <a:off x="2692" y="2357"/>
              <a:ext cx="6" cy="6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pPr>
                <a:defRPr/>
              </a:pPr>
              <a:endParaRPr lang="sk-SK"/>
            </a:p>
          </p:txBody>
        </p:sp>
        <p:sp>
          <p:nvSpPr>
            <p:cNvPr id="123996" name="Line 92"/>
            <p:cNvSpPr>
              <a:spLocks noChangeShapeType="1"/>
            </p:cNvSpPr>
            <p:nvPr/>
          </p:nvSpPr>
          <p:spPr bwMode="auto">
            <a:xfrm>
              <a:off x="2880" y="1248"/>
              <a:ext cx="0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pPr>
                <a:defRPr/>
              </a:pPr>
              <a:endParaRPr lang="sk-SK"/>
            </a:p>
          </p:txBody>
        </p:sp>
        <p:sp>
          <p:nvSpPr>
            <p:cNvPr id="123997" name="Line 93"/>
            <p:cNvSpPr>
              <a:spLocks noChangeShapeType="1"/>
            </p:cNvSpPr>
            <p:nvPr/>
          </p:nvSpPr>
          <p:spPr bwMode="auto">
            <a:xfrm>
              <a:off x="2880" y="2400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 wrap="none"/>
            <a:lstStyle/>
            <a:p>
              <a:pPr>
                <a:defRPr/>
              </a:pPr>
              <a:endParaRPr lang="sk-SK"/>
            </a:p>
          </p:txBody>
        </p:sp>
        <p:sp>
          <p:nvSpPr>
            <p:cNvPr id="123998" name="Rectangle 94"/>
            <p:cNvSpPr>
              <a:spLocks noChangeArrowheads="1"/>
            </p:cNvSpPr>
            <p:nvPr/>
          </p:nvSpPr>
          <p:spPr bwMode="auto">
            <a:xfrm>
              <a:off x="4896" y="2256"/>
              <a:ext cx="28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sk-SK" dirty="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+</a:t>
              </a:r>
            </a:p>
          </p:txBody>
        </p:sp>
        <p:sp>
          <p:nvSpPr>
            <p:cNvPr id="123999" name="Text Box 95"/>
            <p:cNvSpPr txBox="1">
              <a:spLocks noChangeArrowheads="1"/>
            </p:cNvSpPr>
            <p:nvPr/>
          </p:nvSpPr>
          <p:spPr bwMode="auto">
            <a:xfrm>
              <a:off x="3016" y="1325"/>
              <a:ext cx="1497" cy="4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sk-SK" sz="20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tabuľka </a:t>
              </a:r>
              <a:r>
                <a:rPr lang="sk-SK" sz="2000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stránok </a:t>
              </a:r>
              <a:r>
                <a:rPr lang="sk-SK" sz="2000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(</a:t>
              </a:r>
              <a:r>
                <a:rPr lang="sk-SK" sz="2000" dirty="0" err="1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P</a:t>
              </a:r>
              <a:r>
                <a:rPr lang="sk-SK" sz="2000" dirty="0" err="1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age</a:t>
              </a:r>
              <a:r>
                <a:rPr lang="sk-SK" sz="2000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 Table</a:t>
              </a:r>
              <a:r>
                <a:rPr lang="sk-SK" sz="2000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)</a:t>
              </a:r>
              <a:endParaRPr lang="sk-SK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24000" name="Line 96"/>
            <p:cNvSpPr>
              <a:spLocks noChangeShapeType="1"/>
            </p:cNvSpPr>
            <p:nvPr/>
          </p:nvSpPr>
          <p:spPr bwMode="auto">
            <a:xfrm>
              <a:off x="4416" y="2400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pPr>
                <a:defRPr/>
              </a:pPr>
              <a:endParaRPr lang="sk-SK"/>
            </a:p>
          </p:txBody>
        </p:sp>
        <p:sp>
          <p:nvSpPr>
            <p:cNvPr id="124001" name="Line 97"/>
            <p:cNvSpPr>
              <a:spLocks noChangeShapeType="1"/>
            </p:cNvSpPr>
            <p:nvPr/>
          </p:nvSpPr>
          <p:spPr bwMode="auto">
            <a:xfrm>
              <a:off x="5040" y="1248"/>
              <a:ext cx="0" cy="10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pPr>
                <a:defRPr/>
              </a:pPr>
              <a:endParaRPr lang="sk-SK"/>
            </a:p>
          </p:txBody>
        </p:sp>
        <p:sp>
          <p:nvSpPr>
            <p:cNvPr id="124048" name="Line 144"/>
            <p:cNvSpPr>
              <a:spLocks noChangeShapeType="1"/>
            </p:cNvSpPr>
            <p:nvPr/>
          </p:nvSpPr>
          <p:spPr bwMode="auto">
            <a:xfrm>
              <a:off x="5040" y="2496"/>
              <a:ext cx="0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pPr>
                <a:defRPr/>
              </a:pPr>
              <a:endParaRPr lang="sk-SK"/>
            </a:p>
          </p:txBody>
        </p:sp>
        <p:sp>
          <p:nvSpPr>
            <p:cNvPr id="124049" name="Line 145"/>
            <p:cNvSpPr>
              <a:spLocks noChangeShapeType="1"/>
            </p:cNvSpPr>
            <p:nvPr/>
          </p:nvSpPr>
          <p:spPr bwMode="auto">
            <a:xfrm flipH="1">
              <a:off x="3264" y="3312"/>
              <a:ext cx="17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pPr>
                <a:defRPr/>
              </a:pPr>
              <a:endParaRPr lang="sk-SK"/>
            </a:p>
          </p:txBody>
        </p:sp>
        <p:sp>
          <p:nvSpPr>
            <p:cNvPr id="124050" name="Line 146"/>
            <p:cNvSpPr>
              <a:spLocks noChangeShapeType="1"/>
            </p:cNvSpPr>
            <p:nvPr/>
          </p:nvSpPr>
          <p:spPr bwMode="auto">
            <a:xfrm>
              <a:off x="3264" y="331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pPr>
                <a:defRPr/>
              </a:pPr>
              <a:endParaRPr lang="sk-SK"/>
            </a:p>
          </p:txBody>
        </p:sp>
      </p:grpSp>
      <p:sp>
        <p:nvSpPr>
          <p:cNvPr id="124052" name="Text Box 148"/>
          <p:cNvSpPr txBox="1">
            <a:spLocks noChangeArrowheads="1"/>
          </p:cNvSpPr>
          <p:nvPr/>
        </p:nvSpPr>
        <p:spPr bwMode="auto">
          <a:xfrm>
            <a:off x="1187624" y="188640"/>
            <a:ext cx="7086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sk-SK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Schéma </a:t>
            </a:r>
            <a:r>
              <a:rPr lang="sk-SK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stránkovania v 32-bitovom režime</a:t>
            </a:r>
            <a:endParaRPr lang="sk-SK" dirty="0">
              <a:solidFill>
                <a:schemeClr val="tx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24053" name="Text Box 149"/>
          <p:cNvSpPr txBox="1">
            <a:spLocks noChangeArrowheads="1"/>
          </p:cNvSpPr>
          <p:nvPr/>
        </p:nvSpPr>
        <p:spPr bwMode="auto">
          <a:xfrm>
            <a:off x="251520" y="5085184"/>
            <a:ext cx="838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sk-SK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CR3</a:t>
            </a:r>
          </a:p>
        </p:txBody>
      </p:sp>
      <p:sp>
        <p:nvSpPr>
          <p:cNvPr id="124054" name="Line 150"/>
          <p:cNvSpPr>
            <a:spLocks noChangeShapeType="1"/>
          </p:cNvSpPr>
          <p:nvPr/>
        </p:nvSpPr>
        <p:spPr bwMode="auto">
          <a:xfrm flipV="1">
            <a:off x="1115616" y="5301208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/>
          <a:lstStyle/>
          <a:p>
            <a:pPr>
              <a:defRPr/>
            </a:pPr>
            <a:endParaRPr lang="sk-SK"/>
          </a:p>
        </p:txBody>
      </p:sp>
      <p:sp>
        <p:nvSpPr>
          <p:cNvPr id="32" name="BlokTextu 31"/>
          <p:cNvSpPr txBox="1"/>
          <p:nvPr/>
        </p:nvSpPr>
        <p:spPr>
          <a:xfrm>
            <a:off x="251520" y="692696"/>
            <a:ext cx="7776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>
                <a:solidFill>
                  <a:schemeClr val="tx1"/>
                </a:solidFill>
              </a:rPr>
              <a:t>Veľkosť stránky: 2</a:t>
            </a:r>
            <a:r>
              <a:rPr lang="sk-SK" baseline="30000" dirty="0" smtClean="0">
                <a:solidFill>
                  <a:schemeClr val="tx1"/>
                </a:solidFill>
              </a:rPr>
              <a:t>12</a:t>
            </a:r>
            <a:r>
              <a:rPr lang="sk-SK" dirty="0" smtClean="0">
                <a:solidFill>
                  <a:schemeClr val="tx1"/>
                </a:solidFill>
              </a:rPr>
              <a:t> B = 4 </a:t>
            </a:r>
            <a:r>
              <a:rPr lang="sk-SK" dirty="0" err="1" smtClean="0">
                <a:solidFill>
                  <a:schemeClr val="tx1"/>
                </a:solidFill>
              </a:rPr>
              <a:t>kB</a:t>
            </a:r>
            <a:r>
              <a:rPr lang="sk-SK" dirty="0" smtClean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31" name="Bublina v tvare zaobleného obdĺžnika 30"/>
          <p:cNvSpPr/>
          <p:nvPr/>
        </p:nvSpPr>
        <p:spPr bwMode="auto">
          <a:xfrm>
            <a:off x="62880" y="3429000"/>
            <a:ext cx="1556792" cy="783193"/>
          </a:xfrm>
          <a:prstGeom prst="wedgeRoundRectCallout">
            <a:avLst>
              <a:gd name="adj1" fmla="val -22224"/>
              <a:gd name="adj2" fmla="val 156978"/>
              <a:gd name="adj3" fmla="val 16667"/>
            </a:avLst>
          </a:prstGeom>
          <a:solidFill>
            <a:schemeClr val="accent1">
              <a:alpha val="2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sk-SK" sz="2000" dirty="0" smtClean="0">
                <a:solidFill>
                  <a:schemeClr val="tx1"/>
                </a:solidFill>
              </a:rPr>
              <a:t>systémový register</a:t>
            </a:r>
            <a:endParaRPr lang="sk-SK" sz="20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187624" y="332656"/>
            <a:ext cx="7772400" cy="462307"/>
          </a:xfrm>
        </p:spPr>
        <p:txBody>
          <a:bodyPr>
            <a:spAutoFit/>
          </a:bodyPr>
          <a:lstStyle/>
          <a:p>
            <a:pPr algn="ctr"/>
            <a:r>
              <a:rPr lang="sk-SK" sz="2400" dirty="0" smtClean="0"/>
              <a:t>Položka tabuľky stránok</a:t>
            </a:r>
            <a:endParaRPr lang="sk-SK" sz="2400" dirty="0"/>
          </a:p>
        </p:txBody>
      </p:sp>
      <p:graphicFrame>
        <p:nvGraphicFramePr>
          <p:cNvPr id="3" name="Group 393"/>
          <p:cNvGraphicFramePr>
            <a:graphicFrameLocks noGrp="1"/>
          </p:cNvGraphicFramePr>
          <p:nvPr/>
        </p:nvGraphicFramePr>
        <p:xfrm>
          <a:off x="1115616" y="2788568"/>
          <a:ext cx="7848600" cy="1112520"/>
        </p:xfrm>
        <a:graphic>
          <a:graphicData uri="http://schemas.openxmlformats.org/drawingml/2006/table">
            <a:tbl>
              <a:tblPr/>
              <a:tblGrid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533400"/>
                <a:gridCol w="533400"/>
                <a:gridCol w="533400"/>
                <a:gridCol w="533400"/>
                <a:gridCol w="533400"/>
                <a:gridCol w="533400"/>
                <a:gridCol w="533400"/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15</a:t>
                      </a:r>
                    </a:p>
                  </a:txBody>
                  <a:tcPr marL="38100" marR="38100" marB="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14</a:t>
                      </a:r>
                    </a:p>
                  </a:txBody>
                  <a:tcPr marL="38100" marR="38100" marB="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13</a:t>
                      </a:r>
                    </a:p>
                  </a:txBody>
                  <a:tcPr marL="38100" marR="38100" marB="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12</a:t>
                      </a:r>
                    </a:p>
                  </a:txBody>
                  <a:tcPr marL="38100" marR="38100" marB="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11</a:t>
                      </a:r>
                    </a:p>
                  </a:txBody>
                  <a:tcPr marL="38100" marR="38100" marB="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10</a:t>
                      </a:r>
                    </a:p>
                  </a:txBody>
                  <a:tcPr marL="38100" marR="38100" marB="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9</a:t>
                      </a:r>
                    </a:p>
                  </a:txBody>
                  <a:tcPr marL="38100" marR="38100" marB="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8</a:t>
                      </a:r>
                    </a:p>
                  </a:txBody>
                  <a:tcPr marL="38100" marR="38100" marB="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7</a:t>
                      </a:r>
                    </a:p>
                  </a:txBody>
                  <a:tcPr marL="38100" marR="38100" marB="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6</a:t>
                      </a:r>
                    </a:p>
                  </a:txBody>
                  <a:tcPr marL="38100" marR="38100" marB="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5</a:t>
                      </a:r>
                    </a:p>
                  </a:txBody>
                  <a:tcPr marL="38100" marR="38100" marB="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4</a:t>
                      </a:r>
                    </a:p>
                  </a:txBody>
                  <a:tcPr marL="38100" marR="38100" marB="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3</a:t>
                      </a:r>
                    </a:p>
                  </a:txBody>
                  <a:tcPr marL="38100" marR="38100" marB="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2</a:t>
                      </a:r>
                    </a:p>
                  </a:txBody>
                  <a:tcPr marL="38100" marR="38100" marB="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1</a:t>
                      </a:r>
                    </a:p>
                  </a:txBody>
                  <a:tcPr marL="38100" marR="38100" marB="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0</a:t>
                      </a:r>
                    </a:p>
                  </a:txBody>
                  <a:tcPr marL="38100" marR="38100" marB="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k-SK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L="38100" marR="38100" marT="762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k-SK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L="38100" marR="38100" marT="762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k-SK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L="38100" marR="38100" marT="762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pre OS</a:t>
                      </a:r>
                      <a:endParaRPr kumimoji="0" lang="sk-SK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L="38100" marR="38100" marT="762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k-SK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L="38100" marR="38100" marT="762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k-SK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L="38100" marR="38100" marT="762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G</a:t>
                      </a:r>
                      <a:endParaRPr kumimoji="0" lang="sk-SK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L="38100" marR="38100" marT="762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PAT</a:t>
                      </a:r>
                      <a:endParaRPr kumimoji="0" lang="sk-SK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L="38100" marR="38100" marT="762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D</a:t>
                      </a:r>
                      <a:endParaRPr kumimoji="0" lang="sk-SK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L="38100" marR="38100" marT="762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A</a:t>
                      </a:r>
                      <a:endParaRPr kumimoji="0" lang="sk-SK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L="38100" marR="38100" marT="762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PCD</a:t>
                      </a:r>
                      <a:endParaRPr kumimoji="0" lang="sk-SK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L="38100" marR="38100" marT="762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PWT</a:t>
                      </a:r>
                      <a:endParaRPr kumimoji="0" lang="sk-SK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L="38100" marR="38100" marT="762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U/S</a:t>
                      </a:r>
                      <a:endParaRPr kumimoji="0" lang="sk-SK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L="38100" marR="38100" marT="762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R/W</a:t>
                      </a:r>
                      <a:endParaRPr kumimoji="0" lang="sk-SK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L="38100" marR="38100" marT="762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P</a:t>
                      </a:r>
                      <a:endParaRPr kumimoji="0" lang="sk-SK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L="38100" marR="38100" marT="762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Group 392"/>
          <p:cNvGraphicFramePr>
            <a:graphicFrameLocks noGrp="1"/>
          </p:cNvGraphicFramePr>
          <p:nvPr/>
        </p:nvGraphicFramePr>
        <p:xfrm>
          <a:off x="1115616" y="1340768"/>
          <a:ext cx="7848600" cy="838200"/>
        </p:xfrm>
        <a:graphic>
          <a:graphicData uri="http://schemas.openxmlformats.org/drawingml/2006/table">
            <a:tbl>
              <a:tblPr/>
              <a:tblGrid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533400"/>
                <a:gridCol w="533400"/>
                <a:gridCol w="533400"/>
                <a:gridCol w="533400"/>
                <a:gridCol w="533400"/>
                <a:gridCol w="533400"/>
                <a:gridCol w="533400"/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31</a:t>
                      </a:r>
                    </a:p>
                  </a:txBody>
                  <a:tcPr marL="38100" marR="38100" marB="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30</a:t>
                      </a:r>
                    </a:p>
                  </a:txBody>
                  <a:tcPr marL="38100" marR="38100" marB="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29</a:t>
                      </a:r>
                    </a:p>
                  </a:txBody>
                  <a:tcPr marL="38100" marR="38100" marB="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28</a:t>
                      </a:r>
                    </a:p>
                  </a:txBody>
                  <a:tcPr marL="38100" marR="38100" marB="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27</a:t>
                      </a:r>
                    </a:p>
                  </a:txBody>
                  <a:tcPr marL="38100" marR="38100" marB="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26</a:t>
                      </a:r>
                    </a:p>
                  </a:txBody>
                  <a:tcPr marL="38100" marR="38100" marB="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25</a:t>
                      </a:r>
                    </a:p>
                  </a:txBody>
                  <a:tcPr marL="38100" marR="38100" marB="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24</a:t>
                      </a:r>
                    </a:p>
                  </a:txBody>
                  <a:tcPr marL="38100" marR="38100" marB="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23</a:t>
                      </a:r>
                    </a:p>
                  </a:txBody>
                  <a:tcPr marL="38100" marR="38100" marB="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22</a:t>
                      </a:r>
                    </a:p>
                  </a:txBody>
                  <a:tcPr marL="38100" marR="38100" marB="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21</a:t>
                      </a:r>
                    </a:p>
                  </a:txBody>
                  <a:tcPr marL="38100" marR="38100" marB="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20</a:t>
                      </a:r>
                    </a:p>
                  </a:txBody>
                  <a:tcPr marL="38100" marR="38100" marB="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19</a:t>
                      </a:r>
                    </a:p>
                  </a:txBody>
                  <a:tcPr marL="38100" marR="38100" marB="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18</a:t>
                      </a:r>
                    </a:p>
                  </a:txBody>
                  <a:tcPr marL="38100" marR="38100" marB="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17</a:t>
                      </a:r>
                    </a:p>
                  </a:txBody>
                  <a:tcPr marL="38100" marR="38100" marB="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16</a:t>
                      </a:r>
                    </a:p>
                  </a:txBody>
                  <a:tcPr marL="38100" marR="38100" marB="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 gridSpan="16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stránkovo zarovnaná adresa fyzickej stránky</a:t>
                      </a:r>
                      <a:endParaRPr kumimoji="0" lang="sk-SK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L="38100" marR="38100" marT="762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k-SK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L="38100" marR="38100" marT="7620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k-SK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L="38100" marR="38100" marT="7620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k-SK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L="38100" marR="38100" marT="7620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k-SK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L="38100" marR="38100" marT="7620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k-SK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L="38100" marR="38100" marT="7620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k-SK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L="38100" marR="38100" marT="7620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k-SK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L="38100" marR="38100" marT="7620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k-SK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L="38100" marR="38100" marT="7620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k-SK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L="38100" marR="38100" marT="7620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k-SK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L="38100" marR="38100" marT="7620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k-SK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L="38100" marR="38100" marT="7620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k-SK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L="38100" marR="38100" marT="7620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k-SK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L="38100" marR="38100" marT="7620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k-SK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L="38100" marR="38100" marT="7620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k-SK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L="38100" marR="38100" marT="7620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9947" name="Group 139"/>
          <p:cNvGraphicFramePr>
            <a:graphicFrameLocks noGrp="1"/>
          </p:cNvGraphicFramePr>
          <p:nvPr/>
        </p:nvGraphicFramePr>
        <p:xfrm>
          <a:off x="152400" y="428625"/>
          <a:ext cx="8839200" cy="6335724"/>
        </p:xfrm>
        <a:graphic>
          <a:graphicData uri="http://schemas.openxmlformats.org/drawingml/2006/table">
            <a:tbl>
              <a:tblPr/>
              <a:tblGrid>
                <a:gridCol w="838200"/>
                <a:gridCol w="1981200"/>
                <a:gridCol w="6019800"/>
              </a:tblGrid>
              <a:tr h="54133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Bit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Hodnota a význam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46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P</a:t>
                      </a:r>
                    </a:p>
                  </a:txBody>
                  <a:tcPr marT="76200" marB="762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Present</a:t>
                      </a:r>
                      <a:endParaRPr kumimoji="0" lang="sk-SK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L="0" marR="0" marT="76200" marB="7620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1 – </a:t>
                      </a:r>
                      <a:r>
                        <a:rPr kumimoji="0" lang="sk-SK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stránka </a:t>
                      </a:r>
                      <a:r>
                        <a:rPr kumimoji="0" lang="sk-SK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je </a:t>
                      </a:r>
                      <a:r>
                        <a:rPr kumimoji="0" lang="sk-SK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uložená </a:t>
                      </a:r>
                      <a:r>
                        <a:rPr kumimoji="0" lang="sk-SK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vo fyzickej pamäti, 0 – nie je</a:t>
                      </a:r>
                    </a:p>
                  </a:txBody>
                  <a:tcPr marR="38100" marT="76200" marB="762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R/W</a:t>
                      </a:r>
                      <a:endParaRPr kumimoji="0" lang="sk-SK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T="76200" marB="762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Read</a:t>
                      </a:r>
                      <a:r>
                        <a:rPr kumimoji="0" lang="sk-SK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/</a:t>
                      </a:r>
                      <a:r>
                        <a:rPr kumimoji="0" lang="sk-SK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Write</a:t>
                      </a:r>
                      <a:endParaRPr kumimoji="0" lang="sk-SK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L="0" marR="0" marT="76200" marB="7620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0 – stránka je </a:t>
                      </a:r>
                      <a:r>
                        <a:rPr kumimoji="0" lang="sk-SK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read</a:t>
                      </a:r>
                      <a:r>
                        <a:rPr kumimoji="0" lang="sk-SK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 </a:t>
                      </a:r>
                      <a:r>
                        <a:rPr kumimoji="0" lang="sk-SK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only</a:t>
                      </a:r>
                      <a:endParaRPr kumimoji="0" lang="sk-SK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T="76200" marB="762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858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U/S</a:t>
                      </a:r>
                      <a:endParaRPr kumimoji="0" lang="sk-SK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T="76200" marB="762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User</a:t>
                      </a:r>
                      <a:r>
                        <a:rPr kumimoji="0" lang="sk-SK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/</a:t>
                      </a:r>
                      <a:r>
                        <a:rPr kumimoji="0" lang="sk-SK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Supervisor</a:t>
                      </a:r>
                      <a:endParaRPr kumimoji="0" lang="sk-SK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L="0" marR="0" marT="76200" marB="7620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0 – </a:t>
                      </a:r>
                      <a:r>
                        <a:rPr kumimoji="0" lang="sk-SK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Times New Roman" charset="0"/>
                        </a:rPr>
                        <a:t>prístup k stránke je obmedzený na CPL 0, 1, 2</a:t>
                      </a:r>
                      <a:r>
                        <a:rPr kumimoji="0" lang="sk-SK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 </a:t>
                      </a:r>
                      <a:endParaRPr kumimoji="0" lang="sk-SK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1 – </a:t>
                      </a:r>
                      <a:r>
                        <a:rPr kumimoji="0" lang="sk-SK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Times New Roman" charset="0"/>
                        </a:rPr>
                        <a:t>prístup majú aj užívatelia (aj CPL 3) </a:t>
                      </a:r>
                      <a:endParaRPr kumimoji="0" lang="sk-SK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cs typeface="Times New Roman" charset="0"/>
                      </a:endParaRPr>
                    </a:p>
                  </a:txBody>
                  <a:tcPr marT="76200" marB="762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7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PWT</a:t>
                      </a:r>
                      <a:endParaRPr kumimoji="0" lang="sk-SK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T="76200" marB="762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Page-Level</a:t>
                      </a:r>
                      <a:r>
                        <a:rPr kumimoji="0" lang="sk-SK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 </a:t>
                      </a:r>
                      <a:r>
                        <a:rPr kumimoji="0" lang="sk-SK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Writethrough</a:t>
                      </a:r>
                      <a:endParaRPr kumimoji="0" lang="sk-SK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L="0" marR="0" marT="76200" marB="7620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0 – </a:t>
                      </a:r>
                      <a:r>
                        <a:rPr kumimoji="0" lang="sk-SK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 stránka sa z </a:t>
                      </a:r>
                      <a:r>
                        <a:rPr kumimoji="0" lang="sk-SK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cache</a:t>
                      </a:r>
                      <a:r>
                        <a:rPr kumimoji="0" lang="sk-SK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 pamäti prepisuje do hlavnej pamäti v režime </a:t>
                      </a:r>
                      <a:r>
                        <a:rPr kumimoji="0" lang="sk-SK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writeback</a:t>
                      </a:r>
                      <a:r>
                        <a:rPr kumimoji="0" lang="sk-SK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, </a:t>
                      </a:r>
                      <a:r>
                        <a:rPr kumimoji="0" lang="sk-SK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1 – </a:t>
                      </a:r>
                      <a:r>
                        <a:rPr kumimoji="0" lang="sk-SK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writethrough</a:t>
                      </a:r>
                      <a:endParaRPr kumimoji="0" lang="sk-SK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cs typeface="Times New Roman" charset="0"/>
                      </a:endParaRPr>
                    </a:p>
                  </a:txBody>
                  <a:tcPr marT="76200" marB="762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858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PCD</a:t>
                      </a:r>
                      <a:endParaRPr kumimoji="0" lang="sk-SK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T="76200" marB="762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Page-Level</a:t>
                      </a:r>
                      <a:r>
                        <a:rPr kumimoji="0" lang="sk-SK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 </a:t>
                      </a:r>
                      <a:r>
                        <a:rPr kumimoji="0" lang="sk-SK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Cache</a:t>
                      </a:r>
                      <a:r>
                        <a:rPr kumimoji="0" lang="sk-SK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 </a:t>
                      </a:r>
                      <a:r>
                        <a:rPr kumimoji="0" lang="sk-SK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Disable</a:t>
                      </a:r>
                      <a:endParaRPr kumimoji="0" lang="sk-SK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L="0" marR="0" marT="76200" marB="7620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0 – </a:t>
                      </a:r>
                      <a:r>
                        <a:rPr kumimoji="0" lang="sk-SK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Times New Roman" charset="0"/>
                        </a:rPr>
                        <a:t>stránka môže byť v </a:t>
                      </a:r>
                      <a:r>
                        <a:rPr kumimoji="0" lang="sk-SK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Times New Roman" charset="0"/>
                        </a:rPr>
                        <a:t>cache</a:t>
                      </a:r>
                      <a:r>
                        <a:rPr kumimoji="0" lang="sk-SK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Times New Roman" charset="0"/>
                        </a:rPr>
                        <a:t> pamäti</a:t>
                      </a:r>
                      <a:r>
                        <a:rPr kumimoji="0" lang="sk-SK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, </a:t>
                      </a:r>
                      <a:r>
                        <a:rPr kumimoji="0" lang="sk-SK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1 – </a:t>
                      </a:r>
                      <a:r>
                        <a:rPr kumimoji="0" lang="sk-SK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Times New Roman" charset="0"/>
                        </a:rPr>
                        <a:t>nemô</a:t>
                      </a:r>
                      <a:r>
                        <a:rPr kumimoji="0" lang="sk-SK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ž</a:t>
                      </a:r>
                      <a:r>
                        <a:rPr kumimoji="0" lang="sk-SK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Times New Roman" charset="0"/>
                        </a:rPr>
                        <a:t>e </a:t>
                      </a:r>
                      <a:r>
                        <a:rPr kumimoji="0" lang="sk-SK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Times New Roman" charset="0"/>
                        </a:rPr>
                        <a:t>(číta a zapisuje sa priamo do hlavnej pamäti)</a:t>
                      </a:r>
                      <a:endParaRPr kumimoji="0" lang="sk-SK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cs typeface="Times New Roman" charset="0"/>
                      </a:endParaRPr>
                    </a:p>
                  </a:txBody>
                  <a:tcPr marT="76200" marB="762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9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A</a:t>
                      </a:r>
                    </a:p>
                  </a:txBody>
                  <a:tcPr marT="76200" marB="762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Accessed</a:t>
                      </a:r>
                      <a:endParaRPr kumimoji="0" lang="sk-SK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L="0" marR="0" marT="76200" marB="7620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0/1 – </a:t>
                      </a:r>
                      <a:r>
                        <a:rPr kumimoji="0" lang="sk-SK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procesor pristupoval/nepristupoval na </a:t>
                      </a:r>
                      <a:r>
                        <a:rPr kumimoji="0" lang="sk-SK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Times New Roman" charset="0"/>
                        </a:rPr>
                        <a:t>stránku</a:t>
                      </a:r>
                      <a:r>
                        <a:rPr kumimoji="0" lang="sk-SK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 </a:t>
                      </a:r>
                      <a:endParaRPr kumimoji="0" lang="sk-SK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T="76200" marB="762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14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D</a:t>
                      </a:r>
                      <a:endParaRPr kumimoji="0" lang="sk-SK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T="76200" marB="762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Dirty</a:t>
                      </a:r>
                      <a:endParaRPr kumimoji="0" lang="sk-SK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L="0" marR="0" marT="76200" marB="7620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0/1 – </a:t>
                      </a:r>
                      <a:r>
                        <a:rPr kumimoji="0" lang="sk-SK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Times New Roman" charset="0"/>
                        </a:rPr>
                        <a:t>na stránku sa nezapisovalo/zapisovalo</a:t>
                      </a:r>
                      <a:endParaRPr kumimoji="0" lang="sk-SK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T="76200" marB="762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84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PAT</a:t>
                      </a:r>
                      <a:endParaRPr kumimoji="0" lang="sk-SK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T="76200" marB="762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Page</a:t>
                      </a:r>
                      <a:r>
                        <a:rPr kumimoji="0" lang="sk-SK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 </a:t>
                      </a:r>
                      <a:r>
                        <a:rPr kumimoji="0" lang="sk-SK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Attribute</a:t>
                      </a:r>
                      <a:r>
                        <a:rPr kumimoji="0" lang="sk-SK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 Table</a:t>
                      </a:r>
                      <a:endParaRPr kumimoji="0" lang="sk-SK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L="0" marR="0" marT="76200" marB="7620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Spolu s bitmi PWT a PCD ovplyvňuje riadenie </a:t>
                      </a:r>
                      <a:r>
                        <a:rPr kumimoji="0" lang="sk-SK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cache</a:t>
                      </a:r>
                      <a:r>
                        <a:rPr kumimoji="0" lang="sk-SK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 pamäti.</a:t>
                      </a:r>
                      <a:endParaRPr kumimoji="0" lang="sk-SK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T="76200" marB="762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14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G</a:t>
                      </a:r>
                      <a:endParaRPr kumimoji="0" lang="sk-SK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T="76200" marB="762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Global</a:t>
                      </a:r>
                      <a:r>
                        <a:rPr kumimoji="0" lang="sk-SK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 </a:t>
                      </a:r>
                      <a:r>
                        <a:rPr kumimoji="0" lang="sk-SK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Page</a:t>
                      </a:r>
                      <a:endParaRPr kumimoji="0" lang="sk-SK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L="0" marR="0" marT="76200" marB="7620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1 – </a:t>
                      </a:r>
                      <a:r>
                        <a:rPr kumimoji="0" lang="sk-SK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Times New Roman" charset="0"/>
                        </a:rPr>
                        <a:t>adresa fyzickej stránky zostáva v TLB aj pri prepnutí úloh.</a:t>
                      </a:r>
                      <a:endParaRPr kumimoji="0" lang="sk-SK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T="76200" marB="762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zur">
  <a:themeElements>
    <a:clrScheme name="Azur 1">
      <a:dk1>
        <a:srgbClr val="000000"/>
      </a:dk1>
      <a:lt1>
        <a:srgbClr val="FFFFFF"/>
      </a:lt1>
      <a:dk2>
        <a:srgbClr val="3333FF"/>
      </a:dk2>
      <a:lt2>
        <a:srgbClr val="00FFFF"/>
      </a:lt2>
      <a:accent1>
        <a:srgbClr val="00CCCC"/>
      </a:accent1>
      <a:accent2>
        <a:srgbClr val="6666FF"/>
      </a:accent2>
      <a:accent3>
        <a:srgbClr val="ADADFF"/>
      </a:accent3>
      <a:accent4>
        <a:srgbClr val="DADADA"/>
      </a:accent4>
      <a:accent5>
        <a:srgbClr val="AAE2E2"/>
      </a:accent5>
      <a:accent6>
        <a:srgbClr val="5C5CE7"/>
      </a:accent6>
      <a:hlink>
        <a:srgbClr val="CCCCFF"/>
      </a:hlink>
      <a:folHlink>
        <a:srgbClr val="CC99FF"/>
      </a:folHlink>
    </a:clrScheme>
    <a:fontScheme name="Azur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sk-SK" sz="2400" b="0" i="0" u="none" strike="noStrike" cap="none" normalizeH="0" baseline="0" smtClean="0">
            <a:ln>
              <a:noFill/>
            </a:ln>
            <a:solidFill>
              <a:srgbClr val="FFFFCC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sk-SK" sz="2400" b="0" i="0" u="none" strike="noStrike" cap="none" normalizeH="0" baseline="0" smtClean="0">
            <a:ln>
              <a:noFill/>
            </a:ln>
            <a:solidFill>
              <a:srgbClr val="FFFFCC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</a:defRPr>
        </a:defPPr>
      </a:lstStyle>
    </a:lnDef>
  </a:objectDefaults>
  <a:extraClrSchemeLst>
    <a:extraClrScheme>
      <a:clrScheme name="Azur 1">
        <a:dk1>
          <a:srgbClr val="000000"/>
        </a:dk1>
        <a:lt1>
          <a:srgbClr val="FFFFFF"/>
        </a:lt1>
        <a:dk2>
          <a:srgbClr val="3333FF"/>
        </a:dk2>
        <a:lt2>
          <a:srgbClr val="00FFFF"/>
        </a:lt2>
        <a:accent1>
          <a:srgbClr val="00CCCC"/>
        </a:accent1>
        <a:accent2>
          <a:srgbClr val="6666FF"/>
        </a:accent2>
        <a:accent3>
          <a:srgbClr val="ADADFF"/>
        </a:accent3>
        <a:accent4>
          <a:srgbClr val="DADADA"/>
        </a:accent4>
        <a:accent5>
          <a:srgbClr val="AAE2E2"/>
        </a:accent5>
        <a:accent6>
          <a:srgbClr val="5C5CE7"/>
        </a:accent6>
        <a:hlink>
          <a:srgbClr val="CCCCFF"/>
        </a:hlink>
        <a:folHlink>
          <a:srgbClr val="CC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zur 2">
        <a:dk1>
          <a:srgbClr val="000000"/>
        </a:dk1>
        <a:lt1>
          <a:srgbClr val="CCECFF"/>
        </a:lt1>
        <a:dk2>
          <a:srgbClr val="330099"/>
        </a:dk2>
        <a:lt2>
          <a:srgbClr val="0099CC"/>
        </a:lt2>
        <a:accent1>
          <a:srgbClr val="009999"/>
        </a:accent1>
        <a:accent2>
          <a:srgbClr val="FF99CC"/>
        </a:accent2>
        <a:accent3>
          <a:srgbClr val="E2F4FF"/>
        </a:accent3>
        <a:accent4>
          <a:srgbClr val="000000"/>
        </a:accent4>
        <a:accent5>
          <a:srgbClr val="AACACA"/>
        </a:accent5>
        <a:accent6>
          <a:srgbClr val="E78AB9"/>
        </a:accent6>
        <a:hlink>
          <a:srgbClr val="6600CC"/>
        </a:hlink>
        <a:folHlink>
          <a:srgbClr val="3366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zur 3">
        <a:dk1>
          <a:srgbClr val="000000"/>
        </a:dk1>
        <a:lt1>
          <a:srgbClr val="FFFFFF"/>
        </a:lt1>
        <a:dk2>
          <a:srgbClr val="000000"/>
        </a:dk2>
        <a:lt2>
          <a:srgbClr val="CBCBCB"/>
        </a:lt2>
        <a:accent1>
          <a:srgbClr val="B2B2B2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C8C8C8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Designs\Azur.pot</Template>
  <TotalTime>4916</TotalTime>
  <Words>870</Words>
  <Application>Microsoft Office PowerPoint</Application>
  <PresentationFormat>Prezentácia na obrazovke (4:3)</PresentationFormat>
  <Paragraphs>217</Paragraphs>
  <Slides>16</Slides>
  <Notes>3</Notes>
  <HiddenSlides>2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16</vt:i4>
      </vt:variant>
    </vt:vector>
  </HeadingPairs>
  <TitlesOfParts>
    <vt:vector size="17" baseType="lpstr">
      <vt:lpstr>Azur</vt:lpstr>
      <vt:lpstr>Správa pamäti  v chránenom a 64-bitovom režime</vt:lpstr>
      <vt:lpstr>Snímka 2</vt:lpstr>
      <vt:lpstr>Snímka 3</vt:lpstr>
      <vt:lpstr>Snímka 4</vt:lpstr>
      <vt:lpstr>Stránkovanie</vt:lpstr>
      <vt:lpstr>Snímka 6</vt:lpstr>
      <vt:lpstr>Snímka 7</vt:lpstr>
      <vt:lpstr>Položka tabuľky stránok</vt:lpstr>
      <vt:lpstr>Snímka 9</vt:lpstr>
      <vt:lpstr>Snímka 10</vt:lpstr>
      <vt:lpstr>Snímka 11</vt:lpstr>
      <vt:lpstr>Snímka 12</vt:lpstr>
      <vt:lpstr>Snímka 13</vt:lpstr>
      <vt:lpstr>Snímka 14</vt:lpstr>
      <vt:lpstr>Snímka 15</vt:lpstr>
      <vt:lpstr>Snímka 16</vt:lpstr>
    </vt:vector>
  </TitlesOfParts>
  <Company>zu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janosik</dc:creator>
  <cp:lastModifiedBy>Ludmila Janosikova</cp:lastModifiedBy>
  <cp:revision>294</cp:revision>
  <dcterms:created xsi:type="dcterms:W3CDTF">2007-10-10T05:17:08Z</dcterms:created>
  <dcterms:modified xsi:type="dcterms:W3CDTF">2014-12-10T13:27:15Z</dcterms:modified>
</cp:coreProperties>
</file>