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27" r:id="rId2"/>
    <p:sldId id="343" r:id="rId3"/>
    <p:sldId id="351" r:id="rId4"/>
    <p:sldId id="296" r:id="rId5"/>
    <p:sldId id="347" r:id="rId6"/>
    <p:sldId id="346" r:id="rId7"/>
    <p:sldId id="331" r:id="rId8"/>
    <p:sldId id="293" r:id="rId9"/>
    <p:sldId id="349" r:id="rId10"/>
    <p:sldId id="304" r:id="rId11"/>
    <p:sldId id="305" r:id="rId12"/>
    <p:sldId id="306" r:id="rId13"/>
    <p:sldId id="307" r:id="rId14"/>
    <p:sldId id="309" r:id="rId15"/>
    <p:sldId id="320" r:id="rId16"/>
    <p:sldId id="308" r:id="rId17"/>
    <p:sldId id="311" r:id="rId18"/>
    <p:sldId id="312" r:id="rId19"/>
    <p:sldId id="332" r:id="rId20"/>
    <p:sldId id="333" r:id="rId21"/>
    <p:sldId id="34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FF"/>
    <a:srgbClr val="FFFF99"/>
    <a:srgbClr val="D9FDFB"/>
    <a:srgbClr val="FF99FF"/>
    <a:srgbClr val="66FF33"/>
    <a:srgbClr val="CC0066"/>
    <a:srgbClr val="FFCC00"/>
    <a:srgbClr val="9966FF"/>
    <a:srgbClr val="99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Tmavý štýl 1 - zvýrazneni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redný štýl 4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0133" autoAdjust="0"/>
    <p:restoredTop sz="76812" autoAdjust="0"/>
  </p:normalViewPr>
  <p:slideViewPr>
    <p:cSldViewPr>
      <p:cViewPr>
        <p:scale>
          <a:sx n="60" d="100"/>
          <a:sy n="60" d="100"/>
        </p:scale>
        <p:origin x="-1862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7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10" Type="http://schemas.openxmlformats.org/officeDocument/2006/relationships/slide" Target="slides/slide17.xml"/><Relationship Id="rId4" Type="http://schemas.openxmlformats.org/officeDocument/2006/relationships/slide" Target="slides/slide7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7B4B352E-ECB4-46A0-B47B-488625679B8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3726CC0-24A8-4774-BB1C-819A96A854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instruction fetcher will retrieve 16B from the instruction cache into the pre-decode buffer.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kumimoji="1" lang="sk-SK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Instruction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format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pozri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Intel® 64 and IA-32 Architectures</a:t>
            </a:r>
          </a:p>
          <a:p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Software </a:t>
            </a:r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Developer’s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Manual</a:t>
            </a:r>
            <a:endParaRPr kumimoji="1" lang="sk-SK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Volume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2A:</a:t>
            </a:r>
          </a:p>
          <a:p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Instruction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Set </a:t>
            </a:r>
            <a:r>
              <a:rPr kumimoji="1"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</a:t>
            </a:r>
            <a:r>
              <a:rPr kumimoji="1"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A-L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AVX – </a:t>
            </a:r>
            <a:r>
              <a:rPr lang="sk-SK" dirty="0" err="1" smtClean="0"/>
              <a:t>floating</a:t>
            </a:r>
            <a:r>
              <a:rPr lang="sk-SK" dirty="0" smtClean="0"/>
              <a:t> point</a:t>
            </a:r>
          </a:p>
          <a:p>
            <a:r>
              <a:rPr lang="sk-SK" dirty="0" smtClean="0"/>
              <a:t>AVX2</a:t>
            </a:r>
            <a:r>
              <a:rPr lang="sk-SK" baseline="0" dirty="0" smtClean="0"/>
              <a:t> – pre celé čísla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  <p:sp>
        <p:nvSpPr>
          <p:cNvPr id="55300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68C80-9EA3-4482-A397-BFE0996E8DE7}" type="slidenum">
              <a:rPr lang="cs-CZ" smtClean="0"/>
              <a:pPr/>
              <a:t>17</a:t>
            </a:fld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IA-32 is </a:t>
            </a:r>
            <a:r>
              <a:rPr lang="en-US" dirty="0" smtClean="0"/>
              <a:t>the title of the third generation of x86 architecture, first implemented in the Intel 80386 microprocessors in 1985.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26CC0-24A8-4774-BB1C-819A96A85442}" type="slidenum">
              <a:rPr lang="cs-CZ" smtClean="0"/>
              <a:pPr>
                <a:defRPr/>
              </a:pPr>
              <a:t>21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3F3790-DC94-4DD4-A627-11E137CD0C6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D3D65-D771-4A1E-AE17-5EB35302CBF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91538-5615-473D-A3DD-D9F665A1E70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9AEEB-AED3-4B75-825B-AA51E2834D6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EC01-2D72-4697-9D25-55F5A27EF62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0271-20A4-4E03-9913-44EC2517CBC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4002B-D729-43BB-A842-0621A30C16C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59B21-279A-449E-A6EB-E1FEB66739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88062-AD27-4EFC-BF49-C61B5F61BF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FAFB-73D0-4F2D-867C-F6A14F05DDC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55B44-1B48-45E6-9005-6604B51F8E6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B97AC23-E09B-42E2-B26F-126734E0688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dĺžnik 26"/>
          <p:cNvSpPr/>
          <p:nvPr/>
        </p:nvSpPr>
        <p:spPr bwMode="auto">
          <a:xfrm>
            <a:off x="6156176" y="764704"/>
            <a:ext cx="2987824" cy="5904656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Obdĺžnik 25"/>
          <p:cNvSpPr/>
          <p:nvPr/>
        </p:nvSpPr>
        <p:spPr bwMode="auto">
          <a:xfrm>
            <a:off x="179512" y="764704"/>
            <a:ext cx="5904656" cy="5904656"/>
          </a:xfrm>
          <a:prstGeom prst="rect">
            <a:avLst/>
          </a:prstGeom>
          <a:solidFill>
            <a:srgbClr val="FF33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		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300192" y="980728"/>
            <a:ext cx="2514601" cy="979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tIns="180000" bIns="18000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</a:rPr>
              <a:t>L2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Cache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 algn="ctr"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</a:rPr>
              <a:t>(256 KB)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51520" y="994048"/>
            <a:ext cx="2743200" cy="979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tIns="180000" bIns="180000" anchor="ctr" anchorCtr="1">
            <a:spAutoFit/>
          </a:bodyPr>
          <a:lstStyle/>
          <a:p>
            <a:pPr>
              <a:spcBef>
                <a:spcPts val="0"/>
              </a:spcBef>
            </a:pPr>
            <a:r>
              <a:rPr lang="sk-SK" sz="2000" dirty="0">
                <a:solidFill>
                  <a:schemeClr val="bg2"/>
                </a:solidFill>
                <a:effectLst/>
              </a:rPr>
              <a:t>L1 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Instruction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Cache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 algn="ctr"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</a:rPr>
              <a:t>(32 KB)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51520" y="2348880"/>
            <a:ext cx="2743200" cy="64807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tIns="36000" bIns="36000" anchor="ctr" anchorCtr="1">
            <a:noAutofit/>
          </a:bodyPr>
          <a:lstStyle/>
          <a:p>
            <a:r>
              <a:rPr lang="sk-SK" sz="2000" dirty="0" err="1" smtClean="0">
                <a:solidFill>
                  <a:schemeClr val="bg2"/>
                </a:solidFill>
                <a:effectLst/>
              </a:rPr>
              <a:t>Pre-decode</a:t>
            </a:r>
            <a:endParaRPr lang="sk-SK" sz="2000" dirty="0" smtClean="0">
              <a:solidFill>
                <a:schemeClr val="bg2"/>
              </a:solidFill>
              <a:effectLst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51520" y="3429000"/>
            <a:ext cx="2743200" cy="67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tIns="180000" bIns="180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err="1">
                <a:solidFill>
                  <a:schemeClr val="bg2"/>
                </a:solidFill>
                <a:effectLst/>
              </a:rPr>
              <a:t>Instruction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Queue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51520" y="4499993"/>
            <a:ext cx="2729880" cy="67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tIns="180000" bIns="180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solidFill>
                  <a:schemeClr val="bg2"/>
                </a:solidFill>
                <a:effectLst/>
              </a:rPr>
              <a:t>4 decoders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203848" y="5517232"/>
            <a:ext cx="2729880" cy="977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tIns="180000" bIns="18000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</a:rPr>
              <a:t> L0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Instruction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Cache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(1500 </a:t>
            </a:r>
            <a:r>
              <a:rPr lang="sk-SK" sz="2000" b="1" dirty="0" err="1">
                <a:solidFill>
                  <a:schemeClr val="bg2"/>
                </a:solidFill>
                <a:effectLst/>
                <a:sym typeface="Symbol" pitchFamily="18" charset="2"/>
              </a:rPr>
              <a:t></a:t>
            </a:r>
            <a:r>
              <a:rPr lang="sk-SK" sz="2000" dirty="0" err="1">
                <a:solidFill>
                  <a:schemeClr val="bg2"/>
                </a:solidFill>
                <a:effectLst/>
                <a:sym typeface="Symbol" pitchFamily="18" charset="2"/>
              </a:rPr>
              <a:t>ops</a:t>
            </a:r>
            <a:r>
              <a:rPr lang="sk-SK" sz="2000" dirty="0">
                <a:solidFill>
                  <a:schemeClr val="bg2"/>
                </a:solidFill>
                <a:effectLst/>
                <a:sym typeface="Symbol" pitchFamily="18" charset="2"/>
              </a:rPr>
              <a:t>)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307832" y="5638800"/>
            <a:ext cx="2590800" cy="67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tIns="180000" bIns="180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err="1">
                <a:solidFill>
                  <a:schemeClr val="bg2"/>
                </a:solidFill>
                <a:effectLst/>
              </a:rPr>
              <a:t>Out-of-Order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Unit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307832" y="4267200"/>
            <a:ext cx="2590800" cy="67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tIns="180000" bIns="180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err="1">
                <a:solidFill>
                  <a:schemeClr val="bg2"/>
                </a:solidFill>
                <a:effectLst/>
              </a:rPr>
              <a:t>Execution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Units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300192" y="2420888"/>
            <a:ext cx="2590800" cy="979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tIns="180000" bIns="18000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sk-SK" sz="2000" dirty="0">
                <a:solidFill>
                  <a:schemeClr val="bg2"/>
                </a:solidFill>
                <a:effectLst/>
              </a:rPr>
              <a:t>L1 </a:t>
            </a:r>
            <a:r>
              <a:rPr lang="sk-SK" sz="2000" dirty="0" err="1">
                <a:solidFill>
                  <a:schemeClr val="bg2"/>
                </a:solidFill>
                <a:effectLst/>
              </a:rPr>
              <a:t>Data</a:t>
            </a:r>
            <a:r>
              <a:rPr lang="sk-SK" sz="2000" dirty="0">
                <a:solidFill>
                  <a:schemeClr val="bg2"/>
                </a:solidFill>
                <a:effectLst/>
              </a:rPr>
              <a:t> </a:t>
            </a:r>
            <a:r>
              <a:rPr lang="sk-SK" sz="2000" dirty="0" err="1" smtClean="0">
                <a:solidFill>
                  <a:schemeClr val="bg2"/>
                </a:solidFill>
                <a:effectLst/>
              </a:rPr>
              <a:t>Cache</a:t>
            </a:r>
            <a:endParaRPr lang="sk-SK" sz="2000" dirty="0" smtClean="0">
              <a:solidFill>
                <a:schemeClr val="bg2"/>
              </a:solidFill>
              <a:effectLst/>
            </a:endParaRPr>
          </a:p>
          <a:p>
            <a:pPr algn="ctr">
              <a:spcBef>
                <a:spcPts val="0"/>
              </a:spcBef>
            </a:pPr>
            <a:r>
              <a:rPr lang="sk-SK" sz="2000" dirty="0" smtClean="0">
                <a:solidFill>
                  <a:schemeClr val="bg2"/>
                </a:solidFill>
                <a:effectLst/>
              </a:rPr>
              <a:t>(32 KB)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5940152" y="6021288"/>
            <a:ext cx="36004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V="1">
            <a:off x="7603232" y="4953000"/>
            <a:ext cx="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1627659" y="19812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1627659" y="30480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1624211" y="4077072"/>
            <a:ext cx="0" cy="4320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>
            <a:off x="1619672" y="5170512"/>
            <a:ext cx="0" cy="77876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7595592" y="1963687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7596336" y="3429000"/>
            <a:ext cx="0" cy="86409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3192455" y="188640"/>
            <a:ext cx="2759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Jadro </a:t>
            </a:r>
            <a:r>
              <a:rPr kumimoji="0" lang="sk-SK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Haswell</a:t>
            </a:r>
            <a:endParaRPr kumimoji="0" lang="sk-SK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5652120" y="1484784"/>
            <a:ext cx="655712" cy="568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707904" y="1124744"/>
            <a:ext cx="1944216" cy="6882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tIns="36000" bIns="36000" anchor="ctr" anchorCtr="1">
            <a:spAutoFit/>
          </a:bodyPr>
          <a:lstStyle/>
          <a:p>
            <a:r>
              <a:rPr lang="sk-SK" sz="2000" dirty="0" err="1" smtClean="0">
                <a:solidFill>
                  <a:schemeClr val="bg2"/>
                </a:solidFill>
                <a:effectLst/>
              </a:rPr>
              <a:t>Branch</a:t>
            </a:r>
            <a:r>
              <a:rPr lang="sk-SK" sz="2000" dirty="0" smtClean="0">
                <a:solidFill>
                  <a:schemeClr val="bg2"/>
                </a:solidFill>
                <a:effectLst/>
              </a:rPr>
              <a:t> </a:t>
            </a:r>
          </a:p>
          <a:p>
            <a:r>
              <a:rPr lang="sk-SK" sz="2000" dirty="0" err="1" smtClean="0">
                <a:solidFill>
                  <a:schemeClr val="bg2"/>
                </a:solidFill>
                <a:effectLst/>
              </a:rPr>
              <a:t>Prediction</a:t>
            </a:r>
            <a:endParaRPr lang="sk-SK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2987824" y="1484784"/>
            <a:ext cx="655712" cy="568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1619672" y="5949280"/>
            <a:ext cx="1584176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16016" y="1844824"/>
            <a:ext cx="0" cy="367240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8" name="BlokTextu 27"/>
          <p:cNvSpPr txBox="1"/>
          <p:nvPr/>
        </p:nvSpPr>
        <p:spPr>
          <a:xfrm>
            <a:off x="251520" y="2606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Front-end</a:t>
            </a:r>
            <a:endParaRPr lang="sk-SK" dirty="0"/>
          </a:p>
        </p:txBody>
      </p:sp>
      <p:sp>
        <p:nvSpPr>
          <p:cNvPr id="29" name="BlokTextu 28"/>
          <p:cNvSpPr txBox="1"/>
          <p:nvPr/>
        </p:nvSpPr>
        <p:spPr>
          <a:xfrm>
            <a:off x="6191672" y="2606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 err="1" smtClean="0"/>
              <a:t>Back-end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3733800" cy="1143000"/>
          </a:xfrm>
        </p:spPr>
        <p:txBody>
          <a:bodyPr/>
          <a:lstStyle/>
          <a:p>
            <a:pPr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Technológia SIMD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80010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Multimediálne a komunikačné aplikácie:</a:t>
            </a:r>
          </a:p>
          <a:p>
            <a:pPr marL="360000" indent="-288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pracujú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prevažne s 8-bitovými (obrazové body) a 16-bitovými (zvuk) údajmi,</a:t>
            </a:r>
          </a:p>
          <a:p>
            <a:pPr marL="360000" indent="-288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pravidelne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opakovane pristupujú do pamäti,</a:t>
            </a:r>
          </a:p>
          <a:p>
            <a:pPr marL="360000" indent="-288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často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 opakujú rovnaké operácie s údajmi (sčítanie, násobenie).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Technológia SIMD (Single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Multiple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- paralelné vykonanie jednej operácie s viacerými dátovými položkami (vektormi).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Intel: MMX, SSE, SSE2, SSE3,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SSE4, AVX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295400" y="36576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solidFill>
                <a:srgbClr val="FFF9C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/>
          <a:lstStyle/>
          <a:p>
            <a:pPr eaLnBrk="1" hangingPunct="1"/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Technológia MMX (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MultiMedia</a:t>
            </a: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eXtension</a:t>
            </a: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Aritmetická alebo logická operácia sa vykonáva naraz nad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všetkými zložkami (</a:t>
            </a: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celými číslami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64-bitových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operandov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MMX registre sú totožné s registrami FPU.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143000" y="4038600"/>
            <a:ext cx="6400800" cy="838200"/>
            <a:chOff x="720" y="2544"/>
            <a:chExt cx="4032" cy="528"/>
          </a:xfrm>
        </p:grpSpPr>
        <p:grpSp>
          <p:nvGrpSpPr>
            <p:cNvPr id="39983" name="Group 51"/>
            <p:cNvGrpSpPr>
              <a:grpSpLocks/>
            </p:cNvGrpSpPr>
            <p:nvPr/>
          </p:nvGrpSpPr>
          <p:grpSpPr bwMode="auto">
            <a:xfrm>
              <a:off x="960" y="2880"/>
              <a:ext cx="3792" cy="192"/>
              <a:chOff x="960" y="2880"/>
              <a:chExt cx="3792" cy="192"/>
            </a:xfrm>
          </p:grpSpPr>
          <p:sp>
            <p:nvSpPr>
              <p:cNvPr id="119822" name="Rectangle 14"/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23" name="Rectangle 15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grpSp>
            <p:nvGrpSpPr>
              <p:cNvPr id="39987" name="Group 25"/>
              <p:cNvGrpSpPr>
                <a:grpSpLocks/>
              </p:cNvGrpSpPr>
              <p:nvPr/>
            </p:nvGrpSpPr>
            <p:grpSpPr bwMode="auto">
              <a:xfrm>
                <a:off x="1920" y="2880"/>
                <a:ext cx="864" cy="192"/>
                <a:chOff x="1776" y="2064"/>
                <a:chExt cx="864" cy="192"/>
              </a:xfrm>
            </p:grpSpPr>
            <p:sp>
              <p:nvSpPr>
                <p:cNvPr id="1198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  <p:sp>
              <p:nvSpPr>
                <p:cNvPr id="1198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208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</p:grpSp>
          <p:grpSp>
            <p:nvGrpSpPr>
              <p:cNvPr id="39988" name="Group 24"/>
              <p:cNvGrpSpPr>
                <a:grpSpLocks/>
              </p:cNvGrpSpPr>
              <p:nvPr/>
            </p:nvGrpSpPr>
            <p:grpSpPr bwMode="auto">
              <a:xfrm>
                <a:off x="2928" y="2880"/>
                <a:ext cx="864" cy="192"/>
                <a:chOff x="2688" y="2064"/>
                <a:chExt cx="864" cy="192"/>
              </a:xfrm>
            </p:grpSpPr>
            <p:sp>
              <p:nvSpPr>
                <p:cNvPr id="1198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688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  <p:sp>
              <p:nvSpPr>
                <p:cNvPr id="119828" name="Rectangle 20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</p:grpSp>
          <p:grpSp>
            <p:nvGrpSpPr>
              <p:cNvPr id="39989" name="Group 23"/>
              <p:cNvGrpSpPr>
                <a:grpSpLocks/>
              </p:cNvGrpSpPr>
              <p:nvPr/>
            </p:nvGrpSpPr>
            <p:grpSpPr bwMode="auto">
              <a:xfrm>
                <a:off x="3888" y="2880"/>
                <a:ext cx="864" cy="192"/>
                <a:chOff x="3552" y="2064"/>
                <a:chExt cx="864" cy="192"/>
              </a:xfrm>
            </p:grpSpPr>
            <p:sp>
              <p:nvSpPr>
                <p:cNvPr id="119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  <p:sp>
              <p:nvSpPr>
                <p:cNvPr id="119830" name="Rectangle 22"/>
                <p:cNvSpPr>
                  <a:spLocks noChangeArrowheads="1"/>
                </p:cNvSpPr>
                <p:nvPr/>
              </p:nvSpPr>
              <p:spPr bwMode="auto">
                <a:xfrm>
                  <a:off x="3984" y="206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k-SK"/>
                </a:p>
              </p:txBody>
            </p:sp>
          </p:grpSp>
        </p:grpSp>
        <p:sp>
          <p:nvSpPr>
            <p:cNvPr id="119861" name="Text Box 53"/>
            <p:cNvSpPr txBox="1">
              <a:spLocks noChangeArrowheads="1"/>
            </p:cNvSpPr>
            <p:nvPr/>
          </p:nvSpPr>
          <p:spPr bwMode="auto">
            <a:xfrm>
              <a:off x="720" y="2544"/>
              <a:ext cx="16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 slová: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143000" y="5257800"/>
            <a:ext cx="6400800" cy="914400"/>
            <a:chOff x="720" y="3312"/>
            <a:chExt cx="4032" cy="576"/>
          </a:xfrm>
        </p:grpSpPr>
        <p:grpSp>
          <p:nvGrpSpPr>
            <p:cNvPr id="39972" name="Group 49"/>
            <p:cNvGrpSpPr>
              <a:grpSpLocks/>
            </p:cNvGrpSpPr>
            <p:nvPr/>
          </p:nvGrpSpPr>
          <p:grpSpPr bwMode="auto">
            <a:xfrm>
              <a:off x="960" y="3696"/>
              <a:ext cx="1728" cy="192"/>
              <a:chOff x="1248" y="3264"/>
              <a:chExt cx="1728" cy="192"/>
            </a:xfrm>
          </p:grpSpPr>
          <p:sp>
            <p:nvSpPr>
              <p:cNvPr id="119813" name="Rectangle 5"/>
              <p:cNvSpPr>
                <a:spLocks noChangeArrowheads="1"/>
              </p:cNvSpPr>
              <p:nvPr/>
            </p:nvSpPr>
            <p:spPr bwMode="auto">
              <a:xfrm>
                <a:off x="1248" y="326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14" name="Rectangle 6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15" name="Rectangle 7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16" name="Rectangle 8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  <p:grpSp>
          <p:nvGrpSpPr>
            <p:cNvPr id="39973" name="Group 13"/>
            <p:cNvGrpSpPr>
              <a:grpSpLocks/>
            </p:cNvGrpSpPr>
            <p:nvPr/>
          </p:nvGrpSpPr>
          <p:grpSpPr bwMode="auto">
            <a:xfrm>
              <a:off x="3024" y="3696"/>
              <a:ext cx="1728" cy="192"/>
              <a:chOff x="2640" y="1584"/>
              <a:chExt cx="1728" cy="192"/>
            </a:xfrm>
          </p:grpSpPr>
          <p:sp>
            <p:nvSpPr>
              <p:cNvPr id="119817" name="Rectangle 9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18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19" name="Rectangle 11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20" name="Rectangle 12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119862" name="Text Box 54"/>
            <p:cNvSpPr txBox="1">
              <a:spLocks noChangeArrowheads="1"/>
            </p:cNvSpPr>
            <p:nvPr/>
          </p:nvSpPr>
          <p:spPr bwMode="auto">
            <a:xfrm>
              <a:off x="720" y="3312"/>
              <a:ext cx="16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dvojslová:</a:t>
              </a: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1143000" y="1981200"/>
            <a:ext cx="6400800" cy="914400"/>
            <a:chOff x="720" y="1248"/>
            <a:chExt cx="4032" cy="576"/>
          </a:xfrm>
        </p:grpSpPr>
        <p:grpSp>
          <p:nvGrpSpPr>
            <p:cNvPr id="39962" name="Group 35"/>
            <p:cNvGrpSpPr>
              <a:grpSpLocks/>
            </p:cNvGrpSpPr>
            <p:nvPr/>
          </p:nvGrpSpPr>
          <p:grpSpPr bwMode="auto">
            <a:xfrm>
              <a:off x="960" y="1632"/>
              <a:ext cx="3792" cy="192"/>
              <a:chOff x="912" y="2544"/>
              <a:chExt cx="3792" cy="192"/>
            </a:xfrm>
          </p:grpSpPr>
          <p:sp>
            <p:nvSpPr>
              <p:cNvPr id="119834" name="Rectangle 26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35" name="Rectangle 27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36" name="Rectangle 28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37" name="Rectangle 29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39" name="Rectangle 31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40" name="Rectangle 32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41" name="Rectangle 33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42" name="Rectangle 34"/>
              <p:cNvSpPr>
                <a:spLocks noChangeArrowheads="1"/>
              </p:cNvSpPr>
              <p:nvPr/>
            </p:nvSpPr>
            <p:spPr bwMode="auto">
              <a:xfrm>
                <a:off x="4272" y="254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119866" name="Text Box 58"/>
            <p:cNvSpPr txBox="1">
              <a:spLocks noChangeArrowheads="1"/>
            </p:cNvSpPr>
            <p:nvPr/>
          </p:nvSpPr>
          <p:spPr bwMode="auto">
            <a:xfrm>
              <a:off x="720" y="1248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64 bitov = </a:t>
              </a:r>
              <a:r>
                <a:rPr lang="sk-SK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 bajtov:</a:t>
              </a: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524000" y="3048000"/>
            <a:ext cx="6019800" cy="685800"/>
            <a:chOff x="960" y="1920"/>
            <a:chExt cx="3792" cy="432"/>
          </a:xfrm>
        </p:grpSpPr>
        <p:grpSp>
          <p:nvGrpSpPr>
            <p:cNvPr id="39944" name="Group 47"/>
            <p:cNvGrpSpPr>
              <a:grpSpLocks/>
            </p:cNvGrpSpPr>
            <p:nvPr/>
          </p:nvGrpSpPr>
          <p:grpSpPr bwMode="auto">
            <a:xfrm>
              <a:off x="960" y="2160"/>
              <a:ext cx="3792" cy="192"/>
              <a:chOff x="960" y="2064"/>
              <a:chExt cx="3792" cy="192"/>
            </a:xfrm>
          </p:grpSpPr>
          <p:sp>
            <p:nvSpPr>
              <p:cNvPr id="119847" name="Rectangle 39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48" name="Rectangle 40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49" name="Rectangle 41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50" name="Rectangle 42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51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52" name="Rectangle 44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53" name="Rectangle 4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9854" name="Rectangle 46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43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  <p:grpSp>
          <p:nvGrpSpPr>
            <p:cNvPr id="39945" name="Group 70"/>
            <p:cNvGrpSpPr>
              <a:grpSpLocks/>
            </p:cNvGrpSpPr>
            <p:nvPr/>
          </p:nvGrpSpPr>
          <p:grpSpPr bwMode="auto">
            <a:xfrm>
              <a:off x="960" y="1920"/>
              <a:ext cx="3792" cy="192"/>
              <a:chOff x="960" y="1920"/>
              <a:chExt cx="3792" cy="192"/>
            </a:xfrm>
          </p:grpSpPr>
          <p:sp>
            <p:nvSpPr>
              <p:cNvPr id="119870" name="Rectangle 62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1" name="Rectangle 63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2" name="Rectangle 64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3" name="Rectangle 65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4" name="Rectangle 66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5" name="Rectangle 67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6" name="Rectangle 68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  <p:sp>
            <p:nvSpPr>
              <p:cNvPr id="119877" name="Rectangle 69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382000" cy="648072"/>
          </a:xfrm>
        </p:spPr>
        <p:txBody>
          <a:bodyPr/>
          <a:lstStyle/>
          <a:p>
            <a:pPr eaLnBrk="1" hangingPunct="1"/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Technológia SSE (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Streaming</a:t>
            </a: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Simd</a:t>
            </a: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Extension</a:t>
            </a: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066800" y="58052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256-bitové rozšírenie SSE (registre YMM)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nové inštrukcie s 3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operandami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20885" name="Rectangle 53"/>
          <p:cNvSpPr>
            <a:spLocks noChangeArrowheads="1"/>
          </p:cNvSpPr>
          <p:nvPr/>
        </p:nvSpPr>
        <p:spPr bwMode="auto">
          <a:xfrm>
            <a:off x="1066800" y="2132856"/>
            <a:ext cx="8001000" cy="6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Technológia SSE2</a:t>
            </a:r>
          </a:p>
        </p:txBody>
      </p:sp>
      <p:sp>
        <p:nvSpPr>
          <p:cNvPr id="120886" name="Text Box 54"/>
          <p:cNvSpPr txBox="1">
            <a:spLocks noChangeArrowheads="1"/>
          </p:cNvSpPr>
          <p:nvPr/>
        </p:nvSpPr>
        <p:spPr bwMode="auto">
          <a:xfrm>
            <a:off x="1066800" y="4725144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nové inštrukcie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1066800" y="4221088"/>
            <a:ext cx="8001000" cy="6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Technológia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SSE3, SSE4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1066800" y="2564904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XMM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registre môžu obsahovať: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 čísla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 pohyblivej rádovej čiarke v dvojnásobnej presnosti (64-bitové)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celé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čísla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66800" y="54868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8 nových 128-bitových registrov (XMM0 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ž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XMM7)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registre sú určené len pre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ísla </a:t>
            </a:r>
            <a:r>
              <a:rPr lang="sk-SK" u="sng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v pohyblivej rádovej </a:t>
            </a:r>
            <a:r>
              <a:rPr lang="sk-SK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č</a:t>
            </a:r>
            <a:r>
              <a:rPr lang="sk-SK" u="sng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iarke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v jednoduchej presnosti (32-bitové)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288000"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70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nových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inštrukcií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auto">
          <a:xfrm>
            <a:off x="1066800" y="5301208"/>
            <a:ext cx="8001000" cy="6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Technológia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AVX (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Advanced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Extensions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066800" y="2294384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Segmentová organizácia pamäti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endParaRPr lang="sk-SK" baseline="30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222648" y="2903984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Logická adresa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203848" y="2827784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bázová adresa segmentu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203848" y="3284984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offset (posunutie voči začiatku segmentu)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2594248" y="3056384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2594248" y="3284984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1905" name="Text Box 49"/>
          <p:cNvSpPr txBox="1">
            <a:spLocks noChangeArrowheads="1"/>
          </p:cNvSpPr>
          <p:nvPr/>
        </p:nvSpPr>
        <p:spPr bwMode="auto">
          <a:xfrm>
            <a:off x="1222648" y="4199384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bázová adresa</a:t>
            </a:r>
          </a:p>
        </p:txBody>
      </p:sp>
      <p:sp>
        <p:nvSpPr>
          <p:cNvPr id="41994" name="Rectangle 51"/>
          <p:cNvSpPr>
            <a:spLocks noChangeArrowheads="1"/>
          </p:cNvSpPr>
          <p:nvPr/>
        </p:nvSpPr>
        <p:spPr bwMode="auto">
          <a:xfrm>
            <a:off x="3737248" y="4351784"/>
            <a:ext cx="17526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000">
                <a:solidFill>
                  <a:schemeClr val="bg2"/>
                </a:solidFill>
                <a:effectLst/>
              </a:rPr>
              <a:t>segment</a:t>
            </a:r>
          </a:p>
        </p:txBody>
      </p:sp>
      <p:sp>
        <p:nvSpPr>
          <p:cNvPr id="121908" name="Line 52"/>
          <p:cNvSpPr>
            <a:spLocks noChangeShapeType="1"/>
          </p:cNvSpPr>
          <p:nvPr/>
        </p:nvSpPr>
        <p:spPr bwMode="auto">
          <a:xfrm>
            <a:off x="3737248" y="3894584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5489848" y="3894584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>
            <a:off x="3203848" y="442798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1914" name="Text Box 58"/>
          <p:cNvSpPr txBox="1">
            <a:spLocks noChangeArrowheads="1"/>
          </p:cNvSpPr>
          <p:nvPr/>
        </p:nvSpPr>
        <p:spPr bwMode="auto">
          <a:xfrm>
            <a:off x="2594248" y="4732784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</a:p>
        </p:txBody>
      </p:sp>
      <p:sp>
        <p:nvSpPr>
          <p:cNvPr id="121916" name="AutoShape 60"/>
          <p:cNvSpPr>
            <a:spLocks/>
          </p:cNvSpPr>
          <p:nvPr/>
        </p:nvSpPr>
        <p:spPr bwMode="auto">
          <a:xfrm>
            <a:off x="3508648" y="4504184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43630"/>
            <a:ext cx="7772400" cy="1077860"/>
          </a:xfrm>
        </p:spPr>
        <p:txBody>
          <a:bodyPr>
            <a:spAutoFit/>
          </a:bodyPr>
          <a:lstStyle/>
          <a:p>
            <a:pPr algn="ctr"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Pracovný režim procesora</a:t>
            </a:r>
            <a:b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Reálny 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režim (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real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066800" y="112474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Softvér má neobmedzený prístup ku všetkým pamäťovým miestam a periférnym zariadeniam. Režim neposkytuje nástroje pre ochranu pamäti ani multitasking.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517525"/>
          </a:xfrm>
        </p:spPr>
        <p:txBody>
          <a:bodyPr/>
          <a:lstStyle/>
          <a:p>
            <a:pPr eaLnBrk="1" hangingPunct="1"/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Výhoda segmentovej organizácie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smtClean="0"/>
              <a:t>kratšia adresová časť inštrukcie (obsahuje len offset</a:t>
            </a:r>
            <a:r>
              <a:rPr lang="en-US" sz="2400" smtClean="0"/>
              <a:t> operandu</a:t>
            </a:r>
            <a:r>
              <a:rPr lang="sk-SK" sz="2400" smtClean="0"/>
              <a:t>, bázová adresa je v dohodnutom registri)</a:t>
            </a:r>
          </a:p>
          <a:p>
            <a:pPr eaLnBrk="1" hangingPunct="1">
              <a:defRPr/>
            </a:pPr>
            <a:r>
              <a:rPr lang="sk-SK" sz="2400" smtClean="0"/>
              <a:t>oddelenie dátovej a inštrukčnej časti programu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143000" y="2590800"/>
            <a:ext cx="7772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sk-SK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Typy segmentov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143000" y="32004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kódový – obsahuje strojový kód inštrukcií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dátový – obsahuje dáta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zásobníkový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–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dáta sa ukladajú od konca segmentu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off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klesá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); používa sa: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pri volaní procedúr – ukladá sa návratová adresa, parametre a lokálne premenné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 odkladanie medzivýsledkov operácií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143000" y="1124744"/>
            <a:ext cx="80772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Bázová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adresa segmentu aj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... 16 bitov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maximálna veľkosť segmentu je 2</a:t>
            </a:r>
            <a:r>
              <a:rPr lang="sk-SK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bajtov = 64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kB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Lineárna adresa = bázová adresa * 16 +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sk-SK" baseline="30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44036" name="Group 21"/>
          <p:cNvGrpSpPr>
            <a:grpSpLocks/>
          </p:cNvGrpSpPr>
          <p:nvPr/>
        </p:nvGrpSpPr>
        <p:grpSpPr bwMode="auto">
          <a:xfrm>
            <a:off x="2843808" y="3284984"/>
            <a:ext cx="4038600" cy="2590800"/>
            <a:chOff x="1872" y="2352"/>
            <a:chExt cx="2544" cy="1632"/>
          </a:xfrm>
        </p:grpSpPr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3840" y="259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sz="2000">
                <a:latin typeface="+mn-lt"/>
              </a:endParaRPr>
            </a:p>
          </p:txBody>
        </p:sp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2112" y="2592"/>
              <a:ext cx="17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sz="2000">
                  <a:latin typeface="+mn-lt"/>
                </a:rPr>
                <a:t>bázová adresa</a:t>
              </a:r>
            </a:p>
          </p:txBody>
        </p:sp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3696" y="23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0</a:t>
              </a:r>
            </a:p>
          </p:txBody>
        </p:sp>
        <p:sp>
          <p:nvSpPr>
            <p:cNvPr id="138249" name="Text Box 9"/>
            <p:cNvSpPr txBox="1">
              <a:spLocks noChangeArrowheads="1"/>
            </p:cNvSpPr>
            <p:nvPr/>
          </p:nvSpPr>
          <p:spPr bwMode="auto">
            <a:xfrm>
              <a:off x="206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15</a:t>
              </a:r>
            </a:p>
          </p:txBody>
        </p:sp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3984" y="268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sk-SK" sz="2000">
                <a:latin typeface="+mn-lt"/>
              </a:endParaRPr>
            </a:p>
          </p:txBody>
        </p:sp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3888" y="254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0000</a:t>
              </a:r>
            </a:p>
          </p:txBody>
        </p:sp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2544" y="3120"/>
              <a:ext cx="17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sz="2000">
                  <a:latin typeface="+mn-lt"/>
                </a:rPr>
                <a:t>offset</a:t>
              </a:r>
            </a:p>
          </p:txBody>
        </p:sp>
        <p:sp>
          <p:nvSpPr>
            <p:cNvPr id="138253" name="Text Box 13"/>
            <p:cNvSpPr txBox="1">
              <a:spLocks noChangeArrowheads="1"/>
            </p:cNvSpPr>
            <p:nvPr/>
          </p:nvSpPr>
          <p:spPr bwMode="auto">
            <a:xfrm>
              <a:off x="4128" y="288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 dirty="0">
                  <a:latin typeface="+mn-lt"/>
                </a:rPr>
                <a:t>0</a:t>
              </a: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2496" y="28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15</a:t>
              </a: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2112" y="3744"/>
              <a:ext cx="220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sz="2000">
                  <a:latin typeface="+mn-lt"/>
                </a:rPr>
                <a:t>lineárna adresa</a:t>
              </a:r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4128" y="35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0</a:t>
              </a:r>
            </a:p>
          </p:txBody>
        </p:sp>
        <p:sp>
          <p:nvSpPr>
            <p:cNvPr id="138257" name="Text Box 17"/>
            <p:cNvSpPr txBox="1">
              <a:spLocks noChangeArrowheads="1"/>
            </p:cNvSpPr>
            <p:nvPr/>
          </p:nvSpPr>
          <p:spPr bwMode="auto">
            <a:xfrm>
              <a:off x="2112" y="350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19</a:t>
              </a:r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>
              <a:off x="1872" y="3456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 sz="2000">
                <a:latin typeface="+mn-lt"/>
              </a:endParaRPr>
            </a:p>
          </p:txBody>
        </p:sp>
        <p:sp>
          <p:nvSpPr>
            <p:cNvPr id="138259" name="Text Box 19"/>
            <p:cNvSpPr txBox="1">
              <a:spLocks noChangeArrowheads="1"/>
            </p:cNvSpPr>
            <p:nvPr/>
          </p:nvSpPr>
          <p:spPr bwMode="auto">
            <a:xfrm>
              <a:off x="1872" y="312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>
                  <a:latin typeface="+mn-lt"/>
                </a:rPr>
                <a:t>+</a:t>
              </a:r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517525"/>
          </a:xfrm>
        </p:spPr>
        <p:txBody>
          <a:bodyPr/>
          <a:lstStyle/>
          <a:p>
            <a:pPr eaLnBrk="1" hangingPunct="1"/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Výpočet lineárnej adresy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143000" y="1447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Aká je fyzická adresa, ak logická adresa je 020A:1BCD ?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124200" y="1981200"/>
            <a:ext cx="1447800" cy="1333500"/>
            <a:chOff x="1968" y="2976"/>
            <a:chExt cx="912" cy="840"/>
          </a:xfrm>
        </p:grpSpPr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1968" y="2976"/>
              <a:ext cx="912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sk-SK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020A0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1BCD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sk-SK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03C6D</a:t>
              </a:r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2016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122904" name="AutoShape 24"/>
          <p:cNvSpPr>
            <a:spLocks noChangeArrowheads="1"/>
          </p:cNvSpPr>
          <p:nvPr/>
        </p:nvSpPr>
        <p:spPr bwMode="auto">
          <a:xfrm>
            <a:off x="1219200" y="4038600"/>
            <a:ext cx="3200400" cy="914400"/>
          </a:xfrm>
          <a:prstGeom prst="wedgeRectCallout">
            <a:avLst>
              <a:gd name="adj1" fmla="val 22968"/>
              <a:gd name="adj2" fmla="val -13263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effectLst/>
              </a:rPr>
              <a:t>Tie</a:t>
            </a:r>
            <a:r>
              <a:rPr lang="sk-SK" dirty="0">
                <a:solidFill>
                  <a:schemeClr val="bg2"/>
                </a:solidFill>
                <a:effectLst/>
              </a:rPr>
              <a:t>ž 020B:1BBD,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bg2"/>
                </a:solidFill>
                <a:effectLst/>
              </a:rPr>
              <a:t>020C:1BAD, ...</a:t>
            </a:r>
          </a:p>
        </p:txBody>
      </p:sp>
      <p:sp>
        <p:nvSpPr>
          <p:cNvPr id="122909" name="Rectangle 29"/>
          <p:cNvSpPr>
            <a:spLocks noChangeArrowheads="1"/>
          </p:cNvSpPr>
          <p:nvPr/>
        </p:nvSpPr>
        <p:spPr bwMode="auto">
          <a:xfrm>
            <a:off x="1219200" y="762000"/>
            <a:ext cx="2362200" cy="5334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Lineárna adresa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4038600" y="762000"/>
            <a:ext cx="2362200" cy="5334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Fyzická adresa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3657600" y="762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9" grpId="0" autoUpdateAnimBg="0"/>
      <p:bldP spid="1229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14400"/>
          </a:xfrm>
        </p:spPr>
        <p:txBody>
          <a:bodyPr/>
          <a:lstStyle/>
          <a:p>
            <a:pPr algn="ctr"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Chránený režim (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protected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259632" y="3932883"/>
            <a:ext cx="8001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transformovať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veľký logický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adresový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priestor do obmedzeného fyzického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adresového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priestoru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multitasking (paralelné spracovanie viacerých úloh) tým, že poskytuje nástroje pre ochranu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adresového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priestoru procesu pred zásahmi z iných procesov.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32645" y="3069283"/>
            <a:ext cx="77724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k-SK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Stránkovanie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– mechanizmus pre správu pamäti. </a:t>
            </a:r>
          </a:p>
          <a:p>
            <a:pPr>
              <a:spcBef>
                <a:spcPts val="6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Umožňuje: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259632" y="1124744"/>
            <a:ext cx="8077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Bázová adresa segmentu: 32 bitov,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16/32 bitov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Lineárna adresa = bázová adresa +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  <a:endParaRPr lang="sk-SK" baseline="30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04256" y="2204864"/>
            <a:ext cx="7010400" cy="685800"/>
            <a:chOff x="768" y="1920"/>
            <a:chExt cx="4416" cy="432"/>
          </a:xfrm>
        </p:grpSpPr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2256" y="220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768" y="2016"/>
              <a:ext cx="1488" cy="33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Lineárna adresa</a:t>
              </a: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2256" y="192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stránkovanie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3696" y="2016"/>
              <a:ext cx="1488" cy="33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Fyzická adresa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306" y="398884"/>
            <a:ext cx="7772400" cy="1143000"/>
          </a:xfrm>
        </p:spPr>
        <p:txBody>
          <a:bodyPr/>
          <a:lstStyle/>
          <a:p>
            <a:pPr algn="ctr"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Virtuálny režim (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virtual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142306" y="1541884"/>
            <a:ext cx="788511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24000" indent="-324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Procesor je v chránenom režime, ale napodobuje reálny režim: 20-bitová lineárna adresa podlieha stránkovaniu.</a:t>
            </a:r>
          </a:p>
          <a:p>
            <a:pPr marL="324000" indent="-324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 virtuálneho režimu sa procesor prepína napríklad vtedy, keď spracováva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DOS-ovskú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aplikáciu pod 32-bitovým operačným systémom Windows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187624" y="404664"/>
            <a:ext cx="70104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2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Long</a:t>
            </a:r>
            <a:r>
              <a:rPr lang="sk-SK" sz="32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32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</a:t>
            </a:r>
            <a:endParaRPr lang="sk-SK" sz="32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219200" y="1219200"/>
            <a:ext cx="7620000" cy="230832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24000" indent="-324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 tomto režime operačný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systém alebo aplikácie môžu pristupovať k 64-bitovým registrom. </a:t>
            </a:r>
          </a:p>
          <a:p>
            <a:pPr marL="324000" indent="-324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 </a:t>
            </a: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podrežime </a:t>
            </a: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compatibility mode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dokáže vykonávať aplikácie písané pre chránený režim. </a:t>
            </a:r>
          </a:p>
          <a:p>
            <a:pPr marL="324000" indent="-324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Nepodporuje 16-bitové aplikácie (treba DOSBox).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339752" y="188640"/>
            <a:ext cx="4487416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Front-end</a:t>
            </a:r>
            <a:endParaRPr kumimoji="0" lang="sk-SK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259631" y="836712"/>
            <a:ext cx="3184531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8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Pre-decode</a:t>
            </a:r>
            <a:endParaRPr lang="sk-SK" sz="28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59632" y="1412776"/>
            <a:ext cx="7128792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Cieľom je: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určiť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hranice inštrukcie (rôzna dĺžka inštrukcie – 1 až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17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bajtov)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dekódovať prefixy (napr. opakovanie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reťazcovej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inštrukcie, zmena implicitnej veľkosti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operandu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alebo adresy, ...)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rozpoznať skoky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05" name="Group 229"/>
          <p:cNvGraphicFramePr>
            <a:graphicFrameLocks noGrp="1"/>
          </p:cNvGraphicFramePr>
          <p:nvPr/>
        </p:nvGraphicFramePr>
        <p:xfrm>
          <a:off x="133152" y="904929"/>
          <a:ext cx="8839200" cy="5888355"/>
        </p:xfrm>
        <a:graphic>
          <a:graphicData uri="http://schemas.openxmlformats.org/drawingml/2006/table">
            <a:tbl>
              <a:tblPr/>
              <a:tblGrid>
                <a:gridCol w="1162050"/>
                <a:gridCol w="1962150"/>
                <a:gridCol w="2057400"/>
                <a:gridCol w="1600200"/>
                <a:gridCol w="2057400"/>
              </a:tblGrid>
              <a:tr h="525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Režim</a:t>
                      </a: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Operačný systém (OS)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Lineárna adresa [b]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Univerzálne registre [b]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Long mode</a:t>
                      </a: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64-bit mode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Compatibility mode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Legacy mode</a:t>
                      </a: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Protected</a:t>
                      </a: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Virtual</a:t>
                      </a: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8086 </a:t>
                      </a:r>
                      <a:r>
                        <a:rPr kumimoji="0" lang="sk-SK" sz="2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Real mode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16-bitový (štartovací režim pre 16-, 32- a 64-bitový OS)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99592" y="188640"/>
            <a:ext cx="7772400" cy="5348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Pracovný režim 64-bitového</a:t>
            </a:r>
            <a:r>
              <a:rPr kumimoji="0" lang="sk-SK" sz="32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sk-SK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58888" y="260648"/>
            <a:ext cx="788511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Poznámka</a:t>
            </a:r>
            <a:endParaRPr lang="sk-SK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-bitový kód: používa 16-bitové registre a inštrukčnú sadu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x86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32-bitový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kód: používa 32-bitové registre a inštrukčnú sadu IA-32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64-bitový kód: používa 64-bitové registre a inštrukčnú sadu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Intel 64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339752" y="188640"/>
            <a:ext cx="4487416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Front-end</a:t>
            </a:r>
            <a:endParaRPr kumimoji="0" lang="sk-SK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87624" y="836712"/>
            <a:ext cx="353090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Dekódovanie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1340768"/>
            <a:ext cx="795637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Cieľom je rozložiť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inštrukciu na jednoduché povely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mikrooperácie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ops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=&gt;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ľahšia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paralelizácia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výpočtu, jednoduchšie výkonné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jednotky.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Napr.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sk-SK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add</a:t>
            </a:r>
            <a:r>
              <a:rPr lang="sk-SK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,[mem1]</a:t>
            </a:r>
            <a:r>
              <a:rPr lang="sk-SK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generuje 2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ops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: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AutoNum type="arabicPeriod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čítanie z pamäti do pomocného registra,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AutoNum type="arabicPeriod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pripočítanie obsahu pomocného registra k registru EAX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7624" y="5229200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fetch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hardware hľadá nasledujúcu inštrukciu paralelne v L1 aj L0. Ak sa požadovaná inštrukcia nachádza v L0, netreba ju znovu dekódovať.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16024"/>
            <a:ext cx="7772400" cy="762000"/>
          </a:xfrm>
        </p:spPr>
        <p:txBody>
          <a:bodyPr/>
          <a:lstStyle/>
          <a:p>
            <a:pPr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Spracovanie inštrukcií mimo poradia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7724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k-SK" sz="2400" b="1" dirty="0" smtClean="0">
                <a:latin typeface="Courier New" pitchFamily="49" charset="0"/>
              </a:rPr>
              <a:t>	</a:t>
            </a:r>
            <a:endParaRPr lang="sk-SK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 rot="16200000" flipH="1">
            <a:off x="4343772" y="413194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5220072" y="3789040"/>
            <a:ext cx="28194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ebx,Adresa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ecx,2000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,[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181472" y="3789040"/>
            <a:ext cx="3048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ecx,2000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ebx,Adresa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,[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980728"/>
            <a:ext cx="8001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Ak sa vykonanie inštrukcie musí odložiť, lebo ešte nie sú dostupné potrebné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operandy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procesor sa pokúsi nájsť a vykonať ďalšiu inštrukciu, ktorá už má pripravené vstupné dáta. </a:t>
            </a:r>
          </a:p>
          <a:p>
            <a:pPr>
              <a:spcBef>
                <a:spcPts val="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Jednotka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 spracovanie inštrukcií mimo poradia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Out-of-Order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Unit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sk-SK" dirty="0">
                <a:solidFill>
                  <a:srgbClr val="FFF9C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preberá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mikrooperácie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 L0 a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prehádže ich tak, aby výkonné jednotky boli čo najviac využité</a:t>
            </a:r>
            <a:r>
              <a:rPr lang="sk-SK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74" grpId="0" autoUpdateAnimBg="0"/>
      <p:bldP spid="1095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772400" cy="762000"/>
          </a:xfrm>
        </p:spPr>
        <p:txBody>
          <a:bodyPr/>
          <a:lstStyle/>
          <a:p>
            <a:pPr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Spracovanie inštrukcií mimo poradia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764704"/>
            <a:ext cx="80010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Spracovanie inštrukcií mimo poradia uľahčujú dve technológie: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rozklad inštrukcie na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mikrooperácie</a:t>
            </a: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87624" y="2276872"/>
            <a:ext cx="8136904" cy="22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[mem1]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sk-SK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 </a:t>
            </a:r>
            <a:r>
              <a:rPr lang="sk-SK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kopíruj </a:t>
            </a:r>
            <a:r>
              <a:rPr lang="sk-SK" sz="1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dvojslovo</a:t>
            </a:r>
            <a:r>
              <a:rPr lang="sk-SK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 z adresy mem1 do registra EAX</a:t>
            </a:r>
            <a:endParaRPr lang="sk-SK" sz="1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imul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eax,5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 </a:t>
            </a:r>
            <a:r>
              <a:rPr lang="sk-SK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vynásob EAX piatimi</a:t>
            </a:r>
            <a:endParaRPr lang="sk-SK" sz="1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add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,[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mem2]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sk-SK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generuje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ops</a:t>
            </a:r>
            <a:r>
              <a:rPr lang="sk-SK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(čítanie z pamäti do pomocného registra, pripočítanie obsahu pomocného registra k registru EAX)</a:t>
            </a:r>
            <a:endParaRPr lang="sk-SK" sz="2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sk-SK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urier New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87624" y="4293096"/>
            <a:ext cx="69847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Procesor môže priniesť hodnotu z adresy 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mem2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 súčasne s vykonaním násobenia.</a:t>
            </a:r>
            <a:endParaRPr lang="sk-SK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772400" cy="7620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k-SK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register </a:t>
            </a:r>
            <a:r>
              <a:rPr lang="sk-SK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renaming</a:t>
            </a:r>
            <a:endParaRPr lang="sk-SK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77724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k-SK" sz="2400" b="1" dirty="0" smtClean="0">
                <a:latin typeface="Courier New" pitchFamily="49" charset="0"/>
              </a:rPr>
              <a:t>	</a:t>
            </a:r>
            <a:endParaRPr lang="sk-SK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620688"/>
            <a:ext cx="8001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Procesor má registre, ktoré programátor nevidí. Používajú sa ako pomocné „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alias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 registre namiesto logických registrov použitých v programe. Vždy keď inštrukcia zapisuje do logického registra alebo ho modifikuje, procesor mu priradí nový pomocný register</a:t>
            </a:r>
            <a:r>
              <a:rPr lang="sk-SK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spcBef>
                <a:spcPts val="12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 nasledujúcom príklade predpokladajme, že </a:t>
            </a:r>
            <a:r>
              <a:rPr lang="sk-SK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[mem1] 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je v L1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cache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sk-SK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[mem2]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urier New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nie je. Vďaka premenovaniu registrov môže násobenie začať pred sčítaním (</a:t>
            </a:r>
            <a:r>
              <a:rPr lang="sk-SK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imul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pracuje s iným fyzickým registrom než </a:t>
            </a:r>
            <a:r>
              <a:rPr lang="sk-SK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add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 stará hodnota EAX zostáva v pomocnom registri, kým nie je EBX pripravený na sčítanie).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87624" y="4941168"/>
            <a:ext cx="7956376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eax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[mem1]</a:t>
            </a:r>
            <a:endParaRPr lang="sk-SK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k-SK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</a:t>
            </a:r>
            <a:r>
              <a:rPr lang="sk-S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[mem2]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ebx,eax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imul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eax,5</a:t>
            </a: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1143000" y="1676400"/>
            <a:ext cx="7821488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výsledok inštrukcie sa do registra alebo do pamäti L1 uloží až potom, keď sa dokončia predchádzajúce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operácie</a:t>
            </a:r>
            <a:endParaRPr lang="sk-SK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interné prerušenie (výnimka) sa spracuje len vtedy, keď inštrukcia, ktorá ju spôsobila, je najstaršou spomedzi nedokončených </a:t>
            </a:r>
            <a:r>
              <a:rPr lang="sk-SK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inštrukcií </a:t>
            </a:r>
            <a:r>
              <a:rPr lang="sk-SK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sk-SK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ourier New" pitchFamily="49" charset="0"/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143000" y="8382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Ukladacia jednotka (</a:t>
            </a:r>
            <a:r>
              <a:rPr lang="sk-SK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Retirement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Unit</a:t>
            </a:r>
            <a:r>
              <a:rPr lang="sk-SK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znovu usporiada inštrukcie do pôvodného poradia: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78791"/>
            <a:ext cx="7772400" cy="585418"/>
          </a:xfrm>
        </p:spPr>
        <p:txBody>
          <a:bodyPr>
            <a:spAutoFit/>
          </a:bodyPr>
          <a:lstStyle/>
          <a:p>
            <a:pPr eaLnBrk="1" hangingPunct="1"/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Superskalárna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architektúra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1143000" y="838200"/>
            <a:ext cx="80010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Procesor má niekoľko výkonných jednotiek. 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8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Architektúra Intel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Haswell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má 8 portov pre pripojenie výkonných jednotiek, čo znamená, že dokáže vykonať 8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mikrooperácií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v jednom takte.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78791"/>
            <a:ext cx="7772400" cy="585418"/>
          </a:xfrm>
        </p:spPr>
        <p:txBody>
          <a:bodyPr>
            <a:spAutoFit/>
          </a:bodyPr>
          <a:lstStyle/>
          <a:p>
            <a:pPr eaLnBrk="1" hangingPunct="1"/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Výkonné jednotky (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Unit</a:t>
            </a: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EU)</a:t>
            </a:r>
          </a:p>
        </p:txBody>
      </p:sp>
      <p:sp>
        <p:nvSpPr>
          <p:cNvPr id="106503" name="Rectangle 1031"/>
          <p:cNvSpPr>
            <a:spLocks noChangeArrowheads="1"/>
          </p:cNvSpPr>
          <p:nvPr/>
        </p:nvSpPr>
        <p:spPr bwMode="auto">
          <a:xfrm>
            <a:off x="1169988" y="980728"/>
            <a:ext cx="7974012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výpočtové výkonné jednotky  </a:t>
            </a:r>
          </a:p>
          <a:p>
            <a:pPr marL="914400"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aritmeticko-logické jednotky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Arithmetic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Logic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Unit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 ALU) – vykonávajú operácie s celými číslami</a:t>
            </a:r>
          </a:p>
          <a:p>
            <a:pPr marL="914400"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jednotky pre spracovanie čísiel v pohyblivej rádovej čiarke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Floating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Point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Unit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 FPU)</a:t>
            </a:r>
            <a:r>
              <a:rPr lang="sk-SK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14400"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jednotky pre celočíselné vektorové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operácie v technológii SIMD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pamäťové výkonné jednotky </a:t>
            </a:r>
          </a:p>
          <a:p>
            <a:pPr marL="914400"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zápis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dát do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dátovej L1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cache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914400"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 jednotky pre výpočet adresy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Designs\Azur.pot</Template>
  <TotalTime>6813</TotalTime>
  <Words>1262</Words>
  <Application>Microsoft Office PowerPoint</Application>
  <PresentationFormat>Prezentácia na obrazovke (4:3)</PresentationFormat>
  <Paragraphs>218</Paragraphs>
  <Slides>21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Azur</vt:lpstr>
      <vt:lpstr>Snímka 1</vt:lpstr>
      <vt:lpstr>Snímka 2</vt:lpstr>
      <vt:lpstr>Snímka 3</vt:lpstr>
      <vt:lpstr>Spracovanie inštrukcií mimo poradia</vt:lpstr>
      <vt:lpstr>Spracovanie inštrukcií mimo poradia</vt:lpstr>
      <vt:lpstr>register renaming</vt:lpstr>
      <vt:lpstr>Snímka 7</vt:lpstr>
      <vt:lpstr>Superskalárna architektúra</vt:lpstr>
      <vt:lpstr>Výkonné jednotky (Execution Unit – EU)</vt:lpstr>
      <vt:lpstr>Technológia SIMD</vt:lpstr>
      <vt:lpstr>Technológia MMX (MultiMedia eXtension)</vt:lpstr>
      <vt:lpstr>Technológia SSE (Streaming Simd Extension)</vt:lpstr>
      <vt:lpstr>Pracovný režim procesora Reálny režim (real mode)</vt:lpstr>
      <vt:lpstr>Výhoda segmentovej organizácie</vt:lpstr>
      <vt:lpstr>Výpočet lineárnej adresy</vt:lpstr>
      <vt:lpstr>Snímka 16</vt:lpstr>
      <vt:lpstr>Chránený režim (protected mode)</vt:lpstr>
      <vt:lpstr>Virtuálny režim (virtual mode)</vt:lpstr>
      <vt:lpstr>Snímka 19</vt:lpstr>
      <vt:lpstr>Snímka 20</vt:lpstr>
      <vt:lpstr>Snímka 21</vt:lpstr>
    </vt:vector>
  </TitlesOfParts>
  <Company>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Terrain Modelling</dc:title>
  <dc:creator>m</dc:creator>
  <cp:lastModifiedBy>Ludmila Janosikova</cp:lastModifiedBy>
  <cp:revision>439</cp:revision>
  <cp:lastPrinted>1601-01-01T00:00:00Z</cp:lastPrinted>
  <dcterms:created xsi:type="dcterms:W3CDTF">2002-09-06T09:08:08Z</dcterms:created>
  <dcterms:modified xsi:type="dcterms:W3CDTF">2014-09-29T10:52:18Z</dcterms:modified>
</cp:coreProperties>
</file>