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9" r:id="rId12"/>
    <p:sldId id="270" r:id="rId13"/>
    <p:sldId id="267" r:id="rId14"/>
    <p:sldId id="277" r:id="rId15"/>
    <p:sldId id="273" r:id="rId16"/>
    <p:sldId id="274" r:id="rId17"/>
    <p:sldId id="275" r:id="rId18"/>
    <p:sldId id="278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6" autoAdjust="0"/>
  </p:normalViewPr>
  <p:slideViewPr>
    <p:cSldViewPr>
      <p:cViewPr varScale="1">
        <p:scale>
          <a:sx n="75" d="100"/>
          <a:sy n="75" d="100"/>
        </p:scale>
        <p:origin x="123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6.xml"/><Relationship Id="rId2" Type="http://schemas.openxmlformats.org/officeDocument/2006/relationships/slide" Target="slides/slide6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325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325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325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fld id="{161223B5-AC02-4C45-A7E5-1E2DC26BE54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0164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085850" cy="6854825"/>
            <a:chOff x="0" y="0"/>
            <a:chExt cx="684" cy="431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latin typeface="Times New Roman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48" y="103"/>
              <a:ext cx="96" cy="4126"/>
              <a:chOff x="48" y="103"/>
              <a:chExt cx="96" cy="4126"/>
            </a:xfrm>
          </p:grpSpPr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48" y="2116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48" y="2404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48" y="2549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18" name="Rectangle 16"/>
              <p:cNvSpPr>
                <a:spLocks noChangeArrowheads="1"/>
              </p:cNvSpPr>
              <p:nvPr/>
            </p:nvSpPr>
            <p:spPr bwMode="auto">
              <a:xfrm>
                <a:off x="48" y="2691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19" name="Rectangle 17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0" name="Rectangle 18"/>
              <p:cNvSpPr>
                <a:spLocks noChangeArrowheads="1"/>
              </p:cNvSpPr>
              <p:nvPr/>
            </p:nvSpPr>
            <p:spPr bwMode="auto">
              <a:xfrm>
                <a:off x="48" y="2979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1" name="Rectangle 19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6" name="Rectangle 24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7" name="Rectangle 25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48" y="4134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48" y="103"/>
                <a:ext cx="96" cy="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48" y="678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34" name="Rectangle 32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35" name="Rectangle 33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</p:grpSp>
      </p:grpSp>
      <p:sp>
        <p:nvSpPr>
          <p:cNvPr id="3106" name="Rectangle 3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 algn="ctr">
              <a:defRPr>
                <a:solidFill>
                  <a:srgbClr val="00FFFF"/>
                </a:solidFill>
              </a:defRPr>
            </a:lvl1pPr>
          </a:lstStyle>
          <a:p>
            <a:r>
              <a:rPr lang="sk-SK"/>
              <a:t>Klepnutím lze upravit styl předlohy nadpisů.</a:t>
            </a:r>
          </a:p>
        </p:txBody>
      </p:sp>
      <p:sp>
        <p:nvSpPr>
          <p:cNvPr id="3107" name="Rectangle 3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6400800" cy="1752600"/>
          </a:xfrm>
        </p:spPr>
        <p:txBody>
          <a:bodyPr lIns="92075" tIns="46038" rIns="92075" bIns="46038"/>
          <a:lstStyle>
            <a:lvl1pPr marL="0" indent="0" algn="ctr">
              <a:buFont typeface="Wingdings" pitchFamily="2" charset="2"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sk-SK"/>
              <a:t>Klepnutím lze upravit styl předlohy podnadpisů.</a:t>
            </a: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8" name="Rectangle 3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E7B14C-3BD0-4967-A824-C14C4C42181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4AA9D-BCA4-4338-B5E0-B70DBB50DC3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992938" y="609600"/>
            <a:ext cx="1949450" cy="545147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143000" y="609600"/>
            <a:ext cx="5697538" cy="545147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DC472-40CE-4CC2-A50E-817EB494CE6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50840-50F8-4361-A505-4C9C91550F2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12C6A-82C6-407A-9E34-CED6CE901A4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169988" y="194627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132388" y="194627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C2825-763A-45A3-BDD7-D331011723C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D895B-F8A2-4247-A172-6705B2F6112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73A27-B1D2-4C82-8757-F18525BCF61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917BF-AEAF-4343-9927-F7AC11F4B84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FBDD7-0CBE-4066-B23F-1580F31AABB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8F29D-81CE-4B73-BCE6-AE02C83DA72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1085850" cy="6854825"/>
            <a:chOff x="0" y="0"/>
            <a:chExt cx="684" cy="4318"/>
          </a:xfrm>
        </p:grpSpPr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>
                <a:latin typeface="Times New Roman" charset="0"/>
              </a:endParaRPr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>
              <a:off x="48" y="102"/>
              <a:ext cx="96" cy="4128"/>
              <a:chOff x="48" y="102"/>
              <a:chExt cx="96" cy="4128"/>
            </a:xfrm>
          </p:grpSpPr>
          <p:sp>
            <p:nvSpPr>
              <p:cNvPr id="2053" name="Rectangle 5"/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054" name="Rectangle 6"/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055" name="Rectangle 7"/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056" name="Rectangle 8"/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057" name="Rectangle 9"/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058" name="Rectangle 10"/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059" name="Rectangle 11"/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060" name="Rectangle 12"/>
              <p:cNvSpPr>
                <a:spLocks noChangeArrowheads="1"/>
              </p:cNvSpPr>
              <p:nvPr/>
            </p:nvSpPr>
            <p:spPr bwMode="auto">
              <a:xfrm>
                <a:off x="48" y="2115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061" name="Rectangle 13"/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062" name="Rectangle 14"/>
              <p:cNvSpPr>
                <a:spLocks noChangeArrowheads="1"/>
              </p:cNvSpPr>
              <p:nvPr/>
            </p:nvSpPr>
            <p:spPr bwMode="auto">
              <a:xfrm>
                <a:off x="48" y="240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063" name="Rectangle 15"/>
              <p:cNvSpPr>
                <a:spLocks noChangeArrowheads="1"/>
              </p:cNvSpPr>
              <p:nvPr/>
            </p:nvSpPr>
            <p:spPr bwMode="auto">
              <a:xfrm>
                <a:off x="48" y="254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064" name="Rectangle 16"/>
              <p:cNvSpPr>
                <a:spLocks noChangeArrowheads="1"/>
              </p:cNvSpPr>
              <p:nvPr/>
            </p:nvSpPr>
            <p:spPr bwMode="auto">
              <a:xfrm>
                <a:off x="48" y="2692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065" name="Rectangle 17"/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066" name="Rectangle 18"/>
              <p:cNvSpPr>
                <a:spLocks noChangeArrowheads="1"/>
              </p:cNvSpPr>
              <p:nvPr/>
            </p:nvSpPr>
            <p:spPr bwMode="auto">
              <a:xfrm>
                <a:off x="48" y="298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067" name="Rectangle 19"/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068" name="Rectangle 20"/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069" name="Rectangle 21"/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070" name="Rectangle 22"/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071" name="Rectangle 23"/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072" name="Rectangle 24"/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073" name="Rectangle 25"/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074" name="Rectangle 26"/>
              <p:cNvSpPr>
                <a:spLocks noChangeArrowheads="1"/>
              </p:cNvSpPr>
              <p:nvPr/>
            </p:nvSpPr>
            <p:spPr bwMode="auto">
              <a:xfrm>
                <a:off x="48" y="413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075" name="Rectangle 27"/>
              <p:cNvSpPr>
                <a:spLocks noChangeArrowheads="1"/>
              </p:cNvSpPr>
              <p:nvPr/>
            </p:nvSpPr>
            <p:spPr bwMode="auto">
              <a:xfrm>
                <a:off x="48" y="102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076" name="Rectangle 28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077" name="Rectangle 29"/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078" name="Rectangle 30"/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079" name="Rectangle 31"/>
              <p:cNvSpPr>
                <a:spLocks noChangeArrowheads="1"/>
              </p:cNvSpPr>
              <p:nvPr/>
            </p:nvSpPr>
            <p:spPr bwMode="auto">
              <a:xfrm>
                <a:off x="48" y="679"/>
                <a:ext cx="96" cy="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080" name="Rectangle 32"/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  <p:sp>
            <p:nvSpPr>
              <p:cNvPr id="2081" name="Rectangle 33"/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>
                  <a:latin typeface="Times New Roman" charset="0"/>
                </a:endParaRPr>
              </a:p>
            </p:txBody>
          </p:sp>
        </p:grpSp>
      </p:grpSp>
      <p:sp>
        <p:nvSpPr>
          <p:cNvPr id="102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 předlohy nadpisů.</a:t>
            </a:r>
          </a:p>
        </p:txBody>
      </p:sp>
      <p:sp>
        <p:nvSpPr>
          <p:cNvPr id="2084" name="Rectangle 3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085" name="Rectangle 3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086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fld id="{1313CBEC-5835-48FF-91EB-05CD1A8A309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2087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69988" y="1946275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styly předlohy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Třetí úroveň</a:t>
            </a:r>
          </a:p>
          <a:p>
            <a:pPr lvl="3"/>
            <a:r>
              <a:rPr lang="sk-SK" smtClean="0"/>
              <a:t>Čtvrtá úroveň</a:t>
            </a:r>
          </a:p>
          <a:p>
            <a:pPr lvl="4"/>
            <a:r>
              <a:rPr lang="sk-SK" smtClean="0"/>
              <a:t>Pátá úroveň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t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Základné prvky </a:t>
            </a:r>
            <a:r>
              <a:rPr lang="sk-SK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assemblerovského</a:t>
            </a:r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programu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219200" y="2057400"/>
            <a:ext cx="7924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Inštrukcie – po jednej na riadok.</a:t>
            </a:r>
          </a:p>
          <a:p>
            <a:pPr>
              <a:spcBef>
                <a:spcPct val="50000"/>
              </a:spcBef>
              <a:defRPr/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Syntax riadku:</a:t>
            </a:r>
          </a:p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[identifik</a:t>
            </a: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á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tor] in</a:t>
            </a: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š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trukcia</a:t>
            </a: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/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direkt</a:t>
            </a: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í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va</a:t>
            </a: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[operandy] [</a:t>
            </a: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; poznámka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]</a:t>
            </a:r>
            <a:endParaRPr lang="sk-SK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228600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/>
          <a:lstStyle/>
          <a:p>
            <a:pPr>
              <a:spcBef>
                <a:spcPct val="2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.data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		  ;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obsahy bajtov od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offsetu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4069D0h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Jedna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DB –1,12+1	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;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FF 0D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1596752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/>
          <a:lstStyle/>
          <a:p>
            <a:pPr>
              <a:defRPr/>
            </a:pPr>
            <a:r>
              <a:rPr lang="en-US" dirty="0">
                <a:solidFill>
                  <a:srgbClr val="FFF9C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DB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’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abcd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’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61 62 63 64</a:t>
            </a:r>
            <a:r>
              <a:rPr lang="sk-SK" dirty="0">
                <a:solidFill>
                  <a:srgbClr val="FFF9C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2060848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DB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3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dup(?)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?? ?? ??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2996952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0.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9A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3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3454152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0ABCDEF23h;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23 EF CD AB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0" y="4317504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	 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; 0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00 00 00 00 00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8" name="Skupina 17"/>
          <p:cNvGrpSpPr/>
          <p:nvPr/>
        </p:nvGrpSpPr>
        <p:grpSpPr>
          <a:xfrm>
            <a:off x="0" y="1268760"/>
            <a:ext cx="9144000" cy="1699592"/>
            <a:chOff x="0" y="1268760"/>
            <a:chExt cx="9144000" cy="1699592"/>
          </a:xfrm>
        </p:grpSpPr>
        <p:sp>
          <p:nvSpPr>
            <p:cNvPr id="39941" name="Rectangle 5"/>
            <p:cNvSpPr>
              <a:spLocks noChangeArrowheads="1"/>
            </p:cNvSpPr>
            <p:nvPr/>
          </p:nvSpPr>
          <p:spPr bwMode="auto">
            <a:xfrm>
              <a:off x="0" y="2587352"/>
              <a:ext cx="9144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82800"/>
            <a:lstStyle/>
            <a:p>
              <a:pPr>
                <a:defRPr/>
              </a:pPr>
              <a:r>
                <a:rPr lang="sk-SK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	DW -32768	  ; 00 80</a:t>
              </a:r>
              <a:endParaRPr lang="sk-SK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Obdĺžniková bublina 15"/>
            <p:cNvSpPr/>
            <p:nvPr/>
          </p:nvSpPr>
          <p:spPr bwMode="auto">
            <a:xfrm>
              <a:off x="6084168" y="1268760"/>
              <a:ext cx="2880320" cy="1569660"/>
            </a:xfrm>
            <a:prstGeom prst="wedgeRectCallout">
              <a:avLst>
                <a:gd name="adj1" fmla="val -107002"/>
                <a:gd name="adj2" fmla="val 51898"/>
              </a:avLst>
            </a:prstGeom>
            <a:solidFill>
              <a:srgbClr val="CC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sk-SK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viacbajtové údaje sa ukladajú v obrátenom poradí slabík </a:t>
              </a:r>
              <a:endParaRPr lang="sk-SK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19" name="Skupina 18"/>
          <p:cNvGrpSpPr/>
          <p:nvPr/>
        </p:nvGrpSpPr>
        <p:grpSpPr>
          <a:xfrm>
            <a:off x="0" y="3429000"/>
            <a:ext cx="9144000" cy="830997"/>
            <a:chOff x="0" y="3429000"/>
            <a:chExt cx="9144000" cy="830997"/>
          </a:xfrm>
        </p:grpSpPr>
        <p:sp>
          <p:nvSpPr>
            <p:cNvPr id="39945" name="Rectangle 9"/>
            <p:cNvSpPr>
              <a:spLocks noChangeArrowheads="1"/>
            </p:cNvSpPr>
            <p:nvPr/>
          </p:nvSpPr>
          <p:spPr bwMode="auto">
            <a:xfrm>
              <a:off x="0" y="3860304"/>
              <a:ext cx="9144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82800"/>
            <a:lstStyle/>
            <a:p>
              <a:pPr>
                <a:defRPr/>
              </a:pP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	</a:t>
              </a: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Jedna</a:t>
              </a: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	</a:t>
              </a:r>
              <a:r>
                <a:rPr lang="sk-SK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; </a:t>
              </a:r>
              <a:r>
                <a:rPr lang="sk-SK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D0</a:t>
              </a:r>
              <a:r>
                <a:rPr 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sk-SK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69</a:t>
              </a:r>
              <a:r>
                <a:rPr 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sk-SK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40</a:t>
              </a:r>
              <a:r>
                <a:rPr 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sk-SK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00</a:t>
              </a:r>
              <a:endPara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Obdĺžniková bublina 16"/>
            <p:cNvSpPr/>
            <p:nvPr/>
          </p:nvSpPr>
          <p:spPr bwMode="auto">
            <a:xfrm>
              <a:off x="6084168" y="3429000"/>
              <a:ext cx="2880320" cy="830997"/>
            </a:xfrm>
            <a:prstGeom prst="wedgeRectCallout">
              <a:avLst>
                <a:gd name="adj1" fmla="val -72421"/>
                <a:gd name="adj2" fmla="val 36871"/>
              </a:avLst>
            </a:prstGeom>
            <a:solidFill>
              <a:srgbClr val="CC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sk-SK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4069D0h</a:t>
              </a:r>
              <a:r>
                <a:rPr 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 je </a:t>
              </a:r>
              <a:r>
                <a:rPr lang="sk-SK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offset</a:t>
              </a:r>
              <a:r>
                <a:rPr lang="sk-SK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 premennej </a:t>
              </a:r>
              <a:r>
                <a:rPr lang="sk-SK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Jedna</a:t>
              </a:r>
              <a:r>
                <a:rPr lang="sk-SK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charset="0"/>
                </a:rPr>
                <a:t> </a:t>
              </a:r>
              <a:endParaRPr kumimoji="0" lang="sk-S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utoUpdateAnimBg="0"/>
      <p:bldP spid="39940" grpId="0" autoUpdateAnimBg="0"/>
      <p:bldP spid="39943" grpId="0" autoUpdateAnimBg="0"/>
      <p:bldP spid="39944" grpId="0" autoUpdateAnimBg="0"/>
      <p:bldP spid="3994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88640"/>
            <a:ext cx="7772400" cy="457200"/>
          </a:xfrm>
        </p:spPr>
        <p:txBody>
          <a:bodyPr/>
          <a:lstStyle/>
          <a:p>
            <a:pPr algn="ctr" eaLnBrk="1" hangingPunct="1"/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Operátory</a:t>
            </a:r>
          </a:p>
        </p:txBody>
      </p:sp>
      <p:graphicFrame>
        <p:nvGraphicFramePr>
          <p:cNvPr id="44128" name="Group 96"/>
          <p:cNvGraphicFramePr>
            <a:graphicFrameLocks noGrp="1"/>
          </p:cNvGraphicFramePr>
          <p:nvPr/>
        </p:nvGraphicFramePr>
        <p:xfrm>
          <a:off x="143000" y="764704"/>
          <a:ext cx="8749480" cy="5852160"/>
        </p:xfrm>
        <a:graphic>
          <a:graphicData uri="http://schemas.openxmlformats.org/drawingml/2006/table">
            <a:tbl>
              <a:tblPr/>
              <a:tblGrid>
                <a:gridCol w="1365413"/>
                <a:gridCol w="3081518"/>
                <a:gridCol w="4302549"/>
              </a:tblGrid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Operátor</a:t>
                      </a:r>
                    </a:p>
                  </a:txBody>
                  <a:tcPr marL="36000" marR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offset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Vráti </a:t>
                      </a: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offset</a:t>
                      </a: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premennej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Vráti hodnotu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podľa typu premennej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fword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qword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length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Vráti počet dátových položiek pridelených premennej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size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Vráti počet bajtov pridelených premennej pri inicializácii, t.j. hodnotu</a:t>
                      </a: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length*type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ptr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cs typeface="Consolas" pitchFamily="49" charset="0"/>
                        </a:rPr>
                        <a:t>Mení typ premennej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219200" y="404664"/>
            <a:ext cx="7924800" cy="139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Hodnota DW 1234h</a:t>
            </a:r>
          </a:p>
          <a:p>
            <a:pPr>
              <a:spcBef>
                <a:spcPts val="600"/>
              </a:spcBef>
              <a:defRPr/>
            </a:pP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Postupnost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DB 5,6,7</a:t>
            </a:r>
          </a:p>
          <a:p>
            <a:pPr>
              <a:spcBef>
                <a:spcPts val="600"/>
              </a:spcBef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Pole DW 100 dup(0)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219200" y="1963688"/>
            <a:ext cx="792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/>
          <a:lstStyle/>
          <a:p>
            <a:pPr>
              <a:defRPr/>
            </a:pP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al,type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Hodnota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al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:= 2 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219200" y="2420888"/>
            <a:ext cx="792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/>
          <a:lstStyle/>
          <a:p>
            <a:pPr>
              <a:defRPr/>
            </a:pP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bl,type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Postupnost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bl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:= 1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1219200" y="2878088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/>
          <a:lstStyle/>
          <a:p>
            <a:pPr>
              <a:defRPr/>
            </a:pP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cl,type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Pole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cl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:= 2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1219200" y="3335288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/>
          <a:lstStyle/>
          <a:p>
            <a:pPr>
              <a:defRPr/>
            </a:pP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ah,length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Hodnota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ah := 1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1259632" y="4725144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/>
          <a:lstStyle/>
          <a:p>
            <a:pPr>
              <a:defRPr/>
            </a:pP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dx,size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Pole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dx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:= 200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217712" y="3838848"/>
            <a:ext cx="7543800" cy="2720975"/>
            <a:chOff x="768" y="2112"/>
            <a:chExt cx="4752" cy="1714"/>
          </a:xfrm>
        </p:grpSpPr>
        <p:sp>
          <p:nvSpPr>
            <p:cNvPr id="45070" name="Text Box 14"/>
            <p:cNvSpPr txBox="1">
              <a:spLocks noChangeArrowheads="1"/>
            </p:cNvSpPr>
            <p:nvPr/>
          </p:nvSpPr>
          <p:spPr bwMode="auto">
            <a:xfrm>
              <a:off x="2208" y="3072"/>
              <a:ext cx="3312" cy="754"/>
            </a:xfrm>
            <a:prstGeom prst="rect">
              <a:avLst/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sk-SK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length</a:t>
              </a: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Consolas" pitchFamily="49" charset="0"/>
                </a:rPr>
                <a:t>vráti hodnotu </a:t>
              </a: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Consolas" pitchFamily="49" charset="0"/>
                </a:rPr>
                <a:t>&gt;</a:t>
              </a: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Consolas" pitchFamily="49" charset="0"/>
                </a:rPr>
                <a:t> 1, len ak bola premenná deklarovaná pomocou operátora </a:t>
              </a: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dup</a:t>
              </a:r>
            </a:p>
          </p:txBody>
        </p:sp>
        <p:sp>
          <p:nvSpPr>
            <p:cNvPr id="45076" name="AutoShape 20"/>
            <p:cNvSpPr>
              <a:spLocks noChangeArrowheads="1"/>
            </p:cNvSpPr>
            <p:nvPr/>
          </p:nvSpPr>
          <p:spPr bwMode="auto">
            <a:xfrm>
              <a:off x="768" y="2112"/>
              <a:ext cx="4512" cy="528"/>
            </a:xfrm>
            <a:prstGeom prst="wedgeRectCallout">
              <a:avLst>
                <a:gd name="adj1" fmla="val 27394"/>
                <a:gd name="adj2" fmla="val 13219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ts val="600"/>
                </a:spcBef>
                <a:defRPr/>
              </a:pPr>
              <a:r>
                <a:rPr lang="sk-SK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mov</a:t>
              </a: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sk-SK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bh,length</a:t>
              </a: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sk-SK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Postupnost</a:t>
              </a: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; </a:t>
              </a:r>
              <a:r>
                <a:rPr lang="sk-SK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bh</a:t>
              </a: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 := 1</a:t>
              </a:r>
            </a:p>
            <a:p>
              <a:pPr>
                <a:spcBef>
                  <a:spcPts val="600"/>
                </a:spcBef>
                <a:defRPr/>
              </a:pPr>
              <a:r>
                <a:rPr lang="sk-SK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mov</a:t>
              </a: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sk-SK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ch,length</a:t>
              </a: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sk-SK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Pole</a:t>
              </a:r>
              <a:r>
                <a:rPr 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; </a:t>
              </a: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ch := 100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0" grpId="0" autoUpdateAnimBg="0"/>
      <p:bldP spid="45061" grpId="0" autoUpdateAnimBg="0"/>
      <p:bldP spid="45062" grpId="0" autoUpdateAnimBg="0"/>
      <p:bldP spid="4506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104" name="Group 120"/>
          <p:cNvGraphicFramePr>
            <a:graphicFrameLocks noGrp="1"/>
          </p:cNvGraphicFramePr>
          <p:nvPr/>
        </p:nvGraphicFramePr>
        <p:xfrm>
          <a:off x="228600" y="2132856"/>
          <a:ext cx="4038600" cy="4333944"/>
        </p:xfrm>
        <a:graphic>
          <a:graphicData uri="http://schemas.openxmlformats.org/drawingml/2006/table">
            <a:tbl>
              <a:tblPr/>
              <a:tblGrid>
                <a:gridCol w="2171700"/>
                <a:gridCol w="1866900"/>
              </a:tblGrid>
              <a:tr h="434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Hodnota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34</a:t>
                      </a: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h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12</a:t>
                      </a: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h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Cislo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490" name="Group 118"/>
          <p:cNvGrpSpPr>
            <a:grpSpLocks/>
          </p:cNvGrpSpPr>
          <p:nvPr/>
        </p:nvGrpSpPr>
        <p:grpSpPr bwMode="auto">
          <a:xfrm>
            <a:off x="4343400" y="3200400"/>
            <a:ext cx="4448175" cy="906463"/>
            <a:chOff x="2736" y="2544"/>
            <a:chExt cx="2802" cy="571"/>
          </a:xfrm>
        </p:grpSpPr>
        <p:grpSp>
          <p:nvGrpSpPr>
            <p:cNvPr id="19493" name="Group 54"/>
            <p:cNvGrpSpPr>
              <a:grpSpLocks/>
            </p:cNvGrpSpPr>
            <p:nvPr/>
          </p:nvGrpSpPr>
          <p:grpSpPr bwMode="auto">
            <a:xfrm>
              <a:off x="3216" y="2544"/>
              <a:ext cx="2322" cy="571"/>
              <a:chOff x="909" y="240"/>
              <a:chExt cx="2322" cy="571"/>
            </a:xfrm>
          </p:grpSpPr>
          <p:sp>
            <p:nvSpPr>
              <p:cNvPr id="19495" name="Text Box 55"/>
              <p:cNvSpPr txBox="1">
                <a:spLocks noChangeArrowheads="1"/>
              </p:cNvSpPr>
              <p:nvPr/>
            </p:nvSpPr>
            <p:spPr bwMode="auto">
              <a:xfrm>
                <a:off x="909" y="559"/>
                <a:ext cx="1157" cy="252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tIns="0"/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Arial" charset="0"/>
                  </a:rPr>
                  <a:t>12h</a:t>
                </a:r>
                <a:endParaRPr lang="sk-SK">
                  <a:solidFill>
                    <a:schemeClr val="bg2"/>
                  </a:solidFill>
                  <a:latin typeface="Arial" charset="0"/>
                </a:endParaRPr>
              </a:p>
            </p:txBody>
          </p:sp>
          <p:sp>
            <p:nvSpPr>
              <p:cNvPr id="42040" name="Text Box 56"/>
              <p:cNvSpPr txBox="1">
                <a:spLocks noChangeArrowheads="1"/>
              </p:cNvSpPr>
              <p:nvPr/>
            </p:nvSpPr>
            <p:spPr bwMode="auto">
              <a:xfrm>
                <a:off x="1392" y="240"/>
                <a:ext cx="1344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tIns="0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AX</a:t>
                </a:r>
                <a:endParaRPr lang="sk-SK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9497" name="Text Box 57"/>
              <p:cNvSpPr txBox="1">
                <a:spLocks noChangeArrowheads="1"/>
              </p:cNvSpPr>
              <p:nvPr/>
            </p:nvSpPr>
            <p:spPr bwMode="auto">
              <a:xfrm>
                <a:off x="2074" y="559"/>
                <a:ext cx="1157" cy="252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tIns="0"/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Arial" charset="0"/>
                  </a:rPr>
                  <a:t>34h</a:t>
                </a:r>
                <a:endParaRPr lang="sk-SK">
                  <a:solidFill>
                    <a:schemeClr val="bg2"/>
                  </a:solidFill>
                  <a:latin typeface="Arial" charset="0"/>
                </a:endParaRPr>
              </a:p>
            </p:txBody>
          </p:sp>
        </p:grpSp>
        <p:sp>
          <p:nvSpPr>
            <p:cNvPr id="19494" name="AutoShape 61"/>
            <p:cNvSpPr>
              <a:spLocks noChangeArrowheads="1"/>
            </p:cNvSpPr>
            <p:nvPr/>
          </p:nvSpPr>
          <p:spPr bwMode="auto">
            <a:xfrm>
              <a:off x="2736" y="2928"/>
              <a:ext cx="432" cy="144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82800" anchor="ctr"/>
            <a:lstStyle/>
            <a:p>
              <a:endParaRPr lang="sk-SK"/>
            </a:p>
          </p:txBody>
        </p:sp>
      </p:grpSp>
      <p:sp>
        <p:nvSpPr>
          <p:cNvPr id="42046" name="Rectangle 62"/>
          <p:cNvSpPr>
            <a:spLocks noChangeArrowheads="1"/>
          </p:cNvSpPr>
          <p:nvPr/>
        </p:nvSpPr>
        <p:spPr bwMode="auto">
          <a:xfrm>
            <a:off x="1143000" y="304800"/>
            <a:ext cx="5410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/>
          <a:lstStyle/>
          <a:p>
            <a:pPr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Hodnota DW 1234h</a:t>
            </a:r>
          </a:p>
          <a:p>
            <a:pPr>
              <a:defRPr/>
            </a:pP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Cislo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DB 5,6</a:t>
            </a:r>
          </a:p>
        </p:txBody>
      </p:sp>
      <p:sp>
        <p:nvSpPr>
          <p:cNvPr id="42047" name="Rectangle 63"/>
          <p:cNvSpPr>
            <a:spLocks noChangeArrowheads="1"/>
          </p:cNvSpPr>
          <p:nvPr/>
        </p:nvSpPr>
        <p:spPr bwMode="auto">
          <a:xfrm>
            <a:off x="1143000" y="1143000"/>
            <a:ext cx="7543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/>
          <a:lstStyle/>
          <a:p>
            <a:pPr>
              <a:defRPr/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ax</a:t>
            </a: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Hodnota; a</a:t>
            </a: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 :=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34h, ah := 12h</a:t>
            </a:r>
            <a:endParaRPr lang="sk-SK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382" name="Group 110"/>
          <p:cNvGraphicFramePr>
            <a:graphicFrameLocks noGrp="1"/>
          </p:cNvGraphicFramePr>
          <p:nvPr/>
        </p:nvGraphicFramePr>
        <p:xfrm>
          <a:off x="228600" y="2133600"/>
          <a:ext cx="4038600" cy="4333200"/>
        </p:xfrm>
        <a:graphic>
          <a:graphicData uri="http://schemas.openxmlformats.org/drawingml/2006/table">
            <a:tbl>
              <a:tblPr/>
              <a:tblGrid>
                <a:gridCol w="2171700"/>
                <a:gridCol w="18669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Hodnota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34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h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12</a:t>
                      </a: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h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Cislo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4343400" y="2895600"/>
            <a:ext cx="2743200" cy="979488"/>
            <a:chOff x="2736" y="1824"/>
            <a:chExt cx="1728" cy="617"/>
          </a:xfrm>
        </p:grpSpPr>
        <p:grpSp>
          <p:nvGrpSpPr>
            <p:cNvPr id="20524" name="Group 95"/>
            <p:cNvGrpSpPr>
              <a:grpSpLocks/>
            </p:cNvGrpSpPr>
            <p:nvPr/>
          </p:nvGrpSpPr>
          <p:grpSpPr bwMode="auto">
            <a:xfrm>
              <a:off x="3120" y="1824"/>
              <a:ext cx="1344" cy="617"/>
              <a:chOff x="3120" y="1824"/>
              <a:chExt cx="1344" cy="617"/>
            </a:xfrm>
          </p:grpSpPr>
          <p:sp>
            <p:nvSpPr>
              <p:cNvPr id="20526" name="Text Box 96"/>
              <p:cNvSpPr txBox="1">
                <a:spLocks noChangeArrowheads="1"/>
              </p:cNvSpPr>
              <p:nvPr/>
            </p:nvSpPr>
            <p:spPr bwMode="auto">
              <a:xfrm>
                <a:off x="3213" y="2189"/>
                <a:ext cx="1157" cy="252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tIns="10800"/>
              <a:lstStyle/>
              <a:p>
                <a:pPr algn="ctr">
                  <a:spcBef>
                    <a:spcPct val="50000"/>
                  </a:spcBef>
                </a:pPr>
                <a:r>
                  <a:rPr lang="sk-SK">
                    <a:solidFill>
                      <a:schemeClr val="bg2"/>
                    </a:solidFill>
                    <a:latin typeface="Arial" charset="0"/>
                  </a:rPr>
                  <a:t>34h</a:t>
                </a:r>
              </a:p>
            </p:txBody>
          </p:sp>
          <p:sp>
            <p:nvSpPr>
              <p:cNvPr id="54369" name="Text Box 97"/>
              <p:cNvSpPr txBox="1">
                <a:spLocks noChangeArrowheads="1"/>
              </p:cNvSpPr>
              <p:nvPr/>
            </p:nvSpPr>
            <p:spPr bwMode="auto">
              <a:xfrm>
                <a:off x="3120" y="1824"/>
                <a:ext cx="1344" cy="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tIns="82800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sk-SK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A</a:t>
                </a:r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H</a:t>
                </a:r>
                <a:endParaRPr lang="sk-SK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endParaRPr>
              </a:p>
            </p:txBody>
          </p:sp>
        </p:grpSp>
        <p:sp>
          <p:nvSpPr>
            <p:cNvPr id="20525" name="AutoShape 98"/>
            <p:cNvSpPr>
              <a:spLocks noChangeArrowheads="1"/>
            </p:cNvSpPr>
            <p:nvPr/>
          </p:nvSpPr>
          <p:spPr bwMode="auto">
            <a:xfrm>
              <a:off x="2736" y="2256"/>
              <a:ext cx="432" cy="144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82800" anchor="ctr"/>
            <a:lstStyle/>
            <a:p>
              <a:endParaRPr lang="sk-SK"/>
            </a:p>
          </p:txBody>
        </p:sp>
      </p:grp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4343400" y="4038600"/>
            <a:ext cx="4448175" cy="906463"/>
            <a:chOff x="2736" y="2544"/>
            <a:chExt cx="2802" cy="571"/>
          </a:xfrm>
        </p:grpSpPr>
        <p:grpSp>
          <p:nvGrpSpPr>
            <p:cNvPr id="20519" name="Group 100"/>
            <p:cNvGrpSpPr>
              <a:grpSpLocks/>
            </p:cNvGrpSpPr>
            <p:nvPr/>
          </p:nvGrpSpPr>
          <p:grpSpPr bwMode="auto">
            <a:xfrm>
              <a:off x="3216" y="2544"/>
              <a:ext cx="2322" cy="571"/>
              <a:chOff x="909" y="240"/>
              <a:chExt cx="2322" cy="571"/>
            </a:xfrm>
          </p:grpSpPr>
          <p:sp>
            <p:nvSpPr>
              <p:cNvPr id="20521" name="Text Box 101"/>
              <p:cNvSpPr txBox="1">
                <a:spLocks noChangeArrowheads="1"/>
              </p:cNvSpPr>
              <p:nvPr/>
            </p:nvSpPr>
            <p:spPr bwMode="auto">
              <a:xfrm>
                <a:off x="909" y="559"/>
                <a:ext cx="1157" cy="252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tIns="0"/>
              <a:lstStyle/>
              <a:p>
                <a:pPr algn="ctr">
                  <a:spcBef>
                    <a:spcPct val="50000"/>
                  </a:spcBef>
                </a:pPr>
                <a:r>
                  <a:rPr lang="sk-SK">
                    <a:solidFill>
                      <a:schemeClr val="bg2"/>
                    </a:solidFill>
                    <a:latin typeface="Arial" charset="0"/>
                  </a:rPr>
                  <a:t>06</a:t>
                </a:r>
                <a:r>
                  <a:rPr lang="en-US">
                    <a:solidFill>
                      <a:schemeClr val="bg2"/>
                    </a:solidFill>
                    <a:latin typeface="Arial" charset="0"/>
                  </a:rPr>
                  <a:t>h</a:t>
                </a:r>
                <a:endParaRPr lang="sk-SK">
                  <a:solidFill>
                    <a:schemeClr val="bg2"/>
                  </a:solidFill>
                  <a:latin typeface="Arial" charset="0"/>
                </a:endParaRPr>
              </a:p>
            </p:txBody>
          </p:sp>
          <p:sp>
            <p:nvSpPr>
              <p:cNvPr id="54374" name="Text Box 102"/>
              <p:cNvSpPr txBox="1">
                <a:spLocks noChangeArrowheads="1"/>
              </p:cNvSpPr>
              <p:nvPr/>
            </p:nvSpPr>
            <p:spPr bwMode="auto">
              <a:xfrm>
                <a:off x="1392" y="240"/>
                <a:ext cx="1344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tIns="0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BX</a:t>
                </a:r>
                <a:endParaRPr lang="sk-SK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0523" name="Text Box 103"/>
              <p:cNvSpPr txBox="1">
                <a:spLocks noChangeArrowheads="1"/>
              </p:cNvSpPr>
              <p:nvPr/>
            </p:nvSpPr>
            <p:spPr bwMode="auto">
              <a:xfrm>
                <a:off x="2074" y="559"/>
                <a:ext cx="1157" cy="252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tIns="0"/>
              <a:lstStyle/>
              <a:p>
                <a:pPr algn="ctr">
                  <a:spcBef>
                    <a:spcPct val="50000"/>
                  </a:spcBef>
                </a:pPr>
                <a:r>
                  <a:rPr lang="sk-SK">
                    <a:solidFill>
                      <a:schemeClr val="bg2"/>
                    </a:solidFill>
                    <a:latin typeface="Arial" charset="0"/>
                  </a:rPr>
                  <a:t>05</a:t>
                </a:r>
                <a:r>
                  <a:rPr lang="en-US">
                    <a:solidFill>
                      <a:schemeClr val="bg2"/>
                    </a:solidFill>
                    <a:latin typeface="Arial" charset="0"/>
                  </a:rPr>
                  <a:t>h</a:t>
                </a:r>
                <a:endParaRPr lang="sk-SK">
                  <a:solidFill>
                    <a:schemeClr val="bg2"/>
                  </a:solidFill>
                  <a:latin typeface="Arial" charset="0"/>
                </a:endParaRPr>
              </a:p>
            </p:txBody>
          </p:sp>
        </p:grpSp>
        <p:sp>
          <p:nvSpPr>
            <p:cNvPr id="20520" name="AutoShape 104"/>
            <p:cNvSpPr>
              <a:spLocks noChangeArrowheads="1"/>
            </p:cNvSpPr>
            <p:nvPr/>
          </p:nvSpPr>
          <p:spPr bwMode="auto">
            <a:xfrm>
              <a:off x="2736" y="2928"/>
              <a:ext cx="432" cy="144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82800" anchor="ctr"/>
            <a:lstStyle/>
            <a:p>
              <a:endParaRPr lang="sk-SK"/>
            </a:p>
          </p:txBody>
        </p:sp>
      </p:grpSp>
      <p:sp>
        <p:nvSpPr>
          <p:cNvPr id="54378" name="Rectangle 106"/>
          <p:cNvSpPr>
            <a:spLocks noChangeArrowheads="1"/>
          </p:cNvSpPr>
          <p:nvPr/>
        </p:nvSpPr>
        <p:spPr bwMode="auto">
          <a:xfrm>
            <a:off x="1143000" y="304800"/>
            <a:ext cx="6553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/>
          <a:lstStyle/>
          <a:p>
            <a:pPr>
              <a:defRPr/>
            </a:pP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ah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byte 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ptr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Hodnota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; ah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:=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34h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379" name="Rectangle 107"/>
          <p:cNvSpPr>
            <a:spLocks noChangeArrowheads="1"/>
          </p:cNvSpPr>
          <p:nvPr/>
        </p:nvSpPr>
        <p:spPr bwMode="auto">
          <a:xfrm>
            <a:off x="1143000" y="762000"/>
            <a:ext cx="6400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/>
          <a:lstStyle/>
          <a:p>
            <a:pPr>
              <a:defRPr/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 bx,word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ptr</a:t>
            </a: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Cislo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bx := 605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h</a:t>
            </a:r>
            <a:endParaRPr lang="sk-SK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381" name="AutoShape 109"/>
          <p:cNvSpPr>
            <a:spLocks noChangeArrowheads="1"/>
          </p:cNvSpPr>
          <p:nvPr/>
        </p:nvSpPr>
        <p:spPr bwMode="auto">
          <a:xfrm>
            <a:off x="5334000" y="1676400"/>
            <a:ext cx="2971800" cy="1143000"/>
          </a:xfrm>
          <a:prstGeom prst="wedgeRectCallout">
            <a:avLst>
              <a:gd name="adj1" fmla="val -51282"/>
              <a:gd name="adj2" fmla="val -9444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to 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ist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é ako</a:t>
            </a:r>
          </a:p>
          <a:p>
            <a:pPr>
              <a:defRPr/>
            </a:pP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bl,Cislo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bh,Cislo+1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8" grpId="0" autoUpdateAnimBg="0"/>
      <p:bldP spid="54379" grpId="0" autoUpdateAnimBg="0"/>
      <p:bldP spid="54381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219200" y="14478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/>
          <a:lstStyle/>
          <a:p>
            <a:pPr>
              <a:defRPr/>
            </a:pP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bx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],1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133" name="AutoShape 5"/>
          <p:cNvSpPr>
            <a:spLocks noChangeArrowheads="1"/>
          </p:cNvSpPr>
          <p:nvPr/>
        </p:nvSpPr>
        <p:spPr bwMode="auto">
          <a:xfrm>
            <a:off x="2819400" y="304800"/>
            <a:ext cx="1676400" cy="1066800"/>
          </a:xfrm>
          <a:prstGeom prst="wedgeEllipseCallout">
            <a:avLst>
              <a:gd name="adj1" fmla="val -68278"/>
              <a:gd name="adj2" fmla="val 68750"/>
            </a:avLst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byte?</a:t>
            </a:r>
          </a:p>
          <a:p>
            <a:pPr algn="ctr">
              <a:defRPr/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word?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143000" y="1524000"/>
            <a:ext cx="5410200" cy="3200400"/>
            <a:chOff x="720" y="1536"/>
            <a:chExt cx="3408" cy="2016"/>
          </a:xfrm>
        </p:grpSpPr>
        <p:sp>
          <p:nvSpPr>
            <p:cNvPr id="48131" name="Rectangle 3"/>
            <p:cNvSpPr>
              <a:spLocks noChangeArrowheads="1"/>
            </p:cNvSpPr>
            <p:nvPr/>
          </p:nvSpPr>
          <p:spPr bwMode="auto">
            <a:xfrm>
              <a:off x="720" y="2352"/>
              <a:ext cx="340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82800"/>
            <a:lstStyle/>
            <a:p>
              <a:pPr>
                <a:defRPr/>
              </a:pPr>
              <a:r>
                <a:rPr lang="sk-SK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mov</a:t>
              </a: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byte </a:t>
              </a:r>
              <a:r>
                <a:rPr lang="en-US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ptr</a:t>
              </a: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[</a:t>
              </a:r>
              <a:r>
                <a:rPr lang="sk-SK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  <a:r>
                <a:rPr lang="en-US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bx</a:t>
              </a: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],1</a:t>
              </a:r>
              <a:endPara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32" name="Rectangle 4"/>
            <p:cNvSpPr>
              <a:spLocks noChangeArrowheads="1"/>
            </p:cNvSpPr>
            <p:nvPr/>
          </p:nvSpPr>
          <p:spPr bwMode="auto">
            <a:xfrm>
              <a:off x="720" y="2544"/>
              <a:ext cx="340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82800"/>
            <a:lstStyle/>
            <a:p>
              <a:pPr>
                <a:defRPr/>
              </a:pPr>
              <a:r>
                <a:rPr lang="sk-SK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mov</a:t>
              </a: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sk-SK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word</a:t>
              </a: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ptr</a:t>
              </a:r>
              <a:r>
                <a:rPr lang="sk-SK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[</a:t>
              </a:r>
              <a:r>
                <a:rPr lang="sk-SK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  <a:r>
                <a:rPr lang="en-US" dirty="0" err="1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bx</a:t>
              </a: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],1</a:t>
              </a:r>
              <a:endPara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34" name="AutoShape 6"/>
            <p:cNvSpPr>
              <a:spLocks noChangeArrowheads="1"/>
            </p:cNvSpPr>
            <p:nvPr/>
          </p:nvSpPr>
          <p:spPr bwMode="auto">
            <a:xfrm>
              <a:off x="2352" y="3072"/>
              <a:ext cx="1056" cy="480"/>
            </a:xfrm>
            <a:prstGeom prst="wedgeEllipseCallout">
              <a:avLst>
                <a:gd name="adj1" fmla="val -63352"/>
                <a:gd name="adj2" fmla="val -105417"/>
              </a:avLst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word</a:t>
              </a: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!</a:t>
              </a:r>
              <a:endParaRPr lang="sk-SK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48135" name="AutoShape 7"/>
            <p:cNvSpPr>
              <a:spLocks noChangeArrowheads="1"/>
            </p:cNvSpPr>
            <p:nvPr/>
          </p:nvSpPr>
          <p:spPr bwMode="auto">
            <a:xfrm>
              <a:off x="2352" y="1536"/>
              <a:ext cx="1056" cy="480"/>
            </a:xfrm>
            <a:prstGeom prst="wedgeEllipseCallout">
              <a:avLst>
                <a:gd name="adj1" fmla="val -59944"/>
                <a:gd name="adj2" fmla="val 130833"/>
              </a:avLst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sk-SK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byte</a:t>
              </a: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!</a:t>
              </a:r>
              <a:endParaRPr lang="sk-SK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1143000" y="51054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/>
          <a:lstStyle/>
          <a:p>
            <a:pPr>
              <a:defRPr/>
            </a:pP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Podobne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: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inc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bx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85800"/>
            <a:ext cx="7772400" cy="609600"/>
          </a:xfrm>
        </p:spPr>
        <p:txBody>
          <a:bodyPr/>
          <a:lstStyle/>
          <a:p>
            <a:pPr eaLnBrk="1" hangingPunct="1"/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Konštanty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115616" y="1412776"/>
            <a:ext cx="7848600" cy="219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uľahčujú orientáciu v programe a jeho modifikáciu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definujeme pomocou direktívy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EQU</a:t>
            </a:r>
          </a:p>
          <a:p>
            <a:pPr>
              <a:spcBef>
                <a:spcPct val="50000"/>
              </a:spcBef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Preddefinovaný </a:t>
            </a:r>
            <a:r>
              <a:rPr lang="sk-SK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symbol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$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: prekladač mu priradí hodnotu aktuálneho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offsetu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v danom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segmente (aktuálnu hodnotu 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čítača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adries – 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Location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Counter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).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1219200" y="3933056"/>
            <a:ext cx="7924800" cy="86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>
            <a:spAutoFit/>
          </a:bodyPr>
          <a:lstStyle/>
          <a:p>
            <a:pPr marL="360000" indent="-360000">
              <a:spcBef>
                <a:spcPct val="50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Vypíšte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na obrazovku znakový re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ť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azec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„No nazdar!“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ulo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ž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ený v premennej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cs typeface="Arial" charset="0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Retaz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cs typeface="Arial" charset="0"/>
              </a:rPr>
              <a:t>.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1143000" y="304800"/>
            <a:ext cx="717341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/>
          <a:lstStyle/>
          <a:p>
            <a:pPr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data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Retaz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DB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‘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No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nazdar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’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,0Dh,0Ah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PocetZnakov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EQU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$-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Retaz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0183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315638"/>
              </p:ext>
            </p:extLst>
          </p:nvPr>
        </p:nvGraphicFramePr>
        <p:xfrm>
          <a:off x="1259632" y="1658160"/>
          <a:ext cx="4038600" cy="5199840"/>
        </p:xfrm>
        <a:graphic>
          <a:graphicData uri="http://schemas.openxmlformats.org/drawingml/2006/table">
            <a:tbl>
              <a:tblPr/>
              <a:tblGrid>
                <a:gridCol w="2171700"/>
                <a:gridCol w="18669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Retaz</a:t>
                      </a: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  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0: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9C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Courier New" pitchFamily="49" charset="0"/>
                        </a:rPr>
                        <a:t>’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N’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Retaz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 + 1: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9C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Courier New" pitchFamily="49" charset="0"/>
                        </a:rPr>
                        <a:t>’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o’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Retaz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 + 2: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9C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Courier New" pitchFamily="49" charset="0"/>
                        </a:rPr>
                        <a:t>’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’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Retaz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 + 3: 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9C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Courier New" pitchFamily="49" charset="0"/>
                        </a:rPr>
                        <a:t>’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n’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...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...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Retaz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 + 9: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9C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Courier New" pitchFamily="49" charset="0"/>
                        </a:rPr>
                        <a:t>’</a:t>
                      </a: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!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’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Retaz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+ 10: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0Dh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Retaz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+ 11: </a:t>
                      </a: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0Ah</a:t>
                      </a: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$: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82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5508625" y="2133600"/>
            <a:ext cx="3175000" cy="3816350"/>
            <a:chOff x="3470" y="1152"/>
            <a:chExt cx="2000" cy="2404"/>
          </a:xfrm>
        </p:grpSpPr>
        <p:sp>
          <p:nvSpPr>
            <p:cNvPr id="23587" name="AutoShape 52"/>
            <p:cNvSpPr>
              <a:spLocks/>
            </p:cNvSpPr>
            <p:nvPr/>
          </p:nvSpPr>
          <p:spPr bwMode="auto">
            <a:xfrm>
              <a:off x="3470" y="1152"/>
              <a:ext cx="178" cy="2404"/>
            </a:xfrm>
            <a:prstGeom prst="rightBrace">
              <a:avLst>
                <a:gd name="adj1" fmla="val 8125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0229" name="Text Box 53"/>
            <p:cNvSpPr txBox="1">
              <a:spLocks noChangeArrowheads="1"/>
            </p:cNvSpPr>
            <p:nvPr/>
          </p:nvSpPr>
          <p:spPr bwMode="auto">
            <a:xfrm>
              <a:off x="3742" y="2195"/>
              <a:ext cx="1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nsolas" pitchFamily="49" charset="0"/>
                  <a:cs typeface="Consolas" pitchFamily="49" charset="0"/>
                </a:rPr>
                <a:t>PocetZnakov</a:t>
              </a:r>
              <a:endPara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0" y="2971800"/>
            <a:ext cx="9144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8280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sk-SK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0" y="0"/>
            <a:ext cx="8676456" cy="61709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TITLE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MASM Vstup_vystup(main.asm)</a:t>
            </a:r>
          </a:p>
          <a:p>
            <a:pPr algn="l">
              <a:spcBef>
                <a:spcPts val="600"/>
              </a:spcBef>
            </a:pP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INCLUDE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Irvine32.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inc</a:t>
            </a:r>
            <a:endParaRPr lang="en-US" sz="2000" b="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>
              <a:spcBef>
                <a:spcPts val="600"/>
              </a:spcBef>
            </a:pP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data</a:t>
            </a:r>
            <a:endParaRPr lang="en-US" sz="2000" b="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/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Retaz 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DB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"No nazdar!"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,0Dh,0Ah</a:t>
            </a:r>
            <a:endParaRPr lang="sk-SK" sz="200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/>
            <a:r>
              <a:rPr lang="sk-SK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PocetZnakov </a:t>
            </a:r>
            <a:r>
              <a:rPr lang="sk-SK" sz="2000" b="0" noProof="1" smtClean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EQU</a:t>
            </a:r>
            <a:r>
              <a:rPr lang="sk-SK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$-Retaz</a:t>
            </a:r>
          </a:p>
          <a:p>
            <a:pPr algn="l">
              <a:spcBef>
                <a:spcPts val="600"/>
              </a:spcBef>
            </a:pP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code</a:t>
            </a:r>
            <a:endParaRPr lang="en-US" sz="2000" b="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>
              <a:spcBef>
                <a:spcPts val="600"/>
              </a:spcBef>
            </a:pP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 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PROC</a:t>
            </a:r>
            <a:endParaRPr lang="en-US" sz="2000" b="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/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ebx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offset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Retaz; ulož do ebx adresu 1. znaku reťazca</a:t>
            </a:r>
          </a:p>
          <a:p>
            <a:pPr algn="l"/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edi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,0; prvý znak má index 0</a:t>
            </a:r>
          </a:p>
          <a:p>
            <a:pPr algn="l"/>
            <a:r>
              <a:rPr lang="en-US" sz="2000" noProof="1" smtClean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mov ecx</a:t>
            </a:r>
            <a:r>
              <a:rPr lang="en-US" sz="20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,PocetZnakov</a:t>
            </a:r>
            <a:endParaRPr lang="en-US" sz="2000" b="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/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Vypis: 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mov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al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,[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ebx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edi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 ulož do al znak na offsete ebx+edi </a:t>
            </a:r>
          </a:p>
          <a:p>
            <a:pPr algn="l"/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call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WriteChar; vypíš znak, ktorého ASCII kód je v </a:t>
            </a:r>
            <a:r>
              <a:rPr lang="en-US" sz="2000" b="0" noProof="1" smtClean="0">
                <a:solidFill>
                  <a:schemeClr val="bg2"/>
                </a:solidFill>
                <a:highlight>
                  <a:srgbClr val="FFFFFF"/>
                </a:highlight>
                <a:latin typeface="Consolas"/>
              </a:rPr>
              <a:t>al</a:t>
            </a:r>
          </a:p>
          <a:p>
            <a:pPr algn="l"/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inc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edi</a:t>
            </a:r>
            <a:r>
              <a:rPr lang="en-US" sz="2000" b="0" noProof="1" smtClean="0">
                <a:solidFill>
                  <a:schemeClr val="bg2"/>
                </a:solidFill>
                <a:highlight>
                  <a:srgbClr val="FFFFFF"/>
                </a:highlight>
                <a:latin typeface="Consolas"/>
              </a:rPr>
              <a:t>; zvýš index o 1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loop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Vypis; </a:t>
            </a:r>
            <a:r>
              <a:rPr lang="sk-SK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ecx 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ecx – 1, ak ecx &gt; 0, skok na Vypis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Koniec:</a:t>
            </a:r>
          </a:p>
          <a:p>
            <a:pPr algn="l"/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exit</a:t>
            </a:r>
          </a:p>
          <a:p>
            <a:pPr algn="l"/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main </a:t>
            </a: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ENDP</a:t>
            </a:r>
            <a:endParaRPr lang="en-US" sz="2000" b="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>
              <a:spcBef>
                <a:spcPts val="600"/>
              </a:spcBef>
            </a:pPr>
            <a:r>
              <a:rPr lang="en-US" sz="2000" b="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END</a:t>
            </a:r>
            <a:r>
              <a:rPr lang="en-US" sz="2000" b="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</a:t>
            </a:r>
            <a:endParaRPr lang="en-US" sz="2000" b="0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Identifikátor</a:t>
            </a:r>
          </a:p>
        </p:txBody>
      </p:sp>
      <p:sp>
        <p:nvSpPr>
          <p:cNvPr id="28676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772400" cy="2590800"/>
          </a:xfrm>
        </p:spPr>
        <p:txBody>
          <a:bodyPr/>
          <a:lstStyle/>
          <a:p>
            <a:pPr eaLnBrk="1" hangingPunct="1">
              <a:defRPr/>
            </a:pPr>
            <a:r>
              <a:rPr lang="sk-SK" smtClean="0"/>
              <a:t>meno premennej = symbolická adresa dátového objektu (offset v dátovom segmente)</a:t>
            </a:r>
          </a:p>
          <a:p>
            <a:pPr eaLnBrk="1" hangingPunct="1">
              <a:defRPr/>
            </a:pPr>
            <a:r>
              <a:rPr lang="sk-SK" smtClean="0"/>
              <a:t>návestie, meno procedúry = symbolická adresa inštrukcie (offset v kódovom segmente)</a:t>
            </a:r>
          </a:p>
          <a:p>
            <a:pPr eaLnBrk="1" hangingPunct="1">
              <a:defRPr/>
            </a:pPr>
            <a:r>
              <a:rPr lang="sk-SK" smtClean="0"/>
              <a:t>meno konštanty</a:t>
            </a:r>
          </a:p>
          <a:p>
            <a:pPr eaLnBrk="1" hangingPunct="1">
              <a:defRPr/>
            </a:pPr>
            <a:r>
              <a:rPr lang="sk-SK" smtClean="0"/>
              <a:t>meno segmentu</a:t>
            </a:r>
          </a:p>
          <a:p>
            <a:pPr eaLnBrk="1" hangingPunct="1">
              <a:defRPr/>
            </a:pPr>
            <a:endParaRPr lang="sk-SK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600200" y="533400"/>
            <a:ext cx="6705600" cy="466725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Píšte samodokumentujúce identifikátory!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219200" y="2971800"/>
            <a:ext cx="3124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cmp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al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’a’ 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just">
              <a:defRPr/>
            </a:pP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jb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N1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just">
              <a:defRPr/>
            </a:pP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cmp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al,’z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’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just">
              <a:defRPr/>
            </a:pP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ja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N1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just"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sub al,20h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just"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N1: 	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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143000" y="1371600"/>
            <a:ext cx="7772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Zistite, či v registri AL je malé písmeno. Ak áno, preveďte ho na veľké!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5105400" y="2514600"/>
            <a:ext cx="4038600" cy="358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Lepšie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charset="0"/>
              </a:rPr>
              <a:t>:</a:t>
            </a:r>
          </a:p>
          <a:p>
            <a:pPr algn="just">
              <a:spcBef>
                <a:spcPct val="20000"/>
              </a:spcBef>
              <a:defRPr/>
            </a:pP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cmp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al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’a’ 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just">
              <a:defRPr/>
            </a:pP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jb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NieJeMalePismeno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just">
              <a:defRPr/>
            </a:pP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cmp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al,’z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’ 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just">
              <a:defRPr/>
            </a:pP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ja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NieJeMalePismeno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just"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sub al,20h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just">
              <a:defRPr/>
            </a:pPr>
            <a:r>
              <a:rPr lang="en-US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NieJeMalePismeno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just"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 	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</a:t>
            </a:r>
            <a:endParaRPr lang="sk-SK" dirty="0"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50000"/>
              </a:spcBef>
              <a:defRPr/>
            </a:pPr>
            <a:endParaRPr lang="sk-SK" sz="2000" b="1" dirty="0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0"/>
      <p:bldP spid="30724" grpId="0" autoUpdateAnimBg="0"/>
      <p:bldP spid="3072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72400" cy="762000"/>
          </a:xfrm>
        </p:spPr>
        <p:txBody>
          <a:bodyPr/>
          <a:lstStyle/>
          <a:p>
            <a:pPr eaLnBrk="1" hangingPunct="1"/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Direktívy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772400" cy="3962400"/>
          </a:xfrm>
        </p:spPr>
        <p:txBody>
          <a:bodyPr/>
          <a:lstStyle/>
          <a:p>
            <a:pPr eaLnBrk="1" hangingPunct="1">
              <a:defRPr/>
            </a:pPr>
            <a:r>
              <a:rPr lang="sk-SK" dirty="0" smtClean="0"/>
              <a:t>definovanie konštánt, premenných, návestí, segmentov, procedúr a </a:t>
            </a:r>
            <a:r>
              <a:rPr lang="sk-SK" dirty="0" err="1" smtClean="0"/>
              <a:t>makier</a:t>
            </a:r>
            <a:endParaRPr lang="sk-SK" dirty="0" smtClean="0"/>
          </a:p>
          <a:p>
            <a:pPr eaLnBrk="1" hangingPunct="1">
              <a:defRPr/>
            </a:pPr>
            <a:r>
              <a:rPr lang="sk-SK" dirty="0" smtClean="0">
                <a:cs typeface="Times New Roman" charset="0"/>
              </a:rPr>
              <a:t>aktivovanie rozšíreného inštrukčného súboru</a:t>
            </a:r>
            <a:endParaRPr lang="sk-SK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sk-SK" b="1" dirty="0" smtClean="0">
                <a:latin typeface="Courier New" pitchFamily="49" charset="0"/>
              </a:rPr>
              <a:t>.386</a:t>
            </a:r>
            <a:r>
              <a:rPr lang="sk-SK" dirty="0" smtClean="0"/>
              <a:t>              </a:t>
            </a:r>
          </a:p>
          <a:p>
            <a:pPr eaLnBrk="1" hangingPunct="1">
              <a:defRPr/>
            </a:pPr>
            <a:r>
              <a:rPr lang="sk-SK" dirty="0" smtClean="0">
                <a:cs typeface="Times New Roman" charset="0"/>
              </a:rPr>
              <a:t>definovanie tvaru a obsahu protokolu o preklade</a:t>
            </a:r>
            <a:r>
              <a:rPr lang="sk-SK" dirty="0" smtClean="0"/>
              <a:t> </a:t>
            </a:r>
          </a:p>
          <a:p>
            <a:pPr eaLnBrk="1" hangingPunct="1">
              <a:defRPr/>
            </a:pPr>
            <a:r>
              <a:rPr lang="sk-SK" dirty="0" smtClean="0">
                <a:cs typeface="Times New Roman" charset="0"/>
              </a:rPr>
              <a:t>podmienený preklad (napr. direktívy IF, ENDIF, ELSE)</a:t>
            </a:r>
            <a:endParaRPr lang="sk-SK" dirty="0" smtClean="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219200" y="990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- neprekladajú sa do strojového kódu; slúžia na: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7772400" cy="685800"/>
          </a:xfrm>
        </p:spPr>
        <p:txBody>
          <a:bodyPr/>
          <a:lstStyle/>
          <a:p>
            <a:pPr eaLnBrk="1" hangingPunct="1"/>
            <a:r>
              <a:rPr lang="sk-SK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Operandy</a:t>
            </a:r>
            <a:endParaRPr lang="sk-SK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dirty="0" smtClean="0"/>
              <a:t>register</a:t>
            </a:r>
          </a:p>
          <a:p>
            <a:pPr eaLnBrk="1" hangingPunct="1">
              <a:defRPr/>
            </a:pPr>
            <a:r>
              <a:rPr lang="sk-SK" dirty="0" smtClean="0"/>
              <a:t>adresa pamäťového miesta</a:t>
            </a:r>
          </a:p>
          <a:p>
            <a:pPr eaLnBrk="1" hangingPunct="1">
              <a:defRPr/>
            </a:pPr>
            <a:r>
              <a:rPr lang="sk-SK" dirty="0" smtClean="0"/>
              <a:t>konštanta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143000" y="13716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Operandom môže byť: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573088"/>
            <a:ext cx="7772400" cy="49799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sk-SK" dirty="0" smtClean="0"/>
              <a:t>žiadny </a:t>
            </a:r>
            <a:r>
              <a:rPr lang="sk-SK" dirty="0" err="1" smtClean="0"/>
              <a:t>operand</a:t>
            </a:r>
            <a:endParaRPr lang="sk-SK" dirty="0" smtClean="0"/>
          </a:p>
          <a:p>
            <a:pPr eaLnBrk="1" hangingPunct="1">
              <a:defRPr/>
            </a:pPr>
            <a:r>
              <a:rPr lang="sk-SK" dirty="0" smtClean="0"/>
              <a:t>1 </a:t>
            </a:r>
            <a:r>
              <a:rPr lang="sk-SK" dirty="0" err="1" smtClean="0"/>
              <a:t>operand</a:t>
            </a:r>
            <a:endParaRPr lang="sk-SK" dirty="0" smtClean="0"/>
          </a:p>
          <a:p>
            <a:pPr eaLnBrk="1" hangingPunct="1">
              <a:defRPr/>
            </a:pPr>
            <a:r>
              <a:rPr lang="sk-SK" dirty="0" smtClean="0"/>
              <a:t>2 </a:t>
            </a:r>
            <a:r>
              <a:rPr lang="sk-SK" dirty="0" err="1" smtClean="0"/>
              <a:t>operandy</a:t>
            </a:r>
            <a:endParaRPr lang="sk-SK" dirty="0" smtClean="0"/>
          </a:p>
          <a:p>
            <a:pPr lvl="1" eaLnBrk="1" hangingPunct="1">
              <a:defRPr/>
            </a:pPr>
            <a:r>
              <a:rPr lang="sk-SK" dirty="0" smtClean="0"/>
              <a:t>pravý: register, pamäť, konštanta</a:t>
            </a:r>
          </a:p>
          <a:p>
            <a:pPr lvl="1" eaLnBrk="1" hangingPunct="1">
              <a:defRPr/>
            </a:pPr>
            <a:r>
              <a:rPr lang="sk-SK" dirty="0" smtClean="0"/>
              <a:t>ľavý: register, pamäť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sk-SK" dirty="0" smtClean="0"/>
              <a:t>	Ak sú </a:t>
            </a:r>
            <a:r>
              <a:rPr lang="sk-SK" dirty="0" err="1" smtClean="0"/>
              <a:t>operandami</a:t>
            </a:r>
            <a:r>
              <a:rPr lang="sk-SK" dirty="0" smtClean="0"/>
              <a:t> registre alebo pamäťové miesta, 	</a:t>
            </a:r>
            <a:r>
              <a:rPr lang="sk-SK" u="sng" dirty="0" smtClean="0"/>
              <a:t>typy </a:t>
            </a:r>
            <a:r>
              <a:rPr lang="sk-SK" u="sng" dirty="0" err="1" smtClean="0"/>
              <a:t>operandov</a:t>
            </a:r>
            <a:r>
              <a:rPr lang="sk-SK" u="sng" dirty="0" smtClean="0"/>
              <a:t> sa musia zhodovať</a:t>
            </a:r>
            <a:r>
              <a:rPr lang="sk-SK" dirty="0" smtClean="0"/>
              <a:t>. </a:t>
            </a:r>
          </a:p>
          <a:p>
            <a:pPr lvl="1" eaLnBrk="1" hangingPunct="1"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sk-SK" dirty="0" smtClean="0"/>
              <a:t>	</a:t>
            </a:r>
            <a:r>
              <a:rPr lang="en-US" dirty="0" smtClean="0"/>
              <a:t>      </a:t>
            </a:r>
            <a:r>
              <a:rPr lang="sk-SK" dirty="0" err="1" smtClean="0">
                <a:latin typeface="Consolas" pitchFamily="49" charset="0"/>
                <a:cs typeface="Consolas" pitchFamily="49" charset="0"/>
              </a:rPr>
              <a:t>mov</a:t>
            </a:r>
            <a:r>
              <a:rPr lang="sk-SK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sk-SK" dirty="0" err="1" smtClean="0">
                <a:latin typeface="Consolas" pitchFamily="49" charset="0"/>
                <a:cs typeface="Consolas" pitchFamily="49" charset="0"/>
              </a:rPr>
              <a:t>ax,bl</a:t>
            </a:r>
            <a:endParaRPr lang="sk-SK" dirty="0" smtClean="0">
              <a:latin typeface="Consolas" pitchFamily="49" charset="0"/>
              <a:cs typeface="Consolas" pitchFamily="49" charset="0"/>
            </a:endParaRPr>
          </a:p>
          <a:p>
            <a:pPr lvl="1" eaLnBrk="1" hangingPunct="1"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sk-SK" dirty="0" smtClean="0"/>
              <a:t>	</a:t>
            </a:r>
            <a:r>
              <a:rPr lang="sk-SK" u="sng" dirty="0" smtClean="0"/>
              <a:t>Nie je dovolená operácia typu pamäť – pamäť</a:t>
            </a:r>
            <a:r>
              <a:rPr lang="sk-SK" dirty="0" smtClean="0"/>
              <a:t>!</a:t>
            </a:r>
          </a:p>
          <a:p>
            <a:pPr eaLnBrk="1" hangingPunct="1">
              <a:defRPr/>
            </a:pPr>
            <a:r>
              <a:rPr lang="sk-SK" dirty="0" smtClean="0"/>
              <a:t>3 </a:t>
            </a:r>
            <a:r>
              <a:rPr lang="sk-SK" dirty="0" err="1" smtClean="0"/>
              <a:t>operandy</a:t>
            </a:r>
            <a:r>
              <a:rPr lang="sk-SK" dirty="0" smtClean="0"/>
              <a:t> 	 </a:t>
            </a:r>
          </a:p>
          <a:p>
            <a:pPr lvl="1" eaLnBrk="1" hangingPunct="1">
              <a:defRPr/>
            </a:pPr>
            <a:r>
              <a:rPr lang="sk-SK" dirty="0" err="1" smtClean="0">
                <a:latin typeface="Consolas" pitchFamily="49" charset="0"/>
                <a:cs typeface="Consolas" pitchFamily="49" charset="0"/>
              </a:rPr>
              <a:t>imul</a:t>
            </a:r>
            <a:r>
              <a:rPr lang="sk-SK" dirty="0" smtClean="0"/>
              <a:t> register, register/pamäť, konštanta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116013" y="188913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Inštrukcia môže mať:</a:t>
            </a:r>
          </a:p>
        </p:txBody>
      </p:sp>
      <p:grpSp>
        <p:nvGrpSpPr>
          <p:cNvPr id="8196" name="Skupina 10"/>
          <p:cNvGrpSpPr>
            <a:grpSpLocks/>
          </p:cNvGrpSpPr>
          <p:nvPr/>
        </p:nvGrpSpPr>
        <p:grpSpPr bwMode="auto">
          <a:xfrm>
            <a:off x="2676525" y="3616325"/>
            <a:ext cx="990600" cy="609600"/>
            <a:chOff x="7315200" y="4343400"/>
            <a:chExt cx="990600" cy="609600"/>
          </a:xfrm>
        </p:grpSpPr>
        <p:sp>
          <p:nvSpPr>
            <p:cNvPr id="8197" name="Line 11"/>
            <p:cNvSpPr>
              <a:spLocks noChangeShapeType="1"/>
            </p:cNvSpPr>
            <p:nvPr/>
          </p:nvSpPr>
          <p:spPr bwMode="auto">
            <a:xfrm>
              <a:off x="7315200" y="4343400"/>
              <a:ext cx="914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8198" name="Line 12"/>
            <p:cNvSpPr>
              <a:spLocks noChangeShapeType="1"/>
            </p:cNvSpPr>
            <p:nvPr/>
          </p:nvSpPr>
          <p:spPr bwMode="auto">
            <a:xfrm flipH="1">
              <a:off x="7391400" y="4343400"/>
              <a:ext cx="914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sk-SK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72400" cy="609600"/>
          </a:xfrm>
        </p:spPr>
        <p:txBody>
          <a:bodyPr/>
          <a:lstStyle/>
          <a:p>
            <a:pPr eaLnBrk="1" hangingPunct="1"/>
            <a:r>
              <a:rPr lang="sk-SK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Premenné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3581400"/>
            <a:ext cx="80010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sk-SK" dirty="0" smtClean="0"/>
              <a:t>určuje typ premennej (podľa písmena x)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k-SK" dirty="0" smtClean="0"/>
              <a:t>alokuje miesto v pamäti (jednu alebo viac dátových položiek)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k-SK" dirty="0" smtClean="0"/>
              <a:t>inicializuje obsah pamäti (neinicializuje, ak výraz</a:t>
            </a:r>
            <a:r>
              <a:rPr lang="en-US" dirty="0" smtClean="0"/>
              <a:t> je </a:t>
            </a:r>
            <a:r>
              <a:rPr lang="sk-SK" dirty="0" smtClean="0"/>
              <a:t>?)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143000" y="762000"/>
            <a:ext cx="8229600" cy="2825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60000" indent="-3600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symbolická adresa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dátového objektu (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offset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v dátovom segmente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q"/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definujeme pomocou direktív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DB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,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DW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,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DD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,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DF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,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DQ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,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DT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.</a:t>
            </a:r>
          </a:p>
          <a:p>
            <a:pPr>
              <a:spcBef>
                <a:spcPct val="50000"/>
              </a:spcBef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Syntax:</a:t>
            </a:r>
          </a:p>
          <a:p>
            <a:pPr>
              <a:spcBef>
                <a:spcPct val="20000"/>
              </a:spcBef>
              <a:defRPr/>
            </a:pP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[meno premennej]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sk-SK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Dx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výraz </a:t>
            </a:r>
            <a:r>
              <a:rPr lang="sk-SK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[,výraz] 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...</a:t>
            </a:r>
          </a:p>
          <a:p>
            <a:pPr>
              <a:spcBef>
                <a:spcPct val="50000"/>
              </a:spcBef>
              <a:defRPr/>
            </a:pP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Direktíva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Dx</a:t>
            </a:r>
            <a:r>
              <a:rPr lang="sk-SK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82" name="Group 94"/>
          <p:cNvGraphicFramePr>
            <a:graphicFrameLocks noGrp="1"/>
          </p:cNvGraphicFramePr>
          <p:nvPr/>
        </p:nvGraphicFramePr>
        <p:xfrm>
          <a:off x="76200" y="152400"/>
          <a:ext cx="8915400" cy="6688138"/>
        </p:xfrm>
        <a:graphic>
          <a:graphicData uri="http://schemas.openxmlformats.org/drawingml/2006/table">
            <a:tbl>
              <a:tblPr/>
              <a:tblGrid>
                <a:gridCol w="1219200"/>
                <a:gridCol w="1371600"/>
                <a:gridCol w="990600"/>
                <a:gridCol w="5334000"/>
              </a:tblGrid>
              <a:tr h="1216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Direktíva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Veľkosť pridelenej pamäti v bajtoch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Typ premennej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Do premennej môžeme uložiť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43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Celé číslo so znamienkom v rozsahu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&lt;-128; 127&gt;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Celé číslo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bez</a:t>
                      </a: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znamienk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v rozsahu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&lt;0; 255&gt;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ASCII kód z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nak</a:t>
                      </a: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DW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word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Celé číslo so znam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ienkom </a:t>
                      </a: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 rozsahu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&lt;-32 768; 32 767&gt;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Celé číslo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bez</a:t>
                      </a: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znam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.</a:t>
                      </a: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v rozsahu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&lt;0; 65 535&gt;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16-bitov</a:t>
                      </a: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ý offset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11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Celé číslo so znamienkom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Celé číslo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bez</a:t>
                      </a: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znamienka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Reálne číslo v jednoduchej presnosti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 rozsahu cca. </a:t>
                      </a: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Times New Roman" charset="0"/>
                        </a:rPr>
                        <a:t>±</a:t>
                      </a: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Far pointer v 16-</a:t>
                      </a: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bitovom režime, t.j. adresa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 tvare segment:offset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-bitov</a:t>
                      </a: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ý offset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80" name="Group 68"/>
          <p:cNvGraphicFramePr>
            <a:graphicFrameLocks noGrp="1"/>
          </p:cNvGraphicFramePr>
          <p:nvPr/>
        </p:nvGraphicFramePr>
        <p:xfrm>
          <a:off x="152400" y="152400"/>
          <a:ext cx="8839200" cy="5795010"/>
        </p:xfrm>
        <a:graphic>
          <a:graphicData uri="http://schemas.openxmlformats.org/drawingml/2006/table">
            <a:tbl>
              <a:tblPr/>
              <a:tblGrid>
                <a:gridCol w="1219200"/>
                <a:gridCol w="1447800"/>
                <a:gridCol w="1676400"/>
                <a:gridCol w="4495800"/>
              </a:tblGrid>
              <a:tr h="1295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Direktíva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Veľkosť pridelenej pamäti v bajtoch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Typ premennej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Do premennej môžeme uložiť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128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fword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Celé číslo so znamienkom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Celé číslo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bez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znamienka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Far pointer v 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bitovom režime, t.j. adresa v tvare </a:t>
                      </a:r>
                      <a:r>
                        <a:rPr kumimoji="0" lang="sk-SK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segment:offset</a:t>
                      </a:r>
                      <a:endParaRPr kumimoji="0" lang="sk-SK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</a:t>
                      </a: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q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word</a:t>
                      </a:r>
                      <a:endParaRPr kumimoji="0" lang="sk-SK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Celé číslo so znamienkom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Celé číslo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bez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znamienka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Reálne číslo v dvojnásobnej presnosti v rozsahu cca.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Times New Roman" charset="0"/>
                        </a:rPr>
                        <a:t>±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  <a:r>
                        <a:rPr kumimoji="0" lang="sk-SK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Celé číslo so znamienkom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Celé číslo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bez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znamienka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Reálne číslo v rozšírenej presnosti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 rozsahu cca.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Times New Roman" charset="0"/>
                        </a:rPr>
                        <a:t>±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</a:t>
                      </a:r>
                      <a:r>
                        <a:rPr kumimoji="0" lang="sk-SK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</a:t>
                      </a:r>
                      <a:r>
                        <a:rPr kumimoji="0" lang="sk-SK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4932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zur">
  <a:themeElements>
    <a:clrScheme name="Azur 1">
      <a:dk1>
        <a:srgbClr val="000000"/>
      </a:dk1>
      <a:lt1>
        <a:srgbClr val="FFFFFF"/>
      </a:lt1>
      <a:dk2>
        <a:srgbClr val="3333FF"/>
      </a:dk2>
      <a:lt2>
        <a:srgbClr val="00FFFF"/>
      </a:lt2>
      <a:accent1>
        <a:srgbClr val="00CCCC"/>
      </a:accent1>
      <a:accent2>
        <a:srgbClr val="6666FF"/>
      </a:accent2>
      <a:accent3>
        <a:srgbClr val="ADADFF"/>
      </a:accent3>
      <a:accent4>
        <a:srgbClr val="DADADA"/>
      </a:accent4>
      <a:accent5>
        <a:srgbClr val="AAE2E2"/>
      </a:accent5>
      <a:accent6>
        <a:srgbClr val="5C5CE7"/>
      </a:accent6>
      <a:hlink>
        <a:srgbClr val="CCCCFF"/>
      </a:hlink>
      <a:folHlink>
        <a:srgbClr val="CC99FF"/>
      </a:folHlink>
    </a:clrScheme>
    <a:fontScheme name="Azu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Azur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6666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5C5CE7"/>
        </a:accent6>
        <a:hlink>
          <a:srgbClr val="CCCC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Designs\Azur.pot</Template>
  <TotalTime>1125</TotalTime>
  <Words>883</Words>
  <Application>Microsoft Office PowerPoint</Application>
  <PresentationFormat>Prezentácia na obrazovke (4:3)</PresentationFormat>
  <Paragraphs>235</Paragraphs>
  <Slides>18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5" baseType="lpstr">
      <vt:lpstr>Arial</vt:lpstr>
      <vt:lpstr>Consolas</vt:lpstr>
      <vt:lpstr>Courier New</vt:lpstr>
      <vt:lpstr>Symbol</vt:lpstr>
      <vt:lpstr>Times New Roman</vt:lpstr>
      <vt:lpstr>Wingdings</vt:lpstr>
      <vt:lpstr>Azur</vt:lpstr>
      <vt:lpstr>Základné prvky assemblerovského programu</vt:lpstr>
      <vt:lpstr>Identifikátor</vt:lpstr>
      <vt:lpstr>Prezentácia programu PowerPoint</vt:lpstr>
      <vt:lpstr>Direktívy</vt:lpstr>
      <vt:lpstr>Operandy</vt:lpstr>
      <vt:lpstr>Prezentácia programu PowerPoint</vt:lpstr>
      <vt:lpstr>Premenné</vt:lpstr>
      <vt:lpstr>Prezentácia programu PowerPoint</vt:lpstr>
      <vt:lpstr>Prezentácia programu PowerPoint</vt:lpstr>
      <vt:lpstr>Prezentácia programu PowerPoint</vt:lpstr>
      <vt:lpstr>Operátory</vt:lpstr>
      <vt:lpstr>Prezentácia programu PowerPoint</vt:lpstr>
      <vt:lpstr>Prezentácia programu PowerPoint</vt:lpstr>
      <vt:lpstr>Prezentácia programu PowerPoint</vt:lpstr>
      <vt:lpstr>Prezentácia programu PowerPoint</vt:lpstr>
      <vt:lpstr>Konštanty</vt:lpstr>
      <vt:lpstr>Prezentácia programu PowerPoint</vt:lpstr>
      <vt:lpstr>Prezentácia programu PowerPoint</vt:lpstr>
    </vt:vector>
  </TitlesOfParts>
  <Company>zu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janosik</dc:creator>
  <cp:lastModifiedBy>Andrej</cp:lastModifiedBy>
  <cp:revision>89</cp:revision>
  <cp:lastPrinted>1601-01-01T00:00:00Z</cp:lastPrinted>
  <dcterms:created xsi:type="dcterms:W3CDTF">2007-10-03T08:32:48Z</dcterms:created>
  <dcterms:modified xsi:type="dcterms:W3CDTF">2014-10-21T19:13:14Z</dcterms:modified>
</cp:coreProperties>
</file>