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61" r:id="rId2"/>
    <p:sldId id="26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</p:sldIdLst>
  <p:sldSz cx="9144000" cy="6858000" type="screen4x3"/>
  <p:notesSz cx="6858000" cy="9144000"/>
  <p:defaultTextStyle>
    <a:defPPr>
      <a:defRPr lang="sk-SK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CC0066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2787"/>
    <p:restoredTop sz="90942" autoAdjust="0"/>
  </p:normalViewPr>
  <p:slideViewPr>
    <p:cSldViewPr>
      <p:cViewPr varScale="1">
        <p:scale>
          <a:sx n="60" d="100"/>
          <a:sy n="60" d="100"/>
        </p:scale>
        <p:origin x="84" y="7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8.xml"/><Relationship Id="rId1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0"/>
            <a:ext cx="1085850" cy="6854825"/>
            <a:chOff x="0" y="0"/>
            <a:chExt cx="684" cy="4318"/>
          </a:xfrm>
        </p:grpSpPr>
        <p:sp>
          <p:nvSpPr>
            <p:cNvPr id="4099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684" cy="4318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grpSp>
          <p:nvGrpSpPr>
            <p:cNvPr id="4100" name="Group 4"/>
            <p:cNvGrpSpPr>
              <a:grpSpLocks/>
            </p:cNvGrpSpPr>
            <p:nvPr/>
          </p:nvGrpSpPr>
          <p:grpSpPr bwMode="auto">
            <a:xfrm>
              <a:off x="48" y="103"/>
              <a:ext cx="96" cy="4126"/>
              <a:chOff x="48" y="103"/>
              <a:chExt cx="96" cy="4126"/>
            </a:xfrm>
          </p:grpSpPr>
          <p:sp>
            <p:nvSpPr>
              <p:cNvPr id="4101" name="Rectangle 5"/>
              <p:cNvSpPr>
                <a:spLocks noChangeArrowheads="1"/>
              </p:cNvSpPr>
              <p:nvPr/>
            </p:nvSpPr>
            <p:spPr bwMode="auto">
              <a:xfrm>
                <a:off x="48" y="1105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4102" name="Rectangle 6"/>
              <p:cNvSpPr>
                <a:spLocks noChangeArrowheads="1"/>
              </p:cNvSpPr>
              <p:nvPr/>
            </p:nvSpPr>
            <p:spPr bwMode="auto">
              <a:xfrm>
                <a:off x="48" y="1250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4103" name="Rectangle 7"/>
              <p:cNvSpPr>
                <a:spLocks noChangeArrowheads="1"/>
              </p:cNvSpPr>
              <p:nvPr/>
            </p:nvSpPr>
            <p:spPr bwMode="auto">
              <a:xfrm>
                <a:off x="48" y="1393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4104" name="Rectangle 8"/>
              <p:cNvSpPr>
                <a:spLocks noChangeArrowheads="1"/>
              </p:cNvSpPr>
              <p:nvPr/>
            </p:nvSpPr>
            <p:spPr bwMode="auto">
              <a:xfrm>
                <a:off x="48" y="1538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4105" name="Rectangle 9"/>
              <p:cNvSpPr>
                <a:spLocks noChangeArrowheads="1"/>
              </p:cNvSpPr>
              <p:nvPr/>
            </p:nvSpPr>
            <p:spPr bwMode="auto">
              <a:xfrm>
                <a:off x="48" y="1683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4106" name="Rectangle 10"/>
              <p:cNvSpPr>
                <a:spLocks noChangeArrowheads="1"/>
              </p:cNvSpPr>
              <p:nvPr/>
            </p:nvSpPr>
            <p:spPr bwMode="auto">
              <a:xfrm>
                <a:off x="48" y="1826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4107" name="Rectangle 11"/>
              <p:cNvSpPr>
                <a:spLocks noChangeArrowheads="1"/>
              </p:cNvSpPr>
              <p:nvPr/>
            </p:nvSpPr>
            <p:spPr bwMode="auto">
              <a:xfrm>
                <a:off x="48" y="1971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4108" name="Rectangle 12"/>
              <p:cNvSpPr>
                <a:spLocks noChangeArrowheads="1"/>
              </p:cNvSpPr>
              <p:nvPr/>
            </p:nvSpPr>
            <p:spPr bwMode="auto">
              <a:xfrm>
                <a:off x="48" y="2116"/>
                <a:ext cx="96" cy="94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4109" name="Rectangle 13"/>
              <p:cNvSpPr>
                <a:spLocks noChangeArrowheads="1"/>
              </p:cNvSpPr>
              <p:nvPr/>
            </p:nvSpPr>
            <p:spPr bwMode="auto">
              <a:xfrm>
                <a:off x="48" y="2259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4110" name="Rectangle 14"/>
              <p:cNvSpPr>
                <a:spLocks noChangeArrowheads="1"/>
              </p:cNvSpPr>
              <p:nvPr/>
            </p:nvSpPr>
            <p:spPr bwMode="auto">
              <a:xfrm>
                <a:off x="48" y="2404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4111" name="Rectangle 15"/>
              <p:cNvSpPr>
                <a:spLocks noChangeArrowheads="1"/>
              </p:cNvSpPr>
              <p:nvPr/>
            </p:nvSpPr>
            <p:spPr bwMode="auto">
              <a:xfrm>
                <a:off x="48" y="2549"/>
                <a:ext cx="96" cy="94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4112" name="Rectangle 16"/>
              <p:cNvSpPr>
                <a:spLocks noChangeArrowheads="1"/>
              </p:cNvSpPr>
              <p:nvPr/>
            </p:nvSpPr>
            <p:spPr bwMode="auto">
              <a:xfrm>
                <a:off x="48" y="2691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4113" name="Rectangle 17"/>
              <p:cNvSpPr>
                <a:spLocks noChangeArrowheads="1"/>
              </p:cNvSpPr>
              <p:nvPr/>
            </p:nvSpPr>
            <p:spPr bwMode="auto">
              <a:xfrm>
                <a:off x="48" y="2836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4114" name="Rectangle 18"/>
              <p:cNvSpPr>
                <a:spLocks noChangeArrowheads="1"/>
              </p:cNvSpPr>
              <p:nvPr/>
            </p:nvSpPr>
            <p:spPr bwMode="auto">
              <a:xfrm>
                <a:off x="48" y="2979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4115" name="Rectangle 19"/>
              <p:cNvSpPr>
                <a:spLocks noChangeArrowheads="1"/>
              </p:cNvSpPr>
              <p:nvPr/>
            </p:nvSpPr>
            <p:spPr bwMode="auto">
              <a:xfrm>
                <a:off x="48" y="3124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4116" name="Rectangle 20"/>
              <p:cNvSpPr>
                <a:spLocks noChangeArrowheads="1"/>
              </p:cNvSpPr>
              <p:nvPr/>
            </p:nvSpPr>
            <p:spPr bwMode="auto">
              <a:xfrm>
                <a:off x="48" y="3269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4117" name="Rectangle 21"/>
              <p:cNvSpPr>
                <a:spLocks noChangeArrowheads="1"/>
              </p:cNvSpPr>
              <p:nvPr/>
            </p:nvSpPr>
            <p:spPr bwMode="auto">
              <a:xfrm>
                <a:off x="48" y="3412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4118" name="Rectangle 22"/>
              <p:cNvSpPr>
                <a:spLocks noChangeArrowheads="1"/>
              </p:cNvSpPr>
              <p:nvPr/>
            </p:nvSpPr>
            <p:spPr bwMode="auto">
              <a:xfrm>
                <a:off x="48" y="3557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4119" name="Rectangle 23"/>
              <p:cNvSpPr>
                <a:spLocks noChangeArrowheads="1"/>
              </p:cNvSpPr>
              <p:nvPr/>
            </p:nvSpPr>
            <p:spPr bwMode="auto">
              <a:xfrm>
                <a:off x="48" y="3702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4120" name="Rectangle 24"/>
              <p:cNvSpPr>
                <a:spLocks noChangeArrowheads="1"/>
              </p:cNvSpPr>
              <p:nvPr/>
            </p:nvSpPr>
            <p:spPr bwMode="auto">
              <a:xfrm>
                <a:off x="48" y="3845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4121" name="Rectangle 25"/>
              <p:cNvSpPr>
                <a:spLocks noChangeArrowheads="1"/>
              </p:cNvSpPr>
              <p:nvPr/>
            </p:nvSpPr>
            <p:spPr bwMode="auto">
              <a:xfrm>
                <a:off x="48" y="3990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4122" name="Rectangle 26"/>
              <p:cNvSpPr>
                <a:spLocks noChangeArrowheads="1"/>
              </p:cNvSpPr>
              <p:nvPr/>
            </p:nvSpPr>
            <p:spPr bwMode="auto">
              <a:xfrm>
                <a:off x="48" y="4134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4123" name="Rectangle 27"/>
              <p:cNvSpPr>
                <a:spLocks noChangeArrowheads="1"/>
              </p:cNvSpPr>
              <p:nvPr/>
            </p:nvSpPr>
            <p:spPr bwMode="auto">
              <a:xfrm>
                <a:off x="48" y="103"/>
                <a:ext cx="96" cy="94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4124" name="Rectangle 28"/>
              <p:cNvSpPr>
                <a:spLocks noChangeArrowheads="1"/>
              </p:cNvSpPr>
              <p:nvPr/>
            </p:nvSpPr>
            <p:spPr bwMode="auto">
              <a:xfrm>
                <a:off x="48" y="246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4125" name="Rectangle 29"/>
              <p:cNvSpPr>
                <a:spLocks noChangeArrowheads="1"/>
              </p:cNvSpPr>
              <p:nvPr/>
            </p:nvSpPr>
            <p:spPr bwMode="auto">
              <a:xfrm>
                <a:off x="48" y="391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4126" name="Rectangle 30"/>
              <p:cNvSpPr>
                <a:spLocks noChangeArrowheads="1"/>
              </p:cNvSpPr>
              <p:nvPr/>
            </p:nvSpPr>
            <p:spPr bwMode="auto">
              <a:xfrm>
                <a:off x="48" y="535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4127" name="Rectangle 31"/>
              <p:cNvSpPr>
                <a:spLocks noChangeArrowheads="1"/>
              </p:cNvSpPr>
              <p:nvPr/>
            </p:nvSpPr>
            <p:spPr bwMode="auto">
              <a:xfrm>
                <a:off x="48" y="678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4128" name="Rectangle 32"/>
              <p:cNvSpPr>
                <a:spLocks noChangeArrowheads="1"/>
              </p:cNvSpPr>
              <p:nvPr/>
            </p:nvSpPr>
            <p:spPr bwMode="auto">
              <a:xfrm>
                <a:off x="48" y="823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4129" name="Rectangle 33"/>
              <p:cNvSpPr>
                <a:spLocks noChangeArrowheads="1"/>
              </p:cNvSpPr>
              <p:nvPr/>
            </p:nvSpPr>
            <p:spPr bwMode="auto">
              <a:xfrm>
                <a:off x="48" y="968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</p:grpSp>
      <p:sp>
        <p:nvSpPr>
          <p:cNvPr id="4130" name="Rectangle 34"/>
          <p:cNvSpPr>
            <a:spLocks noGrp="1" noChangeArrowheads="1"/>
          </p:cNvSpPr>
          <p:nvPr>
            <p:ph type="ctrTitle" sz="quarter"/>
          </p:nvPr>
        </p:nvSpPr>
        <p:spPr>
          <a:xfrm>
            <a:off x="1143000" y="2286000"/>
            <a:ext cx="7772400" cy="1143000"/>
          </a:xfrm>
        </p:spPr>
        <p:txBody>
          <a:bodyPr/>
          <a:lstStyle>
            <a:lvl1pPr algn="ctr">
              <a:defRPr>
                <a:solidFill>
                  <a:srgbClr val="00FFFF"/>
                </a:solidFill>
              </a:defRPr>
            </a:lvl1pPr>
          </a:lstStyle>
          <a:p>
            <a:r>
              <a:rPr lang="sk-SK"/>
              <a:t>Klepnutím lze upravit styl předlohy nadpisů.</a:t>
            </a:r>
          </a:p>
        </p:txBody>
      </p:sp>
      <p:sp>
        <p:nvSpPr>
          <p:cNvPr id="4131" name="Rectangle 3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6400800" cy="1752600"/>
          </a:xfrm>
        </p:spPr>
        <p:txBody>
          <a:bodyPr lIns="92075" tIns="46038" rIns="92075" bIns="46038"/>
          <a:lstStyle>
            <a:lvl1pPr marL="0" indent="0" algn="ctr">
              <a:buFont typeface="Wingdings" pitchFamily="2" charset="2"/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sk-SK"/>
              <a:t>Klepnutím lze upravit styl předlohy podnadpisů.</a:t>
            </a:r>
          </a:p>
        </p:txBody>
      </p:sp>
      <p:sp>
        <p:nvSpPr>
          <p:cNvPr id="4132" name="Rectangle 36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4133" name="Rectangle 3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4134" name="Rectangle 3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A216706-3765-4BED-89CB-8B28982A645A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78150B-4F51-41E1-AA38-978F7D213B26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992938" y="609600"/>
            <a:ext cx="1949450" cy="545147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1143000" y="609600"/>
            <a:ext cx="5697538" cy="545147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13DC65-D36C-4692-8E5B-A18EF0182480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9320F7-E7EB-4F15-B87A-F08229A71DB5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13B4FF-7839-4253-A2F4-2DBD86E3C447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1169988" y="1946275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5132388" y="1946275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96A835-0324-40B7-B467-7AF6A2F153C3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E6BFA1-70A1-4FD4-8404-D649367F7A6E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7CED03-A0A8-4A8E-92E8-07CDE4ADBFB5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F1BCA2-B082-4FD3-9513-3EDBD254E4AF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766C60-B5DC-4EA1-AA66-418733FE36B1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4F8672-5C40-4BB5-A972-C34A9C525AB4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0"/>
            <a:ext cx="1085850" cy="6854825"/>
            <a:chOff x="0" y="0"/>
            <a:chExt cx="684" cy="4318"/>
          </a:xfrm>
        </p:grpSpPr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684" cy="4318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grpSp>
          <p:nvGrpSpPr>
            <p:cNvPr id="3076" name="Group 4"/>
            <p:cNvGrpSpPr>
              <a:grpSpLocks/>
            </p:cNvGrpSpPr>
            <p:nvPr/>
          </p:nvGrpSpPr>
          <p:grpSpPr bwMode="auto">
            <a:xfrm>
              <a:off x="48" y="102"/>
              <a:ext cx="96" cy="4128"/>
              <a:chOff x="48" y="102"/>
              <a:chExt cx="96" cy="4128"/>
            </a:xfrm>
          </p:grpSpPr>
          <p:sp>
            <p:nvSpPr>
              <p:cNvPr id="3077" name="Rectangle 5"/>
              <p:cNvSpPr>
                <a:spLocks noChangeArrowheads="1"/>
              </p:cNvSpPr>
              <p:nvPr/>
            </p:nvSpPr>
            <p:spPr bwMode="auto">
              <a:xfrm>
                <a:off x="48" y="1105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078" name="Rectangle 6"/>
              <p:cNvSpPr>
                <a:spLocks noChangeArrowheads="1"/>
              </p:cNvSpPr>
              <p:nvPr/>
            </p:nvSpPr>
            <p:spPr bwMode="auto">
              <a:xfrm>
                <a:off x="48" y="1250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079" name="Rectangle 7"/>
              <p:cNvSpPr>
                <a:spLocks noChangeArrowheads="1"/>
              </p:cNvSpPr>
              <p:nvPr/>
            </p:nvSpPr>
            <p:spPr bwMode="auto">
              <a:xfrm>
                <a:off x="48" y="1393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080" name="Rectangle 8"/>
              <p:cNvSpPr>
                <a:spLocks noChangeArrowheads="1"/>
              </p:cNvSpPr>
              <p:nvPr/>
            </p:nvSpPr>
            <p:spPr bwMode="auto">
              <a:xfrm>
                <a:off x="48" y="1538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081" name="Rectangle 9"/>
              <p:cNvSpPr>
                <a:spLocks noChangeArrowheads="1"/>
              </p:cNvSpPr>
              <p:nvPr/>
            </p:nvSpPr>
            <p:spPr bwMode="auto">
              <a:xfrm>
                <a:off x="48" y="1683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082" name="Rectangle 10"/>
              <p:cNvSpPr>
                <a:spLocks noChangeArrowheads="1"/>
              </p:cNvSpPr>
              <p:nvPr/>
            </p:nvSpPr>
            <p:spPr bwMode="auto">
              <a:xfrm>
                <a:off x="48" y="1826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083" name="Rectangle 11"/>
              <p:cNvSpPr>
                <a:spLocks noChangeArrowheads="1"/>
              </p:cNvSpPr>
              <p:nvPr/>
            </p:nvSpPr>
            <p:spPr bwMode="auto">
              <a:xfrm>
                <a:off x="48" y="1971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084" name="Rectangle 12"/>
              <p:cNvSpPr>
                <a:spLocks noChangeArrowheads="1"/>
              </p:cNvSpPr>
              <p:nvPr/>
            </p:nvSpPr>
            <p:spPr bwMode="auto">
              <a:xfrm>
                <a:off x="48" y="2115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085" name="Rectangle 13"/>
              <p:cNvSpPr>
                <a:spLocks noChangeArrowheads="1"/>
              </p:cNvSpPr>
              <p:nvPr/>
            </p:nvSpPr>
            <p:spPr bwMode="auto">
              <a:xfrm>
                <a:off x="48" y="2259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086" name="Rectangle 14"/>
              <p:cNvSpPr>
                <a:spLocks noChangeArrowheads="1"/>
              </p:cNvSpPr>
              <p:nvPr/>
            </p:nvSpPr>
            <p:spPr bwMode="auto">
              <a:xfrm>
                <a:off x="48" y="2403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087" name="Rectangle 15"/>
              <p:cNvSpPr>
                <a:spLocks noChangeArrowheads="1"/>
              </p:cNvSpPr>
              <p:nvPr/>
            </p:nvSpPr>
            <p:spPr bwMode="auto">
              <a:xfrm>
                <a:off x="48" y="2548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088" name="Rectangle 16"/>
              <p:cNvSpPr>
                <a:spLocks noChangeArrowheads="1"/>
              </p:cNvSpPr>
              <p:nvPr/>
            </p:nvSpPr>
            <p:spPr bwMode="auto">
              <a:xfrm>
                <a:off x="48" y="2692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089" name="Rectangle 17"/>
              <p:cNvSpPr>
                <a:spLocks noChangeArrowheads="1"/>
              </p:cNvSpPr>
              <p:nvPr/>
            </p:nvSpPr>
            <p:spPr bwMode="auto">
              <a:xfrm>
                <a:off x="48" y="2836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090" name="Rectangle 18"/>
              <p:cNvSpPr>
                <a:spLocks noChangeArrowheads="1"/>
              </p:cNvSpPr>
              <p:nvPr/>
            </p:nvSpPr>
            <p:spPr bwMode="auto">
              <a:xfrm>
                <a:off x="48" y="2980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091" name="Rectangle 19"/>
              <p:cNvSpPr>
                <a:spLocks noChangeArrowheads="1"/>
              </p:cNvSpPr>
              <p:nvPr/>
            </p:nvSpPr>
            <p:spPr bwMode="auto">
              <a:xfrm>
                <a:off x="48" y="3124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092" name="Rectangle 20"/>
              <p:cNvSpPr>
                <a:spLocks noChangeArrowheads="1"/>
              </p:cNvSpPr>
              <p:nvPr/>
            </p:nvSpPr>
            <p:spPr bwMode="auto">
              <a:xfrm>
                <a:off x="48" y="3269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093" name="Rectangle 21"/>
              <p:cNvSpPr>
                <a:spLocks noChangeArrowheads="1"/>
              </p:cNvSpPr>
              <p:nvPr/>
            </p:nvSpPr>
            <p:spPr bwMode="auto">
              <a:xfrm>
                <a:off x="48" y="3412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094" name="Rectangle 22"/>
              <p:cNvSpPr>
                <a:spLocks noChangeArrowheads="1"/>
              </p:cNvSpPr>
              <p:nvPr/>
            </p:nvSpPr>
            <p:spPr bwMode="auto">
              <a:xfrm>
                <a:off x="48" y="3557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095" name="Rectangle 23"/>
              <p:cNvSpPr>
                <a:spLocks noChangeArrowheads="1"/>
              </p:cNvSpPr>
              <p:nvPr/>
            </p:nvSpPr>
            <p:spPr bwMode="auto">
              <a:xfrm>
                <a:off x="48" y="3702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096" name="Rectangle 24"/>
              <p:cNvSpPr>
                <a:spLocks noChangeArrowheads="1"/>
              </p:cNvSpPr>
              <p:nvPr/>
            </p:nvSpPr>
            <p:spPr bwMode="auto">
              <a:xfrm>
                <a:off x="48" y="3845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097" name="Rectangle 25"/>
              <p:cNvSpPr>
                <a:spLocks noChangeArrowheads="1"/>
              </p:cNvSpPr>
              <p:nvPr/>
            </p:nvSpPr>
            <p:spPr bwMode="auto">
              <a:xfrm>
                <a:off x="48" y="3990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098" name="Rectangle 26"/>
              <p:cNvSpPr>
                <a:spLocks noChangeArrowheads="1"/>
              </p:cNvSpPr>
              <p:nvPr/>
            </p:nvSpPr>
            <p:spPr bwMode="auto">
              <a:xfrm>
                <a:off x="48" y="4133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099" name="Rectangle 27"/>
              <p:cNvSpPr>
                <a:spLocks noChangeArrowheads="1"/>
              </p:cNvSpPr>
              <p:nvPr/>
            </p:nvSpPr>
            <p:spPr bwMode="auto">
              <a:xfrm>
                <a:off x="48" y="102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100" name="Rectangle 28"/>
              <p:cNvSpPr>
                <a:spLocks noChangeArrowheads="1"/>
              </p:cNvSpPr>
              <p:nvPr/>
            </p:nvSpPr>
            <p:spPr bwMode="auto">
              <a:xfrm>
                <a:off x="48" y="246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101" name="Rectangle 29"/>
              <p:cNvSpPr>
                <a:spLocks noChangeArrowheads="1"/>
              </p:cNvSpPr>
              <p:nvPr/>
            </p:nvSpPr>
            <p:spPr bwMode="auto">
              <a:xfrm>
                <a:off x="48" y="391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102" name="Rectangle 30"/>
              <p:cNvSpPr>
                <a:spLocks noChangeArrowheads="1"/>
              </p:cNvSpPr>
              <p:nvPr/>
            </p:nvSpPr>
            <p:spPr bwMode="auto">
              <a:xfrm>
                <a:off x="48" y="535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103" name="Rectangle 31"/>
              <p:cNvSpPr>
                <a:spLocks noChangeArrowheads="1"/>
              </p:cNvSpPr>
              <p:nvPr/>
            </p:nvSpPr>
            <p:spPr bwMode="auto">
              <a:xfrm>
                <a:off x="48" y="679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104" name="Rectangle 32"/>
              <p:cNvSpPr>
                <a:spLocks noChangeArrowheads="1"/>
              </p:cNvSpPr>
              <p:nvPr/>
            </p:nvSpPr>
            <p:spPr bwMode="auto">
              <a:xfrm>
                <a:off x="48" y="823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105" name="Rectangle 33"/>
              <p:cNvSpPr>
                <a:spLocks noChangeArrowheads="1"/>
              </p:cNvSpPr>
              <p:nvPr/>
            </p:nvSpPr>
            <p:spPr bwMode="auto">
              <a:xfrm>
                <a:off x="48" y="968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</p:grpSp>
      <p:sp>
        <p:nvSpPr>
          <p:cNvPr id="3106" name="Rectangle 34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Klepnutím lze upravit styl předlohy nadpisů.</a:t>
            </a:r>
          </a:p>
        </p:txBody>
      </p:sp>
      <p:sp>
        <p:nvSpPr>
          <p:cNvPr id="3107" name="Rectangle 3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430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sk-SK"/>
          </a:p>
        </p:txBody>
      </p:sp>
      <p:sp>
        <p:nvSpPr>
          <p:cNvPr id="3108" name="Rectangle 3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sk-SK"/>
          </a:p>
        </p:txBody>
      </p:sp>
      <p:sp>
        <p:nvSpPr>
          <p:cNvPr id="3109" name="Rectangle 3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C10A1B6-9F5B-4F2F-A3D0-77AF4E8D0DC7}" type="slidenum">
              <a:rPr lang="sk-SK"/>
              <a:pPr/>
              <a:t>‹#›</a:t>
            </a:fld>
            <a:endParaRPr lang="sk-SK"/>
          </a:p>
        </p:txBody>
      </p:sp>
      <p:sp>
        <p:nvSpPr>
          <p:cNvPr id="3110" name="Rectangle 3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69988" y="1946275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Klepnutím lze upravit styly předlohy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Třetí úroveň</a:t>
            </a:r>
          </a:p>
          <a:p>
            <a:pPr lvl="3"/>
            <a:r>
              <a:rPr lang="sk-SK" smtClean="0"/>
              <a:t>Čtvrtá úroveň</a:t>
            </a:r>
          </a:p>
          <a:p>
            <a:pPr lvl="4"/>
            <a:r>
              <a:rPr lang="sk-SK" smtClean="0"/>
              <a:t>Pátá úroveň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u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t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7772400" cy="685800"/>
          </a:xfrm>
        </p:spPr>
        <p:txBody>
          <a:bodyPr/>
          <a:lstStyle/>
          <a:p>
            <a:r>
              <a:rPr lang="sk-SK" dirty="0">
                <a:solidFill>
                  <a:schemeClr val="tx2">
                    <a:lumMod val="40000"/>
                    <a:lumOff val="60000"/>
                  </a:schemeClr>
                </a:solidFill>
              </a:rPr>
              <a:t>Logické inštrukcie</a:t>
            </a:r>
          </a:p>
        </p:txBody>
      </p:sp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1143000" y="914400"/>
            <a:ext cx="8001000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60000" indent="-360000">
              <a:spcBef>
                <a:spcPct val="50000"/>
              </a:spcBef>
              <a:buClr>
                <a:schemeClr val="tx2"/>
              </a:buClr>
              <a:buSzPct val="80000"/>
              <a:buFont typeface="Wingdings" pitchFamily="2" charset="2"/>
              <a:buChar char="q"/>
            </a:pP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Vykonávajú 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logické operácie nad zodpovedajúcimi bitmi 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operandov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. Výsledok uložia do ľavého 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operandu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.</a:t>
            </a:r>
          </a:p>
          <a:p>
            <a:pPr>
              <a:spcBef>
                <a:spcPct val="50000"/>
              </a:spcBef>
              <a:buClr>
                <a:schemeClr val="tx2"/>
              </a:buClr>
              <a:buSzPct val="80000"/>
              <a:buFont typeface="Wingdings" pitchFamily="2" charset="2"/>
              <a:buChar char="q"/>
            </a:pP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nastavujú príznaky: </a:t>
            </a:r>
          </a:p>
          <a:p>
            <a:pPr lvl="1">
              <a:buClr>
                <a:schemeClr val="tx2"/>
              </a:buClr>
              <a:buSzPct val="80000"/>
              <a:buFont typeface="Wingdings" pitchFamily="2" charset="2"/>
              <a:buChar char="§"/>
            </a:pP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CY 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 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OV 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na 0</a:t>
            </a:r>
          </a:p>
          <a:p>
            <a:pPr lvl="1">
              <a:buClr>
                <a:schemeClr val="tx2"/>
              </a:buClr>
              <a:buSzPct val="80000"/>
              <a:buFont typeface="Wingdings" pitchFamily="2" charset="2"/>
              <a:buChar char="§"/>
            </a:pP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ZR, PE, PL 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podľa výsledku operácie</a:t>
            </a:r>
          </a:p>
          <a:p>
            <a:pPr lvl="1">
              <a:buClr>
                <a:schemeClr val="tx2"/>
              </a:buClr>
              <a:buSzPct val="80000"/>
              <a:buFont typeface="Wingdings" pitchFamily="2" charset="2"/>
              <a:buChar char="§"/>
            </a:pP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AC 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- nedefinovaný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1143000" y="457200"/>
            <a:ext cx="7772400" cy="466725"/>
          </a:xfrm>
          <a:prstGeom prst="rect">
            <a:avLst/>
          </a:prstGeom>
          <a:solidFill>
            <a:srgbClr val="CC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rcl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register/pamäť, číslo/CL (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rotate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left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through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carry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)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1143000" y="1905000"/>
            <a:ext cx="8001000" cy="3305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60000" indent="-360000">
              <a:spcBef>
                <a:spcPct val="50000"/>
              </a:spcBef>
              <a:buClr>
                <a:schemeClr val="tx2"/>
              </a:buClr>
              <a:buSzPct val="80000"/>
              <a:buFont typeface="Wingdings" pitchFamily="2" charset="2"/>
              <a:buChar char="q"/>
            </a:pP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Používa 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sa  pri posuvoch 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operandov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uložených vo viac ako 2 slovách. Pretože naraz môžeme posunúť nanajvýš 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operand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dĺžky 32 bitov, musíme posuv dlhších 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operandov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robiť po častiach. </a:t>
            </a:r>
          </a:p>
          <a:p>
            <a:pPr marL="360000" indent="-360000">
              <a:spcBef>
                <a:spcPct val="50000"/>
              </a:spcBef>
              <a:buClr>
                <a:schemeClr val="tx2">
                  <a:lumMod val="40000"/>
                  <a:lumOff val="60000"/>
                </a:schemeClr>
              </a:buClr>
              <a:buSzPct val="80000"/>
              <a:buFont typeface="Wingdings" pitchFamily="2" charset="2"/>
              <a:buChar char="Ø"/>
            </a:pP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Chceme 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vynásobiť dvoma premennú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VelkeCislo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typu 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qword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: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None/>
            </a:pP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shl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dword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ptr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VelkeCislo,1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rcl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dword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ptr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VelkeCislo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4,1</a:t>
            </a:r>
            <a:endParaRPr lang="sk-SK" dirty="0"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6634" name="Picture 10" descr="http://frdsa.fri.utc.sk/~janosik/Kniha/rcl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1066800"/>
            <a:ext cx="2514600" cy="742950"/>
          </a:xfrm>
          <a:prstGeom prst="rect">
            <a:avLst/>
          </a:prstGeom>
          <a:solidFill>
            <a:schemeClr val="tx1"/>
          </a:solidFill>
        </p:spPr>
      </p:pic>
      <p:grpSp>
        <p:nvGrpSpPr>
          <p:cNvPr id="26638" name="Group 14"/>
          <p:cNvGrpSpPr>
            <a:grpSpLocks/>
          </p:cNvGrpSpPr>
          <p:nvPr/>
        </p:nvGrpSpPr>
        <p:grpSpPr bwMode="auto">
          <a:xfrm>
            <a:off x="1143000" y="5257800"/>
            <a:ext cx="7772400" cy="1349375"/>
            <a:chOff x="720" y="3312"/>
            <a:chExt cx="4896" cy="850"/>
          </a:xfrm>
        </p:grpSpPr>
        <p:sp>
          <p:nvSpPr>
            <p:cNvPr id="26636" name="Text Box 12"/>
            <p:cNvSpPr txBox="1">
              <a:spLocks noChangeArrowheads="1"/>
            </p:cNvSpPr>
            <p:nvPr/>
          </p:nvSpPr>
          <p:spPr bwMode="auto">
            <a:xfrm>
              <a:off x="720" y="3312"/>
              <a:ext cx="4896" cy="294"/>
            </a:xfrm>
            <a:prstGeom prst="rect">
              <a:avLst/>
            </a:prstGeom>
            <a:solidFill>
              <a:srgbClr val="CC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sk-SK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</a:rPr>
                <a:t>rcr</a:t>
              </a:r>
              <a:r>
                <a:rPr lang="sk-SK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</a:rPr>
                <a:t> register/pamäť, číslo/CL (</a:t>
              </a:r>
              <a:r>
                <a:rPr lang="sk-SK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</a:rPr>
                <a:t>rotate</a:t>
              </a:r>
              <a:r>
                <a:rPr lang="sk-SK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</a:rPr>
                <a:t> </a:t>
              </a:r>
              <a:r>
                <a:rPr lang="sk-SK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</a:rPr>
                <a:t>right</a:t>
              </a:r>
              <a:r>
                <a:rPr lang="sk-SK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</a:rPr>
                <a:t> </a:t>
              </a:r>
              <a:r>
                <a:rPr lang="sk-SK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</a:rPr>
                <a:t>through</a:t>
              </a:r>
              <a:r>
                <a:rPr lang="sk-SK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</a:rPr>
                <a:t> </a:t>
              </a:r>
              <a:r>
                <a:rPr lang="sk-SK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</a:rPr>
                <a:t>carry</a:t>
              </a:r>
              <a:r>
                <a:rPr lang="sk-SK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</a:rPr>
                <a:t>)</a:t>
              </a:r>
            </a:p>
          </p:txBody>
        </p:sp>
        <p:pic>
          <p:nvPicPr>
            <p:cNvPr id="26637" name="Picture 13" descr="http://frdsa.fri.utc.sk/~janosik/Kniha/rcr.gi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112" y="3744"/>
              <a:ext cx="1570" cy="418"/>
            </a:xfrm>
            <a:prstGeom prst="rect">
              <a:avLst/>
            </a:prstGeom>
            <a:solidFill>
              <a:schemeClr val="tx1"/>
            </a:solidFill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1219200" y="838200"/>
            <a:ext cx="6705600" cy="466725"/>
          </a:xfrm>
          <a:prstGeom prst="rect">
            <a:avLst/>
          </a:prstGeom>
          <a:solidFill>
            <a:srgbClr val="CC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and register/pamäť, register/pamäť/číslo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1143000" y="1447800"/>
            <a:ext cx="7620000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  <a:buSzPct val="80000"/>
              <a:buFont typeface="Wingdings" pitchFamily="2" charset="2"/>
              <a:buNone/>
            </a:pP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Používa sa, keď potrebujeme nastaviť 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niektorý 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bit (bity) ľavého 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operandu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na 0. Do pravého 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operandu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uložíme masku, ktorá bude mať 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v určených 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bitoch hodnotu 0, v ostatných bitoch hodnotu 1. </a:t>
            </a:r>
          </a:p>
          <a:p>
            <a:pPr lvl="1">
              <a:spcBef>
                <a:spcPct val="50000"/>
              </a:spcBef>
              <a:buClr>
                <a:schemeClr val="tx2">
                  <a:lumMod val="40000"/>
                  <a:lumOff val="60000"/>
                </a:schemeClr>
              </a:buClr>
              <a:buSzPct val="80000"/>
              <a:buFont typeface="Wingdings" pitchFamily="2" charset="2"/>
              <a:buChar char="Ø"/>
            </a:pP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Chceme vynulovať 3. bit registra 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BL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(bit </a:t>
            </a:r>
            <a:r>
              <a:rPr lang="en-US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na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4. </a:t>
            </a: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pozcií)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:</a:t>
            </a:r>
            <a:endParaRPr lang="sk-SK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lvl="1">
              <a:spcBef>
                <a:spcPct val="50000"/>
              </a:spcBef>
              <a:buClr>
                <a:schemeClr val="folHlink"/>
              </a:buClr>
              <a:buSzPct val="80000"/>
              <a:buFont typeface="Wingdings" pitchFamily="2" charset="2"/>
              <a:buNone/>
            </a:pPr>
            <a:r>
              <a:rPr lang="sk-SK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	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and bl,11110111b</a:t>
            </a:r>
          </a:p>
          <a:p>
            <a:pPr lvl="1">
              <a:spcBef>
                <a:spcPct val="50000"/>
              </a:spcBef>
              <a:buClr>
                <a:schemeClr val="tx2">
                  <a:lumMod val="40000"/>
                  <a:lumOff val="60000"/>
                </a:schemeClr>
              </a:buClr>
              <a:buSzPct val="80000"/>
              <a:buFont typeface="Wingdings" pitchFamily="2" charset="2"/>
              <a:buChar char="Ø"/>
            </a:pP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Previesť ASCII kód číslice na hodnotu čísla:</a:t>
            </a:r>
          </a:p>
          <a:p>
            <a:pPr lvl="2">
              <a:spcBef>
                <a:spcPct val="50000"/>
              </a:spcBef>
              <a:buClr>
                <a:schemeClr val="folHlink"/>
              </a:buClr>
              <a:buSzPct val="80000"/>
              <a:buFont typeface="Wingdings" pitchFamily="2" charset="2"/>
              <a:buNone/>
            </a:pP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‘0’ = 00110000b, ‘1’ = 00110001b, ...</a:t>
            </a:r>
          </a:p>
          <a:p>
            <a:pPr lvl="2">
              <a:spcBef>
                <a:spcPct val="50000"/>
              </a:spcBef>
              <a:buClr>
                <a:schemeClr val="folHlink"/>
              </a:buClr>
              <a:buSzPct val="80000"/>
              <a:buFont typeface="Wingdings" pitchFamily="2" charset="2"/>
              <a:buNone/>
            </a:pP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mov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al,’9’</a:t>
            </a:r>
            <a:b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and al,00001111b; ’9’ 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  <a:sym typeface="Symbol" pitchFamily="18" charset="2"/>
              </a:rPr>
              <a:t>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9</a:t>
            </a:r>
            <a:endParaRPr lang="sk-SK" dirty="0"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2"/>
          <p:cNvSpPr txBox="1">
            <a:spLocks noChangeArrowheads="1"/>
          </p:cNvSpPr>
          <p:nvPr/>
        </p:nvSpPr>
        <p:spPr bwMode="auto">
          <a:xfrm>
            <a:off x="1219200" y="990600"/>
            <a:ext cx="6705600" cy="466725"/>
          </a:xfrm>
          <a:prstGeom prst="rect">
            <a:avLst/>
          </a:prstGeom>
          <a:solidFill>
            <a:srgbClr val="CC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or register/pamäť, register/pamäť/číslo</a:t>
            </a:r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1143000" y="1600200"/>
            <a:ext cx="738944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  <a:buSzPct val="80000"/>
              <a:buFont typeface="Wingdings" pitchFamily="2" charset="2"/>
              <a:buNone/>
            </a:pP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Používa sa, keď potrebujeme nastaviť 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niektorý 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bit (bity) ľavého 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operandu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na 1. Do pravého 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operandu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uložíme masku, ktorá 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bude mať v určených 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bitoch hodnotu 1, v ostatných bitoch hodnotu 0. </a:t>
            </a:r>
          </a:p>
          <a:p>
            <a:pPr lvl="1">
              <a:spcBef>
                <a:spcPct val="50000"/>
              </a:spcBef>
              <a:buClr>
                <a:schemeClr val="tx2">
                  <a:lumMod val="40000"/>
                  <a:lumOff val="60000"/>
                </a:schemeClr>
              </a:buClr>
              <a:buSzPct val="80000"/>
              <a:buFont typeface="Wingdings" pitchFamily="2" charset="2"/>
              <a:buChar char="Ø"/>
            </a:pP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3. bit registra BL chceme nastaviť na 1:</a:t>
            </a:r>
          </a:p>
          <a:p>
            <a:pPr lvl="1">
              <a:spcBef>
                <a:spcPct val="50000"/>
              </a:spcBef>
              <a:buClr>
                <a:schemeClr val="folHlink"/>
              </a:buClr>
              <a:buSzPct val="80000"/>
              <a:buFont typeface="Wingdings" pitchFamily="2" charset="2"/>
              <a:buNone/>
            </a:pPr>
            <a:r>
              <a:rPr lang="sk-SK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	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or bl,00001000b</a:t>
            </a:r>
          </a:p>
          <a:p>
            <a:pPr lvl="1">
              <a:spcBef>
                <a:spcPct val="50000"/>
              </a:spcBef>
              <a:buClr>
                <a:schemeClr val="tx2">
                  <a:lumMod val="40000"/>
                  <a:lumOff val="60000"/>
                </a:schemeClr>
              </a:buClr>
              <a:buSzPct val="80000"/>
              <a:buFont typeface="Wingdings" pitchFamily="2" charset="2"/>
              <a:buChar char="Ø"/>
            </a:pP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Previesť číslo do ASCII kódu:</a:t>
            </a:r>
          </a:p>
          <a:p>
            <a:pPr lvl="2">
              <a:spcBef>
                <a:spcPct val="50000"/>
              </a:spcBef>
              <a:buClr>
                <a:schemeClr val="folHlink"/>
              </a:buClr>
              <a:buSzPct val="80000"/>
              <a:buFont typeface="Wingdings" pitchFamily="2" charset="2"/>
              <a:buNone/>
            </a:pP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mov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al,9</a:t>
            </a:r>
            <a:b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or al,110000b; 9 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  <a:sym typeface="Symbol" pitchFamily="18" charset="2"/>
              </a:rPr>
              <a:t>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’9’</a:t>
            </a:r>
            <a:endParaRPr lang="sk-SK" dirty="0"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7" name="Group 7"/>
          <p:cNvGrpSpPr>
            <a:grpSpLocks/>
          </p:cNvGrpSpPr>
          <p:nvPr/>
        </p:nvGrpSpPr>
        <p:grpSpPr bwMode="auto">
          <a:xfrm>
            <a:off x="2057400" y="4724400"/>
            <a:ext cx="2681288" cy="1628775"/>
            <a:chOff x="1287" y="2919"/>
            <a:chExt cx="1689" cy="1026"/>
          </a:xfrm>
        </p:grpSpPr>
        <p:sp>
          <p:nvSpPr>
            <p:cNvPr id="20484" name="AutoShape 4"/>
            <p:cNvSpPr>
              <a:spLocks noChangeArrowheads="1"/>
            </p:cNvSpPr>
            <p:nvPr/>
          </p:nvSpPr>
          <p:spPr bwMode="auto">
            <a:xfrm>
              <a:off x="1287" y="2919"/>
              <a:ext cx="1296" cy="432"/>
            </a:xfrm>
            <a:prstGeom prst="wedgeEllipseCallout">
              <a:avLst>
                <a:gd name="adj1" fmla="val 14894"/>
                <a:gd name="adj2" fmla="val 108102"/>
              </a:avLst>
            </a:prstGeom>
            <a:solidFill>
              <a:srgbClr val="CC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tIns="82800"/>
            <a:lstStyle/>
            <a:p>
              <a:pPr algn="ctr"/>
              <a:endParaRPr lang="sk-SK" b="1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0486" name="Text Box 6"/>
            <p:cNvSpPr txBox="1">
              <a:spLocks noChangeArrowheads="1"/>
            </p:cNvSpPr>
            <p:nvPr/>
          </p:nvSpPr>
          <p:spPr bwMode="auto">
            <a:xfrm>
              <a:off x="1488" y="3634"/>
              <a:ext cx="1488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tIns="82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lep</a:t>
              </a:r>
              <a:r>
                <a:rPr lang="sk-SK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šie!</a:t>
              </a:r>
            </a:p>
          </p:txBody>
        </p:sp>
      </p:grpSp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1295400" y="533400"/>
            <a:ext cx="6705600" cy="466725"/>
          </a:xfrm>
          <a:prstGeom prst="rect">
            <a:avLst/>
          </a:prstGeom>
          <a:solidFill>
            <a:srgbClr val="CC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x</a:t>
            </a:r>
            <a:r>
              <a:rPr lang="sk-SK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or register/pamäť, register/pamäť/číslo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1143000" y="1143000"/>
            <a:ext cx="8001000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  <a:buSzPct val="80000"/>
              <a:buFont typeface="Wingdings" pitchFamily="2" charset="2"/>
              <a:buNone/>
            </a:pP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Používa sa, keď potrebujeme </a:t>
            </a:r>
            <a:r>
              <a:rPr lang="en-US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inver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ova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ť 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niektorý 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bit (bity) ľavého 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operandu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. 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Hodnota 1 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v maske bity 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invertuje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, 0 ponechá ich pôvodnú hodnotu.</a:t>
            </a:r>
          </a:p>
          <a:p>
            <a:pPr lvl="1">
              <a:spcBef>
                <a:spcPct val="50000"/>
              </a:spcBef>
              <a:buClr>
                <a:schemeClr val="tx2">
                  <a:lumMod val="40000"/>
                  <a:lumOff val="60000"/>
                </a:schemeClr>
              </a:buClr>
              <a:buSzPct val="80000"/>
              <a:buFont typeface="Wingdings" pitchFamily="2" charset="2"/>
              <a:buChar char="Ø"/>
            </a:pP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Chceme 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invertovať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horné 4 bity registra BL:</a:t>
            </a:r>
          </a:p>
          <a:p>
            <a:pPr lvl="1">
              <a:spcBef>
                <a:spcPct val="50000"/>
              </a:spcBef>
              <a:buClr>
                <a:schemeClr val="folHlink"/>
              </a:buClr>
              <a:buSzPct val="80000"/>
              <a:buFont typeface="Wingdings" pitchFamily="2" charset="2"/>
              <a:buNone/>
            </a:pPr>
            <a:r>
              <a:rPr lang="sk-SK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	 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mov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bl,01010101b</a:t>
            </a:r>
            <a:b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	 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xor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bl,11110000b ; 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bl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1010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101b</a:t>
            </a:r>
            <a:r>
              <a:rPr lang="sk-SK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	</a:t>
            </a:r>
          </a:p>
          <a:p>
            <a:pPr lvl="1">
              <a:spcBef>
                <a:spcPct val="50000"/>
              </a:spcBef>
              <a:buClr>
                <a:schemeClr val="tx2">
                  <a:lumMod val="40000"/>
                  <a:lumOff val="60000"/>
                </a:schemeClr>
              </a:buClr>
              <a:buSzPct val="80000"/>
              <a:buFont typeface="Wingdings" pitchFamily="2" charset="2"/>
              <a:buChar char="Ø"/>
            </a:pP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Vynulovať register: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2133600" y="4343400"/>
            <a:ext cx="7772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82800"/>
          <a:lstStyle/>
          <a:p>
            <a:pPr eaLnBrk="0" hangingPunct="0">
              <a:spcBef>
                <a:spcPct val="20000"/>
              </a:spcBef>
            </a:pP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  <a:sym typeface="Symbol" pitchFamily="18" charset="2"/>
              </a:rPr>
              <a:t>mov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  <a:sym typeface="Symbol" pitchFamily="18" charset="2"/>
              </a:rPr>
              <a:t> 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  <a:sym typeface="Symbol" pitchFamily="18" charset="2"/>
              </a:rPr>
              <a:t>ecx,0  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  <a:sym typeface="Symbol" pitchFamily="18" charset="2"/>
              </a:rPr>
              <a:t> 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  <a:sym typeface="Symbol" pitchFamily="18" charset="2"/>
              </a:rPr>
              <a:t>B9 00 </a:t>
            </a:r>
            <a:r>
              <a:rPr lang="sk-SK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  <a:sym typeface="Symbol" pitchFamily="18" charset="2"/>
              </a:rPr>
              <a:t>00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  <a:sym typeface="Symbol" pitchFamily="18" charset="2"/>
              </a:rPr>
              <a:t> </a:t>
            </a:r>
            <a:r>
              <a:rPr lang="sk-SK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  <a:sym typeface="Symbol" pitchFamily="18" charset="2"/>
              </a:rPr>
              <a:t>00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  <a:sym typeface="Symbol" pitchFamily="18" charset="2"/>
              </a:rPr>
              <a:t> </a:t>
            </a:r>
            <a:r>
              <a:rPr lang="sk-SK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  <a:sym typeface="Symbol" pitchFamily="18" charset="2"/>
              </a:rPr>
              <a:t>00</a:t>
            </a: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  <a:sym typeface="Symbol" pitchFamily="18" charset="2"/>
            </a:endParaRPr>
          </a:p>
          <a:p>
            <a:pPr eaLnBrk="0" hangingPunct="0">
              <a:spcBef>
                <a:spcPct val="20000"/>
              </a:spcBef>
            </a:pP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xor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ecx,ecx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  <a:sym typeface="Symbol" pitchFamily="18" charset="2"/>
              </a:rPr>
              <a:t> 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  <a:sym typeface="Symbol" pitchFamily="18" charset="2"/>
              </a:rPr>
              <a:t>33 C9</a:t>
            </a: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  <a:sym typeface="Symbol" pitchFamily="18" charset="2"/>
            </a:endParaRPr>
          </a:p>
          <a:p>
            <a:pPr eaLnBrk="0" hangingPunct="0"/>
            <a:endParaRPr lang="sk-SK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762000" y="609600"/>
            <a:ext cx="8382000" cy="466725"/>
          </a:xfrm>
          <a:prstGeom prst="rect">
            <a:avLst/>
          </a:prstGeom>
          <a:solidFill>
            <a:srgbClr val="CC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test register/pamäť, register/pamäť/číslo (logical compare)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1143000" y="1219200"/>
            <a:ext cx="8001000" cy="33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  <a:buSzPct val="80000"/>
              <a:buFont typeface="Wingdings" pitchFamily="2" charset="2"/>
              <a:buChar char="q"/>
            </a:pP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logický súčin bez uloženia výsledku</a:t>
            </a:r>
          </a:p>
          <a:p>
            <a:pPr>
              <a:spcBef>
                <a:spcPct val="50000"/>
              </a:spcBef>
              <a:buClr>
                <a:schemeClr val="tx2"/>
              </a:buClr>
              <a:buSzPct val="80000"/>
              <a:buFont typeface="Wingdings" pitchFamily="2" charset="2"/>
              <a:buChar char="q"/>
            </a:pP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Používa sa, keď chceme zistiť, akú hodnotu má zvolený bit ľavého 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operandu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a podľa toho vetviť výpočet.</a:t>
            </a:r>
          </a:p>
          <a:p>
            <a:pPr lvl="1">
              <a:spcBef>
                <a:spcPct val="50000"/>
              </a:spcBef>
              <a:buClr>
                <a:schemeClr val="tx2"/>
              </a:buClr>
              <a:buSzPct val="80000"/>
              <a:buFont typeface="Wingdings" pitchFamily="2" charset="2"/>
              <a:buChar char="Ø"/>
            </a:pP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Podľa 3. bitu registra BL:</a:t>
            </a:r>
          </a:p>
          <a:p>
            <a:pPr lvl="1">
              <a:spcBef>
                <a:spcPct val="50000"/>
              </a:spcBef>
              <a:buClr>
                <a:schemeClr val="folHlink"/>
              </a:buClr>
              <a:buSzPct val="80000"/>
              <a:buFont typeface="Wingdings" pitchFamily="2" charset="2"/>
              <a:buNone/>
            </a:pPr>
            <a:r>
              <a:rPr lang="sk-SK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	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test bl,00001000b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None/>
            </a:pP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 	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jz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Nula; v 3. bite je 0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None/>
            </a:pP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 	Jedna: ...</a:t>
            </a:r>
          </a:p>
        </p:txBody>
      </p:sp>
      <p:grpSp>
        <p:nvGrpSpPr>
          <p:cNvPr id="21510" name="Group 6"/>
          <p:cNvGrpSpPr>
            <a:grpSpLocks/>
          </p:cNvGrpSpPr>
          <p:nvPr/>
        </p:nvGrpSpPr>
        <p:grpSpPr bwMode="auto">
          <a:xfrm>
            <a:off x="1143000" y="4876800"/>
            <a:ext cx="8001000" cy="1538288"/>
            <a:chOff x="720" y="2784"/>
            <a:chExt cx="5040" cy="969"/>
          </a:xfrm>
        </p:grpSpPr>
        <p:sp>
          <p:nvSpPr>
            <p:cNvPr id="21508" name="Text Box 4"/>
            <p:cNvSpPr txBox="1">
              <a:spLocks noChangeArrowheads="1"/>
            </p:cNvSpPr>
            <p:nvPr/>
          </p:nvSpPr>
          <p:spPr bwMode="auto">
            <a:xfrm>
              <a:off x="720" y="2784"/>
              <a:ext cx="4944" cy="294"/>
            </a:xfrm>
            <a:prstGeom prst="rect">
              <a:avLst/>
            </a:prstGeom>
            <a:solidFill>
              <a:srgbClr val="CC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sk-SK"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</a:rPr>
                <a:t>not register/pamäť (one</a:t>
              </a: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</a:rPr>
                <a:t>’</a:t>
              </a:r>
              <a:r>
                <a:rPr lang="sk-SK"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</a:rPr>
                <a:t>s complement negation)</a:t>
              </a:r>
            </a:p>
          </p:txBody>
        </p:sp>
        <p:sp>
          <p:nvSpPr>
            <p:cNvPr id="21509" name="Text Box 5"/>
            <p:cNvSpPr txBox="1">
              <a:spLocks noChangeArrowheads="1"/>
            </p:cNvSpPr>
            <p:nvPr/>
          </p:nvSpPr>
          <p:spPr bwMode="auto">
            <a:xfrm>
              <a:off x="720" y="3120"/>
              <a:ext cx="5040" cy="6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q"/>
              </a:pPr>
              <a:r>
                <a:rPr lang="sk-SK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  <a:r>
                <a:rPr lang="sk-SK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invertuje všetky bity operandu </a:t>
              </a:r>
            </a:p>
            <a:p>
              <a:pPr>
                <a:spcBef>
                  <a:spcPct val="5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q"/>
              </a:pPr>
              <a:r>
                <a:rPr lang="sk-SK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 nemení príznaky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7772400" cy="685800"/>
          </a:xfrm>
        </p:spPr>
        <p:txBody>
          <a:bodyPr/>
          <a:lstStyle/>
          <a:p>
            <a:r>
              <a:rPr lang="sk-SK" dirty="0">
                <a:solidFill>
                  <a:schemeClr val="tx2">
                    <a:lumMod val="40000"/>
                    <a:lumOff val="60000"/>
                  </a:schemeClr>
                </a:solidFill>
              </a:rPr>
              <a:t>Inštrukcie pre posuv a rotáciu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1143000" y="1066800"/>
            <a:ext cx="8001000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  <a:buSzPct val="80000"/>
              <a:buFont typeface="Wingdings" pitchFamily="2" charset="2"/>
              <a:buNone/>
            </a:pP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Ľavým 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operandom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je register alebo pamäťové miesto (veľkosti bajtu, slova alebo 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dvojslova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), ktorého bity sa posúvajú doprava alebo doľava.</a:t>
            </a:r>
          </a:p>
          <a:p>
            <a:pPr>
              <a:spcBef>
                <a:spcPct val="50000"/>
              </a:spcBef>
              <a:buClr>
                <a:schemeClr val="tx2"/>
              </a:buClr>
              <a:buSzPct val="80000"/>
              <a:buFont typeface="Wingdings" pitchFamily="2" charset="2"/>
              <a:buNone/>
            </a:pP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Pravým 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operandom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môže byť konštanta alebo register CL. Pravý 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operand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určuje, o koľko miest sa posunú bity ľavého 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operandu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772400" cy="685800"/>
          </a:xfrm>
        </p:spPr>
        <p:txBody>
          <a:bodyPr/>
          <a:lstStyle/>
          <a:p>
            <a:r>
              <a:rPr lang="sk-SK" dirty="0">
                <a:solidFill>
                  <a:schemeClr val="tx2">
                    <a:lumMod val="40000"/>
                    <a:lumOff val="60000"/>
                  </a:schemeClr>
                </a:solidFill>
              </a:rPr>
              <a:t>Inštrukcie pre posuv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1143000" y="762000"/>
            <a:ext cx="8001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  <a:buSzPct val="80000"/>
              <a:buFont typeface="Wingdings" pitchFamily="2" charset="2"/>
              <a:buChar char="q"/>
            </a:pP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nastavujú príznaky: </a:t>
            </a:r>
          </a:p>
          <a:p>
            <a:pPr lvl="1">
              <a:buClr>
                <a:schemeClr val="tx2"/>
              </a:buClr>
              <a:buSzPct val="80000"/>
              <a:buFont typeface="Wingdings" pitchFamily="2" charset="2"/>
              <a:buChar char="§"/>
            </a:pP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CY, OV, ZR, PE, PL 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podľa výsledku operácie</a:t>
            </a:r>
          </a:p>
          <a:p>
            <a:pPr lvl="1">
              <a:buClr>
                <a:schemeClr val="tx2"/>
              </a:buClr>
              <a:buSzPct val="80000"/>
              <a:buFont typeface="Wingdings" pitchFamily="2" charset="2"/>
              <a:buChar char="§"/>
            </a:pP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AC 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- nedefinovaný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1143000" y="2209800"/>
            <a:ext cx="7010400" cy="466725"/>
          </a:xfrm>
          <a:prstGeom prst="rect">
            <a:avLst/>
          </a:prstGeom>
          <a:solidFill>
            <a:srgbClr val="CC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shl register/pamäť, číslo/CL (shift logical left)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1143000" y="4064000"/>
            <a:ext cx="80010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  <a:buSzPct val="80000"/>
              <a:buFont typeface="Wingdings" pitchFamily="2" charset="2"/>
              <a:buChar char="q"/>
            </a:pP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Používajú sa na rýchle násobenie čísiel bez znamienka dvoma, prípadne 4-, 8- a 16-mi.</a:t>
            </a:r>
          </a:p>
          <a:p>
            <a:pPr lvl="1">
              <a:spcBef>
                <a:spcPct val="50000"/>
              </a:spcBef>
              <a:buClr>
                <a:schemeClr val="folHlink"/>
              </a:buClr>
              <a:buSzPct val="80000"/>
              <a:buFont typeface="Wingdings" pitchFamily="2" charset="2"/>
              <a:buNone/>
            </a:pPr>
            <a:r>
              <a:rPr lang="sk-SK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	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shl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dx,4; 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dx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16*dx</a:t>
            </a: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1143000" y="2819400"/>
            <a:ext cx="7010400" cy="466725"/>
          </a:xfrm>
          <a:prstGeom prst="rect">
            <a:avLst/>
          </a:prstGeom>
          <a:solidFill>
            <a:srgbClr val="CC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sal register/pamäť, číslo/CL (shift arithmetic left)</a:t>
            </a:r>
          </a:p>
        </p:txBody>
      </p:sp>
      <p:pic>
        <p:nvPicPr>
          <p:cNvPr id="23560" name="Picture 8" descr="http://frdsa.fri.utc.sk/~janosik/Kniha/shl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3429000"/>
            <a:ext cx="3051175" cy="593725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1143000" y="457200"/>
            <a:ext cx="7467600" cy="466725"/>
          </a:xfrm>
          <a:prstGeom prst="rect">
            <a:avLst/>
          </a:prstGeom>
          <a:solidFill>
            <a:srgbClr val="CC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shr register/pamäť, číslo/CL (shift logical right)</a:t>
            </a:r>
          </a:p>
        </p:txBody>
      </p:sp>
      <p:pic>
        <p:nvPicPr>
          <p:cNvPr id="24586" name="Picture 10" descr="http://frdsa.fri.utc.sk/~janosik/Kniha/shr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1143000"/>
            <a:ext cx="3051175" cy="5715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1143000" y="1828800"/>
            <a:ext cx="7696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  <a:buSzPct val="80000"/>
              <a:buFont typeface="Wingdings" pitchFamily="2" charset="2"/>
              <a:buChar char="q"/>
            </a:pPr>
            <a:r>
              <a:rPr lang="sk-SK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sk-SK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celočíselné delenie čísiel </a:t>
            </a:r>
            <a:r>
              <a:rPr lang="sk-SK" u="sng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bez znamienka</a:t>
            </a:r>
            <a:r>
              <a:rPr lang="sk-SK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dvoma, prípadne 4-, 8- a 16-mi</a:t>
            </a:r>
            <a:endParaRPr lang="sk-SK" b="1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cs typeface="Courier New" pitchFamily="49" charset="0"/>
            </a:endParaRPr>
          </a:p>
        </p:txBody>
      </p:sp>
      <p:grpSp>
        <p:nvGrpSpPr>
          <p:cNvPr id="24592" name="Group 16"/>
          <p:cNvGrpSpPr>
            <a:grpSpLocks/>
          </p:cNvGrpSpPr>
          <p:nvPr/>
        </p:nvGrpSpPr>
        <p:grpSpPr bwMode="auto">
          <a:xfrm>
            <a:off x="1143000" y="2819400"/>
            <a:ext cx="7696200" cy="3756025"/>
            <a:chOff x="720" y="1776"/>
            <a:chExt cx="4848" cy="2366"/>
          </a:xfrm>
        </p:grpSpPr>
        <p:sp>
          <p:nvSpPr>
            <p:cNvPr id="24581" name="Text Box 5"/>
            <p:cNvSpPr txBox="1">
              <a:spLocks noChangeArrowheads="1"/>
            </p:cNvSpPr>
            <p:nvPr/>
          </p:nvSpPr>
          <p:spPr bwMode="auto">
            <a:xfrm>
              <a:off x="720" y="2688"/>
              <a:ext cx="4848" cy="14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q"/>
              </a:pPr>
              <a:r>
                <a:rPr lang="sk-SK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  <a:r>
                <a:rPr lang="sk-SK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celočíselné delenie čísiel </a:t>
              </a:r>
              <a:r>
                <a:rPr lang="sk-SK" u="sng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so znamienkom</a:t>
              </a:r>
              <a:r>
                <a:rPr lang="sk-SK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 dvoma, prípadne 4-, 8- a 16-mi.</a:t>
              </a:r>
            </a:p>
            <a:p>
              <a:pPr lvl="1">
                <a:spcBef>
                  <a:spcPct val="50000"/>
                </a:spcBef>
                <a:buClr>
                  <a:schemeClr val="folHlink"/>
                </a:buClr>
                <a:buSzPct val="80000"/>
                <a:buFont typeface="Wingdings" pitchFamily="2" charset="2"/>
                <a:buNone/>
              </a:pPr>
              <a:r>
                <a:rPr lang="sk-SK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mov</a:t>
              </a:r>
              <a:r>
                <a:rPr lang="sk-SK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 b</a:t>
              </a:r>
              <a:r>
                <a:rPr 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l</a:t>
              </a:r>
              <a:r>
                <a:rPr lang="sk-SK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,-4 ; b</a:t>
              </a:r>
              <a:r>
                <a:rPr 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l</a:t>
              </a:r>
              <a:r>
                <a:rPr lang="sk-SK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sk-SK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= </a:t>
              </a:r>
              <a:r>
                <a:rPr lang="sk-SK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-4 = 11111100b</a:t>
              </a:r>
              <a:br>
                <a:rPr lang="sk-SK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</a:br>
              <a:r>
                <a:rPr lang="sk-SK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sar</a:t>
              </a:r>
              <a:r>
                <a:rPr lang="sk-SK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 b</a:t>
              </a:r>
              <a:r>
                <a:rPr 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l</a:t>
              </a:r>
              <a:r>
                <a:rPr lang="sk-SK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,1</a:t>
              </a:r>
              <a:r>
                <a:rPr 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  ; </a:t>
              </a:r>
              <a:r>
                <a:rPr lang="en-US" dirty="0" err="1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bl</a:t>
              </a:r>
              <a:r>
                <a:rPr lang="sk-SK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= </a:t>
              </a:r>
              <a:r>
                <a:rPr 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-2 = 11111110b</a:t>
              </a:r>
              <a:endPara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lvl="1">
                <a:spcBef>
                  <a:spcPct val="50000"/>
                </a:spcBef>
                <a:buClr>
                  <a:schemeClr val="folHlink"/>
                </a:buClr>
                <a:buSzPct val="80000"/>
                <a:buFont typeface="Wingdings" pitchFamily="2" charset="2"/>
                <a:buNone/>
              </a:pPr>
              <a:endParaRPr lang="sk-SK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4582" name="Text Box 6"/>
            <p:cNvSpPr txBox="1">
              <a:spLocks noChangeArrowheads="1"/>
            </p:cNvSpPr>
            <p:nvPr/>
          </p:nvSpPr>
          <p:spPr bwMode="auto">
            <a:xfrm>
              <a:off x="720" y="1776"/>
              <a:ext cx="4656" cy="294"/>
            </a:xfrm>
            <a:prstGeom prst="rect">
              <a:avLst/>
            </a:prstGeom>
            <a:solidFill>
              <a:srgbClr val="CC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sk-SK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</a:rPr>
                <a:t>sar</a:t>
              </a:r>
              <a:r>
                <a:rPr lang="sk-SK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</a:rPr>
                <a:t> register/pamäť, číslo/CL (</a:t>
              </a:r>
              <a:r>
                <a:rPr lang="sk-SK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</a:rPr>
                <a:t>shift</a:t>
              </a:r>
              <a:r>
                <a:rPr lang="sk-SK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</a:rPr>
                <a:t> </a:t>
              </a:r>
              <a:r>
                <a:rPr lang="sk-SK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</a:rPr>
                <a:t>arithmetic</a:t>
              </a:r>
              <a:r>
                <a:rPr lang="sk-SK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</a:rPr>
                <a:t> </a:t>
              </a:r>
              <a:r>
                <a:rPr lang="sk-SK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</a:rPr>
                <a:t>right</a:t>
              </a:r>
              <a:r>
                <a:rPr lang="sk-SK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</a:rPr>
                <a:t>)</a:t>
              </a:r>
            </a:p>
          </p:txBody>
        </p:sp>
        <p:pic>
          <p:nvPicPr>
            <p:cNvPr id="24589" name="Picture 13" descr="http://frdsa.fri.utc.sk/~janosik/Kniha/sar.gi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20" y="2160"/>
              <a:ext cx="1922" cy="403"/>
            </a:xfrm>
            <a:prstGeom prst="rect">
              <a:avLst/>
            </a:prstGeom>
            <a:solidFill>
              <a:schemeClr val="tx1"/>
            </a:solidFill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772400" cy="685800"/>
          </a:xfrm>
        </p:spPr>
        <p:txBody>
          <a:bodyPr/>
          <a:lstStyle/>
          <a:p>
            <a:r>
              <a:rPr lang="sk-SK" dirty="0">
                <a:solidFill>
                  <a:schemeClr val="tx2">
                    <a:lumMod val="40000"/>
                    <a:lumOff val="60000"/>
                  </a:schemeClr>
                </a:solidFill>
              </a:rPr>
              <a:t>Inštrukcie pre rotáciu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1143000" y="1066800"/>
            <a:ext cx="800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  <a:buSzPct val="80000"/>
              <a:buFont typeface="Wingdings" pitchFamily="2" charset="2"/>
              <a:buChar char="q"/>
            </a:pP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menia 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CY 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 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OV</a:t>
            </a:r>
            <a:endParaRPr lang="sk-SK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grpSp>
        <p:nvGrpSpPr>
          <p:cNvPr id="25613" name="Group 13"/>
          <p:cNvGrpSpPr>
            <a:grpSpLocks/>
          </p:cNvGrpSpPr>
          <p:nvPr/>
        </p:nvGrpSpPr>
        <p:grpSpPr bwMode="auto">
          <a:xfrm>
            <a:off x="1143000" y="1905000"/>
            <a:ext cx="6477000" cy="1352550"/>
            <a:chOff x="720" y="1200"/>
            <a:chExt cx="4080" cy="852"/>
          </a:xfrm>
        </p:grpSpPr>
        <p:sp>
          <p:nvSpPr>
            <p:cNvPr id="25604" name="Text Box 4"/>
            <p:cNvSpPr txBox="1">
              <a:spLocks noChangeArrowheads="1"/>
            </p:cNvSpPr>
            <p:nvPr/>
          </p:nvSpPr>
          <p:spPr bwMode="auto">
            <a:xfrm>
              <a:off x="720" y="1200"/>
              <a:ext cx="4080" cy="294"/>
            </a:xfrm>
            <a:prstGeom prst="rect">
              <a:avLst/>
            </a:prstGeom>
            <a:solidFill>
              <a:srgbClr val="CC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sk-SK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</a:rPr>
                <a:t>rol register/pamäť, číslo/CL (</a:t>
              </a:r>
              <a:r>
                <a:rPr lang="sk-SK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</a:rPr>
                <a:t>rotate</a:t>
              </a:r>
              <a:r>
                <a:rPr lang="sk-SK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</a:rPr>
                <a:t> </a:t>
              </a:r>
              <a:r>
                <a:rPr lang="sk-SK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</a:rPr>
                <a:t>left</a:t>
              </a:r>
              <a:r>
                <a:rPr lang="sk-SK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</a:rPr>
                <a:t>)</a:t>
              </a:r>
            </a:p>
          </p:txBody>
        </p:sp>
        <p:pic>
          <p:nvPicPr>
            <p:cNvPr id="25609" name="Picture 9" descr="http://frdsa.fri.utc.sk/~janosik/Kniha/rol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968" y="1584"/>
              <a:ext cx="1584" cy="468"/>
            </a:xfrm>
            <a:prstGeom prst="rect">
              <a:avLst/>
            </a:prstGeom>
            <a:solidFill>
              <a:schemeClr val="tx1"/>
            </a:solidFill>
          </p:spPr>
        </p:pic>
      </p:grpSp>
      <p:grpSp>
        <p:nvGrpSpPr>
          <p:cNvPr id="25612" name="Group 12"/>
          <p:cNvGrpSpPr>
            <a:grpSpLocks/>
          </p:cNvGrpSpPr>
          <p:nvPr/>
        </p:nvGrpSpPr>
        <p:grpSpPr bwMode="auto">
          <a:xfrm>
            <a:off x="1143000" y="3810000"/>
            <a:ext cx="6477000" cy="1273175"/>
            <a:chOff x="720" y="2400"/>
            <a:chExt cx="4080" cy="802"/>
          </a:xfrm>
        </p:grpSpPr>
        <p:sp>
          <p:nvSpPr>
            <p:cNvPr id="25606" name="Text Box 6"/>
            <p:cNvSpPr txBox="1">
              <a:spLocks noChangeArrowheads="1"/>
            </p:cNvSpPr>
            <p:nvPr/>
          </p:nvSpPr>
          <p:spPr bwMode="auto">
            <a:xfrm>
              <a:off x="720" y="2400"/>
              <a:ext cx="4080" cy="294"/>
            </a:xfrm>
            <a:prstGeom prst="rect">
              <a:avLst/>
            </a:prstGeom>
            <a:solidFill>
              <a:srgbClr val="CC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sk-SK"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</a:rPr>
                <a:t>ror register/pamäť, číslo/CL (rotate right)</a:t>
              </a:r>
            </a:p>
          </p:txBody>
        </p:sp>
        <p:pic>
          <p:nvPicPr>
            <p:cNvPr id="25611" name="Picture 11" descr="http://frdsa.fri.utc.sk/~janosik/Kniha/ror.gi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68" y="2784"/>
              <a:ext cx="1570" cy="418"/>
            </a:xfrm>
            <a:prstGeom prst="rect">
              <a:avLst/>
            </a:prstGeom>
            <a:solidFill>
              <a:schemeClr val="tx1"/>
            </a:solidFill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zur">
  <a:themeElements>
    <a:clrScheme name="Azur 1">
      <a:dk1>
        <a:srgbClr val="000000"/>
      </a:dk1>
      <a:lt1>
        <a:srgbClr val="FFFFFF"/>
      </a:lt1>
      <a:dk2>
        <a:srgbClr val="3333FF"/>
      </a:dk2>
      <a:lt2>
        <a:srgbClr val="00FFFF"/>
      </a:lt2>
      <a:accent1>
        <a:srgbClr val="00CCCC"/>
      </a:accent1>
      <a:accent2>
        <a:srgbClr val="6666FF"/>
      </a:accent2>
      <a:accent3>
        <a:srgbClr val="ADADFF"/>
      </a:accent3>
      <a:accent4>
        <a:srgbClr val="DADADA"/>
      </a:accent4>
      <a:accent5>
        <a:srgbClr val="AAE2E2"/>
      </a:accent5>
      <a:accent6>
        <a:srgbClr val="5C5CE7"/>
      </a:accent6>
      <a:hlink>
        <a:srgbClr val="CCCCFF"/>
      </a:hlink>
      <a:folHlink>
        <a:srgbClr val="CC99FF"/>
      </a:folHlink>
    </a:clrScheme>
    <a:fontScheme name="Azu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k-SK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k-SK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Azur 1">
        <a:dk1>
          <a:srgbClr val="000000"/>
        </a:dk1>
        <a:lt1>
          <a:srgbClr val="FFFFFF"/>
        </a:lt1>
        <a:dk2>
          <a:srgbClr val="3333FF"/>
        </a:dk2>
        <a:lt2>
          <a:srgbClr val="00FFFF"/>
        </a:lt2>
        <a:accent1>
          <a:srgbClr val="00CCCC"/>
        </a:accent1>
        <a:accent2>
          <a:srgbClr val="6666FF"/>
        </a:accent2>
        <a:accent3>
          <a:srgbClr val="ADADFF"/>
        </a:accent3>
        <a:accent4>
          <a:srgbClr val="DADADA"/>
        </a:accent4>
        <a:accent5>
          <a:srgbClr val="AAE2E2"/>
        </a:accent5>
        <a:accent6>
          <a:srgbClr val="5C5CE7"/>
        </a:accent6>
        <a:hlink>
          <a:srgbClr val="CCCCFF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zur 2">
        <a:dk1>
          <a:srgbClr val="000000"/>
        </a:dk1>
        <a:lt1>
          <a:srgbClr val="CCECFF"/>
        </a:lt1>
        <a:dk2>
          <a:srgbClr val="330099"/>
        </a:dk2>
        <a:lt2>
          <a:srgbClr val="0099CC"/>
        </a:lt2>
        <a:accent1>
          <a:srgbClr val="009999"/>
        </a:accent1>
        <a:accent2>
          <a:srgbClr val="FF99CC"/>
        </a:accent2>
        <a:accent3>
          <a:srgbClr val="E2F4FF"/>
        </a:accent3>
        <a:accent4>
          <a:srgbClr val="000000"/>
        </a:accent4>
        <a:accent5>
          <a:srgbClr val="AACACA"/>
        </a:accent5>
        <a:accent6>
          <a:srgbClr val="E78AB9"/>
        </a:accent6>
        <a:hlink>
          <a:srgbClr val="6600CC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zur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B2B2B2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C8C8C8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Designs\Azur.pot</Template>
  <TotalTime>1034</TotalTime>
  <Words>524</Words>
  <Application>Microsoft Office PowerPoint</Application>
  <PresentationFormat>Prezentácia na obrazovke (4:3)</PresentationFormat>
  <Paragraphs>62</Paragraphs>
  <Slides>10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7" baseType="lpstr">
      <vt:lpstr>Arial</vt:lpstr>
      <vt:lpstr>Consolas</vt:lpstr>
      <vt:lpstr>Courier New</vt:lpstr>
      <vt:lpstr>Symbol</vt:lpstr>
      <vt:lpstr>Times New Roman</vt:lpstr>
      <vt:lpstr>Wingdings</vt:lpstr>
      <vt:lpstr>Azur</vt:lpstr>
      <vt:lpstr>Logické inštrukcie</vt:lpstr>
      <vt:lpstr>Prezentácia programu PowerPoint</vt:lpstr>
      <vt:lpstr>Prezentácia programu PowerPoint</vt:lpstr>
      <vt:lpstr>Prezentácia programu PowerPoint</vt:lpstr>
      <vt:lpstr>Prezentácia programu PowerPoint</vt:lpstr>
      <vt:lpstr>Inštrukcie pre posuv a rotáciu</vt:lpstr>
      <vt:lpstr>Inštrukcie pre posuv</vt:lpstr>
      <vt:lpstr>Prezentácia programu PowerPoint</vt:lpstr>
      <vt:lpstr>Inštrukcie pre rotáciu</vt:lpstr>
      <vt:lpstr>Prezentácia programu PowerPoint</vt:lpstr>
    </vt:vector>
  </TitlesOfParts>
  <Company>zu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janosik</dc:creator>
  <cp:lastModifiedBy>Andrej Šišila</cp:lastModifiedBy>
  <cp:revision>52</cp:revision>
  <dcterms:created xsi:type="dcterms:W3CDTF">2007-10-10T05:17:08Z</dcterms:created>
  <dcterms:modified xsi:type="dcterms:W3CDTF">2015-01-01T10:29:36Z</dcterms:modified>
</cp:coreProperties>
</file>