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32" r:id="rId2"/>
  </p:sldMasterIdLst>
  <p:notesMasterIdLst>
    <p:notesMasterId r:id="rId18"/>
  </p:notesMasterIdLst>
  <p:handoutMasterIdLst>
    <p:handoutMasterId r:id="rId19"/>
  </p:handoutMasterIdLst>
  <p:sldIdLst>
    <p:sldId id="318" r:id="rId3"/>
    <p:sldId id="321" r:id="rId4"/>
    <p:sldId id="322" r:id="rId5"/>
    <p:sldId id="326" r:id="rId6"/>
    <p:sldId id="327" r:id="rId7"/>
    <p:sldId id="335" r:id="rId8"/>
    <p:sldId id="325" r:id="rId9"/>
    <p:sldId id="324" r:id="rId10"/>
    <p:sldId id="328" r:id="rId11"/>
    <p:sldId id="329" r:id="rId12"/>
    <p:sldId id="330" r:id="rId13"/>
    <p:sldId id="331" r:id="rId14"/>
    <p:sldId id="332" r:id="rId15"/>
    <p:sldId id="333" r:id="rId16"/>
    <p:sldId id="334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008080"/>
    <a:srgbClr val="003366"/>
    <a:srgbClr val="FF9933"/>
    <a:srgbClr val="FFCC66"/>
    <a:srgbClr val="FFFFCC"/>
    <a:srgbClr val="0000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redný štýl 1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redný štýl 1 - zvýrazneni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redný štýl 2 - zvýrazneni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Stredný štýl 1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Svetlý štýl 3 - zvýrazneni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6" autoAdjust="0"/>
    <p:restoredTop sz="94622" autoAdjust="0"/>
  </p:normalViewPr>
  <p:slideViewPr>
    <p:cSldViewPr snapToGrid="0">
      <p:cViewPr>
        <p:scale>
          <a:sx n="100" d="100"/>
          <a:sy n="100" d="100"/>
        </p:scale>
        <p:origin x="27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1884" y="-102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fld id="{5799F1F9-E33E-4185-8C17-94242548BDF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75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fld id="{1DD7212B-DFD1-4EF2-9907-C71E6846DD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6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sk-SK" sz="2800" b="0">
                  <a:solidFill>
                    <a:srgbClr val="008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sk-SK" sz="2800" b="0">
                  <a:solidFill>
                    <a:srgbClr val="008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375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1781175"/>
          </a:xfrm>
        </p:spPr>
        <p:txBody>
          <a:bodyPr/>
          <a:lstStyle>
            <a:lvl1pPr>
              <a:defRPr sz="4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2375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67032-1B6F-4258-8198-A21F05B5019D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9810C-5281-4B5B-9291-97F4E62BDA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438CC-9A08-483B-B65B-BD6031812DE2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2CE29-41E3-49BE-A1CE-6DED8DE2FAA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4B1E-7070-4808-9497-6E4D4C92A766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52D2C-C4D0-406E-B836-EEE2E30DED5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Nadpis a tabuľ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abuľky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sk-SK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EAB6-54EA-4221-9E5E-D0D2C162580E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9E5F1-BCAD-4BA8-A3AD-FF5CFD62E2D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noProof="0" smtClean="0"/>
              <a:t>Kliknite sem a upravte štýl predlohy nadpisov.</a:t>
            </a:r>
            <a:endParaRPr kumimoji="0" lang="sk-SK" noProof="0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 dirty="0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7567032-1B6F-4258-8198-A21F05B5019D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89810C-5281-4B5B-9291-97F4E62BDAC9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Calibri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  <a:defRPr sz="200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defRPr>
            </a:lvl1pPr>
            <a:lvl2pPr marL="540000" indent="-252000">
              <a:spcBef>
                <a:spcPts val="0"/>
              </a:spcBef>
              <a:spcAft>
                <a:spcPts val="300"/>
              </a:spcAft>
              <a:buClr>
                <a:schemeClr val="tx2">
                  <a:lumMod val="75000"/>
                </a:schemeClr>
              </a:buClr>
              <a:buSzPct val="85000"/>
              <a:buFont typeface="Courier New" pitchFamily="49" charset="0"/>
              <a:buChar char="o"/>
              <a:defRPr sz="180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defRPr>
            </a:lvl2pPr>
            <a:lvl3pPr>
              <a:buFontTx/>
              <a:buNone/>
              <a:defRPr sz="1800">
                <a:latin typeface="Calibri" pitchFamily="34" charset="0"/>
                <a:cs typeface="Times New Roman" pitchFamily="18" charset="0"/>
              </a:defRPr>
            </a:lvl3pPr>
            <a:lvl4pPr>
              <a:defRPr>
                <a:latin typeface="Calibri" pitchFamily="34" charset="0"/>
                <a:cs typeface="Times New Roman" pitchFamily="18" charset="0"/>
              </a:defRPr>
            </a:lvl4pPr>
            <a:lvl5pPr>
              <a:defRPr>
                <a:latin typeface="Calibri" pitchFamily="34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sk-SK" dirty="0" smtClean="0"/>
              <a:t>Kliknite sem a upravte štýly predlohy textu.</a:t>
            </a:r>
          </a:p>
          <a:p>
            <a:pPr lvl="1" eaLnBrk="1" latinLnBrk="0" hangingPunct="1"/>
            <a:r>
              <a:rPr lang="sk-SK" dirty="0" smtClean="0"/>
              <a:t>Druhá úroveň</a:t>
            </a:r>
          </a:p>
          <a:p>
            <a:pPr lvl="2" eaLnBrk="1" latinLnBrk="0" hangingPunct="1"/>
            <a:r>
              <a:rPr lang="sk-SK" dirty="0" smtClean="0"/>
              <a:t>Tretia úroveň</a:t>
            </a:r>
          </a:p>
          <a:p>
            <a:pPr lvl="3" eaLnBrk="1" latinLnBrk="0" hangingPunct="1"/>
            <a:r>
              <a:rPr lang="sk-SK" dirty="0" smtClean="0"/>
              <a:t>Štvrtá úroveň</a:t>
            </a:r>
          </a:p>
          <a:p>
            <a:pPr lvl="4" eaLnBrk="1" latinLnBrk="0" hangingPunct="1"/>
            <a:r>
              <a:rPr lang="sk-SK" dirty="0" smtClean="0"/>
              <a:t>Piata úroveň</a:t>
            </a:r>
            <a:endParaRPr kumimoji="0"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3A346F-178F-4690-A359-B846CD99CD77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6A84E2-F969-41D1-8490-035E6B04122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4193815-0F77-4C0E-86AD-CFBB69C80411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pPr>
              <a:defRPr/>
            </a:pPr>
            <a:fld id="{0B622FBA-033C-41D0-A614-097DA1CCEE8B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4FE2FB8-7B51-4C67-9189-5451765D946F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B7959F-4CD9-4FD7-B499-293BEA6AB70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21D90EA-87B5-4EFD-A19E-2182672A9782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A77D0DD-DC2C-47AF-A01A-B3E03C2B5DBF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098DEC-F58D-40FD-90CA-8DE5C45D1B97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A55CB7-D47E-4E12-8885-081192FF0745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58252A5-AD77-4350-BCFB-CCD7A0A22B6D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C055BB6-D728-4F04-A6A8-A884DC058D1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A346F-178F-4690-A359-B846CD99CD77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A84E2-F969-41D1-8490-035E6B041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5D699A-CBEC-410F-A0E5-5F0E24C31969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2C5EE6-DB7A-49B1-B2FC-AD0CE83A89FD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A93CF7B-4D67-4507-AB6C-78CC8795F2B6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1B47564-990E-4DCE-9A0F-7D048D60A4C1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EB438CC-9A08-483B-B65B-BD6031812DE2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9B2CE29-41E3-49BE-A1CE-6DED8DE2FAAE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pPr>
              <a:defRPr/>
            </a:pPr>
            <a:fld id="{30D54B1E-7070-4808-9497-6E4D4C92A766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53952D2C-C4D0-406E-B836-EEE2E30DED5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3815-0F77-4C0E-86AD-CFBB69C80411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2FBA-033C-41D0-A614-097DA1CCEE8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E2FB8-7B51-4C67-9189-5451765D946F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959F-4CD9-4FD7-B499-293BEA6AB70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90EA-87B5-4EFD-A19E-2182672A9782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7D0DD-DC2C-47AF-A01A-B3E03C2B5DB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98DEC-F58D-40FD-90CA-8DE5C45D1B97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5CB7-D47E-4E12-8885-081192FF074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2A5-AD77-4350-BCFB-CCD7A0A22B6D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5BB6-D728-4F04-A6A8-A884DC058D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D699A-CBEC-410F-A0E5-5F0E24C31969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C5EE6-DB7A-49B1-B2FC-AD0CE83A89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CF7B-4D67-4507-AB6C-78CC8795F2B6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47564-990E-4DCE-9A0F-7D048D60A4C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365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b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3654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sk-SK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55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sk-SK" sz="2800" b="0">
                  <a:solidFill>
                    <a:srgbClr val="0080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365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2365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27E5A22-E272-42F9-A141-2F48BDA31EF4}" type="datetime1">
              <a:rPr lang="sk-SK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2365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sk-SK"/>
              <a:t>Prednáška 5</a:t>
            </a:r>
          </a:p>
        </p:txBody>
      </p:sp>
      <p:sp>
        <p:nvSpPr>
          <p:cNvPr id="2365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DB61E79-BA62-4D73-AB6B-DA56B68B14B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sz="2800" b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0" r:id="rId2"/>
    <p:sldLayoutId id="2147483929" r:id="rId3"/>
    <p:sldLayoutId id="2147483928" r:id="rId4"/>
    <p:sldLayoutId id="2147483927" r:id="rId5"/>
    <p:sldLayoutId id="2147483926" r:id="rId6"/>
    <p:sldLayoutId id="2147483925" r:id="rId7"/>
    <p:sldLayoutId id="2147483924" r:id="rId8"/>
    <p:sldLayoutId id="2147483923" r:id="rId9"/>
    <p:sldLayoutId id="2147483922" r:id="rId10"/>
    <p:sldLayoutId id="2147483921" r:id="rId11"/>
    <p:sldLayoutId id="21474839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20000"/>
        </a:spcAft>
        <a:buClr>
          <a:srgbClr val="000066"/>
        </a:buClr>
        <a:buSzPct val="90000"/>
        <a:buFont typeface="Wingdings" pitchFamily="2" charset="2"/>
        <a:buChar char="q"/>
        <a:defRPr sz="26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q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E27E5A22-E272-42F9-A141-2F48BDA31EF4}" type="datetime1">
              <a:rPr lang="sk-SK" smtClean="0"/>
              <a:pPr>
                <a:defRPr/>
              </a:pPr>
              <a:t>29. 4. 2013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sk-SK" smtClean="0"/>
              <a:t>Prednáška 5</a:t>
            </a:r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2DB61E79-BA62-4D73-AB6B-DA56B68B14BB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k-SK" dirty="0" smtClean="0">
                <a:latin typeface="Corbel" pitchFamily="34" charset="0"/>
              </a:rPr>
              <a:t>Diskrétna optimalizácia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66951" y="3789363"/>
            <a:ext cx="5621399" cy="2765816"/>
          </a:xfrm>
        </p:spPr>
        <p:txBody>
          <a:bodyPr>
            <a:normAutofit/>
          </a:bodyPr>
          <a:lstStyle/>
          <a:p>
            <a:pPr algn="r" eaLnBrk="1" hangingPunct="1">
              <a:spcBef>
                <a:spcPct val="0"/>
              </a:spcBef>
              <a:spcAft>
                <a:spcPct val="50000"/>
              </a:spcAft>
              <a:buClr>
                <a:srgbClr val="777777"/>
              </a:buClr>
              <a:defRPr/>
            </a:pPr>
            <a:endParaRPr lang="sk-SK" sz="2400" b="1" i="1" dirty="0" smtClean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  <a:p>
            <a:pPr>
              <a:spcBef>
                <a:spcPct val="0"/>
              </a:spcBef>
              <a:spcAft>
                <a:spcPct val="50000"/>
              </a:spcAft>
              <a:buClr>
                <a:srgbClr val="777777"/>
              </a:buClr>
              <a:defRPr/>
            </a:pPr>
            <a:r>
              <a:rPr lang="sk-SK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Iteračné metódy pre riešenie nelineárnych úloh viac premenných na obmedzenom definičnom obore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latin typeface="Calibri" pitchFamily="34" charset="0"/>
              </a:rPr>
              <a:t>   </a:t>
            </a:r>
            <a:r>
              <a:rPr lang="sk-SK" sz="2000" b="1" dirty="0" smtClean="0">
                <a:latin typeface="Calibri" pitchFamily="34" charset="0"/>
              </a:rPr>
              <a:t>Metóda </a:t>
            </a:r>
            <a:r>
              <a:rPr lang="sk-SK" sz="2000" b="1" dirty="0" smtClean="0">
                <a:latin typeface="Calibri" pitchFamily="34" charset="0"/>
              </a:rPr>
              <a:t>projekcie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Wingdings" pitchFamily="2" charset="2"/>
              <a:buChar char="Ø"/>
              <a:defRPr/>
            </a:pPr>
            <a:r>
              <a:rPr lang="en-US" sz="2000" b="1" dirty="0" smtClean="0">
                <a:latin typeface="Calibri" pitchFamily="34" charset="0"/>
              </a:rPr>
              <a:t>   </a:t>
            </a:r>
            <a:r>
              <a:rPr lang="sk-SK" sz="2000" b="1" dirty="0" smtClean="0">
                <a:latin typeface="Calibri" pitchFamily="34" charset="0"/>
              </a:rPr>
              <a:t>Metóda </a:t>
            </a:r>
            <a:r>
              <a:rPr lang="sk-SK" sz="2000" b="1" dirty="0" smtClean="0">
                <a:latin typeface="Calibri" pitchFamily="34" charset="0"/>
              </a:rPr>
              <a:t>pokutových funkcií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Princíp konštrukcie </a:t>
            </a:r>
            <a:r>
              <a:rPr lang="en-US" sz="2800" dirty="0" err="1" smtClean="0"/>
              <a:t>pokutov</a:t>
            </a:r>
            <a:r>
              <a:rPr lang="sk-SK" sz="2800" dirty="0" err="1" smtClean="0"/>
              <a:t>ých</a:t>
            </a:r>
            <a:r>
              <a:rPr lang="sk-SK" sz="2800" dirty="0" smtClean="0"/>
              <a:t> funkcií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49625" cy="857249"/>
          </a:xfrm>
        </p:spPr>
        <p:txBody>
          <a:bodyPr>
            <a:normAutofit/>
          </a:bodyPr>
          <a:lstStyle/>
          <a:p>
            <a:pPr marL="381000" indent="-279400">
              <a:buSzTx/>
            </a:pPr>
            <a:r>
              <a:rPr lang="sk-SK" sz="2200" dirty="0" smtClean="0"/>
              <a:t>Konštrukcia funkcií </a:t>
            </a:r>
            <a:r>
              <a:rPr lang="sk-SK" sz="2200" i="1" dirty="0" err="1" smtClean="0"/>
              <a:t>q</a:t>
            </a:r>
            <a:r>
              <a:rPr lang="sk-SK" sz="2200" i="1" baseline="30000" dirty="0" err="1" smtClean="0"/>
              <a:t>i</a:t>
            </a:r>
            <a:r>
              <a:rPr lang="sk-SK" sz="2200" dirty="0" smtClean="0"/>
              <a:t>(</a:t>
            </a:r>
            <a:r>
              <a:rPr lang="sk-SK" sz="2200" b="1" i="1" dirty="0" smtClean="0"/>
              <a:t>x</a:t>
            </a:r>
            <a:r>
              <a:rPr lang="sk-SK" sz="2200" dirty="0" smtClean="0"/>
              <a:t>) pre </a:t>
            </a:r>
            <a:r>
              <a:rPr lang="sk-SK" sz="2200" i="1" dirty="0" smtClean="0"/>
              <a:t>i=</a:t>
            </a:r>
            <a:r>
              <a:rPr lang="sk-SK" sz="2200" dirty="0" smtClean="0"/>
              <a:t>1, 2, … je založená na vlastnostiach mocniny (</a:t>
            </a:r>
            <a:r>
              <a:rPr lang="sk-SK" sz="2200" i="1" dirty="0" smtClean="0"/>
              <a:t>x</a:t>
            </a:r>
            <a:r>
              <a:rPr lang="sk-SK" sz="2200" dirty="0" smtClean="0"/>
              <a:t>)</a:t>
            </a:r>
            <a:r>
              <a:rPr lang="sk-SK" sz="2200" i="1" baseline="30000" dirty="0" smtClean="0"/>
              <a:t>i</a:t>
            </a:r>
            <a:r>
              <a:rPr lang="sk-SK" sz="2200" dirty="0" smtClean="0"/>
              <a:t>.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10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Freeform 2"/>
          <p:cNvSpPr>
            <a:spLocks/>
          </p:cNvSpPr>
          <p:nvPr/>
        </p:nvSpPr>
        <p:spPr bwMode="auto">
          <a:xfrm>
            <a:off x="1295400" y="2882900"/>
            <a:ext cx="1803400" cy="3143250"/>
          </a:xfrm>
          <a:custGeom>
            <a:avLst/>
            <a:gdLst>
              <a:gd name="T0" fmla="*/ 0 w 1136"/>
              <a:gd name="T1" fmla="*/ 3136900 h 1980"/>
              <a:gd name="T2" fmla="*/ 228600 w 1136"/>
              <a:gd name="T3" fmla="*/ 3136900 h 1980"/>
              <a:gd name="T4" fmla="*/ 444500 w 1136"/>
              <a:gd name="T5" fmla="*/ 3098800 h 1980"/>
              <a:gd name="T6" fmla="*/ 685800 w 1136"/>
              <a:gd name="T7" fmla="*/ 3060700 h 1980"/>
              <a:gd name="T8" fmla="*/ 901700 w 1136"/>
              <a:gd name="T9" fmla="*/ 2946400 h 1980"/>
              <a:gd name="T10" fmla="*/ 1066800 w 1136"/>
              <a:gd name="T11" fmla="*/ 2755900 h 1980"/>
              <a:gd name="T12" fmla="*/ 1219200 w 1136"/>
              <a:gd name="T13" fmla="*/ 2451100 h 1980"/>
              <a:gd name="T14" fmla="*/ 1333500 w 1136"/>
              <a:gd name="T15" fmla="*/ 2133600 h 1980"/>
              <a:gd name="T16" fmla="*/ 1409700 w 1136"/>
              <a:gd name="T17" fmla="*/ 1866900 h 1980"/>
              <a:gd name="T18" fmla="*/ 1447800 w 1136"/>
              <a:gd name="T19" fmla="*/ 1612900 h 1980"/>
              <a:gd name="T20" fmla="*/ 1587500 w 1136"/>
              <a:gd name="T21" fmla="*/ 1066800 h 1980"/>
              <a:gd name="T22" fmla="*/ 1663700 w 1136"/>
              <a:gd name="T23" fmla="*/ 685800 h 1980"/>
              <a:gd name="T24" fmla="*/ 1752600 w 1136"/>
              <a:gd name="T25" fmla="*/ 317500 h 1980"/>
              <a:gd name="T26" fmla="*/ 1803400 w 1136"/>
              <a:gd name="T27" fmla="*/ 0 h 19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36"/>
              <a:gd name="T43" fmla="*/ 0 h 1980"/>
              <a:gd name="T44" fmla="*/ 1136 w 1136"/>
              <a:gd name="T45" fmla="*/ 1980 h 19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36" h="1980">
                <a:moveTo>
                  <a:pt x="0" y="1976"/>
                </a:moveTo>
                <a:cubicBezTo>
                  <a:pt x="48" y="1980"/>
                  <a:pt x="97" y="1980"/>
                  <a:pt x="144" y="1976"/>
                </a:cubicBezTo>
                <a:cubicBezTo>
                  <a:pt x="191" y="1972"/>
                  <a:pt x="232" y="1960"/>
                  <a:pt x="280" y="1952"/>
                </a:cubicBezTo>
                <a:cubicBezTo>
                  <a:pt x="328" y="1944"/>
                  <a:pt x="384" y="1944"/>
                  <a:pt x="432" y="1928"/>
                </a:cubicBezTo>
                <a:cubicBezTo>
                  <a:pt x="480" y="1912"/>
                  <a:pt x="528" y="1888"/>
                  <a:pt x="568" y="1856"/>
                </a:cubicBezTo>
                <a:cubicBezTo>
                  <a:pt x="608" y="1824"/>
                  <a:pt x="639" y="1788"/>
                  <a:pt x="672" y="1736"/>
                </a:cubicBezTo>
                <a:cubicBezTo>
                  <a:pt x="705" y="1684"/>
                  <a:pt x="740" y="1609"/>
                  <a:pt x="768" y="1544"/>
                </a:cubicBezTo>
                <a:cubicBezTo>
                  <a:pt x="796" y="1479"/>
                  <a:pt x="820" y="1405"/>
                  <a:pt x="840" y="1344"/>
                </a:cubicBezTo>
                <a:cubicBezTo>
                  <a:pt x="860" y="1283"/>
                  <a:pt x="876" y="1231"/>
                  <a:pt x="888" y="1176"/>
                </a:cubicBezTo>
                <a:cubicBezTo>
                  <a:pt x="900" y="1121"/>
                  <a:pt x="893" y="1100"/>
                  <a:pt x="912" y="1016"/>
                </a:cubicBezTo>
                <a:cubicBezTo>
                  <a:pt x="931" y="932"/>
                  <a:pt x="977" y="769"/>
                  <a:pt x="1000" y="672"/>
                </a:cubicBezTo>
                <a:cubicBezTo>
                  <a:pt x="1023" y="575"/>
                  <a:pt x="1031" y="511"/>
                  <a:pt x="1048" y="432"/>
                </a:cubicBezTo>
                <a:cubicBezTo>
                  <a:pt x="1065" y="353"/>
                  <a:pt x="1089" y="272"/>
                  <a:pt x="1104" y="200"/>
                </a:cubicBezTo>
                <a:cubicBezTo>
                  <a:pt x="1119" y="128"/>
                  <a:pt x="1129" y="42"/>
                  <a:pt x="1136" y="0"/>
                </a:cubicBezTo>
              </a:path>
            </a:pathLst>
          </a:custGeom>
          <a:noFill/>
          <a:ln w="2540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flipV="1">
            <a:off x="1295400" y="3048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457200" y="6019800"/>
            <a:ext cx="449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743200" y="60198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527300" y="6121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rot="-5400000">
            <a:off x="1257300" y="45339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38200" y="4343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572000" y="5943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609600" y="32004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sk-SK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endParaRPr kumimoji="0" lang="sk-SK" sz="2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1295400" y="4572000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rot="-5400000">
            <a:off x="1371600" y="4648200"/>
            <a:ext cx="2743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1143000" y="2971800"/>
            <a:ext cx="3200400" cy="3200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4038600" y="3124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sk-SK" sz="2800" b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endParaRPr kumimoji="0" lang="sk-SK" sz="2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1295400" y="2971800"/>
            <a:ext cx="2057400" cy="3035300"/>
          </a:xfrm>
          <a:custGeom>
            <a:avLst/>
            <a:gdLst>
              <a:gd name="T0" fmla="*/ 0 w 1296"/>
              <a:gd name="T1" fmla="*/ 3035300 h 1912"/>
              <a:gd name="T2" fmla="*/ 457200 w 1296"/>
              <a:gd name="T3" fmla="*/ 2959100 h 1912"/>
              <a:gd name="T4" fmla="*/ 685800 w 1296"/>
              <a:gd name="T5" fmla="*/ 2832100 h 1912"/>
              <a:gd name="T6" fmla="*/ 914400 w 1296"/>
              <a:gd name="T7" fmla="*/ 2628900 h 1912"/>
              <a:gd name="T8" fmla="*/ 1231900 w 1296"/>
              <a:gd name="T9" fmla="*/ 2159000 h 1912"/>
              <a:gd name="T10" fmla="*/ 1473200 w 1296"/>
              <a:gd name="T11" fmla="*/ 1562100 h 1912"/>
              <a:gd name="T12" fmla="*/ 1714500 w 1296"/>
              <a:gd name="T13" fmla="*/ 1016000 h 1912"/>
              <a:gd name="T14" fmla="*/ 2057400 w 1296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6"/>
              <a:gd name="T25" fmla="*/ 0 h 1912"/>
              <a:gd name="T26" fmla="*/ 1296 w 1296"/>
              <a:gd name="T27" fmla="*/ 1912 h 191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6" h="1912">
                <a:moveTo>
                  <a:pt x="0" y="1912"/>
                </a:moveTo>
                <a:cubicBezTo>
                  <a:pt x="108" y="1896"/>
                  <a:pt x="216" y="1885"/>
                  <a:pt x="288" y="1864"/>
                </a:cubicBezTo>
                <a:cubicBezTo>
                  <a:pt x="360" y="1843"/>
                  <a:pt x="384" y="1819"/>
                  <a:pt x="432" y="1784"/>
                </a:cubicBezTo>
                <a:cubicBezTo>
                  <a:pt x="480" y="1749"/>
                  <a:pt x="519" y="1727"/>
                  <a:pt x="576" y="1656"/>
                </a:cubicBezTo>
                <a:cubicBezTo>
                  <a:pt x="633" y="1585"/>
                  <a:pt x="717" y="1472"/>
                  <a:pt x="776" y="1360"/>
                </a:cubicBezTo>
                <a:cubicBezTo>
                  <a:pt x="835" y="1248"/>
                  <a:pt x="877" y="1104"/>
                  <a:pt x="928" y="984"/>
                </a:cubicBezTo>
                <a:cubicBezTo>
                  <a:pt x="979" y="864"/>
                  <a:pt x="1019" y="804"/>
                  <a:pt x="1080" y="640"/>
                </a:cubicBezTo>
                <a:cubicBezTo>
                  <a:pt x="1141" y="476"/>
                  <a:pt x="1251" y="133"/>
                  <a:pt x="1296" y="0"/>
                </a:cubicBezTo>
              </a:path>
            </a:pathLst>
          </a:custGeom>
          <a:noFill/>
          <a:ln w="2540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3200400" y="2895600"/>
            <a:ext cx="76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sk-SK" sz="2800" b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endParaRPr kumimoji="0" lang="sk-SK" sz="2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362200" y="2895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sk-SK" sz="2800" b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endParaRPr kumimoji="0" lang="sk-SK" sz="2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Obdĺžnik 38"/>
          <p:cNvSpPr/>
          <p:nvPr/>
        </p:nvSpPr>
        <p:spPr>
          <a:xfrm>
            <a:off x="4981574" y="2510820"/>
            <a:ext cx="29432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l"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Mocniny (</a:t>
            </a:r>
            <a:r>
              <a:rPr lang="sk-SK" sz="2000" b="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)</a:t>
            </a:r>
            <a:r>
              <a:rPr lang="sk-SK" sz="2000" b="0" i="1" baseline="300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pre párne </a:t>
            </a:r>
            <a:r>
              <a:rPr lang="sk-SK" sz="2000" b="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sú, s výnimkou hraničných bodov, pokutové funkcie pre interval &lt;-1, 1&gt;.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utoUpdateAnimBg="0"/>
      <p:bldP spid="36" grpId="0" animBg="1"/>
      <p:bldP spid="37" grpId="0" autoUpdateAnimBg="0"/>
      <p:bldP spid="38" grpId="0" autoUpdateAnimBg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pokutových funkcií pre pruh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4606375" cy="876299"/>
          </a:xfrm>
        </p:spPr>
        <p:txBody>
          <a:bodyPr>
            <a:normAutofit/>
          </a:bodyPr>
          <a:lstStyle/>
          <a:p>
            <a:pPr marL="381000" indent="-279400">
              <a:buSzTx/>
            </a:pPr>
            <a:r>
              <a:rPr lang="sk-SK" dirty="0" smtClean="0"/>
              <a:t>Pruh medzi priamkami 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i="1" dirty="0" smtClean="0"/>
              <a:t>=</a:t>
            </a:r>
            <a:r>
              <a:rPr lang="sk-SK" dirty="0" smtClean="0"/>
              <a:t>0 a 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i="1" dirty="0" smtClean="0"/>
              <a:t>=</a:t>
            </a:r>
            <a:r>
              <a:rPr lang="sk-SK" dirty="0" smtClean="0"/>
              <a:t>8,</a:t>
            </a:r>
            <a:r>
              <a:rPr lang="en-US" dirty="0" smtClean="0"/>
              <a:t> </a:t>
            </a:r>
            <a:r>
              <a:rPr lang="sk-SK" dirty="0" smtClean="0"/>
              <a:t>t.j. 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dirty="0" smtClean="0">
                <a:sym typeface="Symbol"/>
              </a:rPr>
              <a:t> </a:t>
            </a:r>
            <a:r>
              <a:rPr lang="en-US" dirty="0" smtClean="0">
                <a:sym typeface="Symbol"/>
              </a:rPr>
              <a:t>&lt;</a:t>
            </a:r>
            <a:r>
              <a:rPr lang="sk-SK" dirty="0" smtClean="0">
                <a:sym typeface="Symbol"/>
              </a:rPr>
              <a:t>0,</a:t>
            </a:r>
            <a:r>
              <a:rPr lang="en-US" dirty="0" smtClean="0">
                <a:sym typeface="Symbol"/>
              </a:rPr>
              <a:t> </a:t>
            </a:r>
            <a:r>
              <a:rPr lang="sk-SK" dirty="0" smtClean="0">
                <a:sym typeface="Symbol"/>
              </a:rPr>
              <a:t>8</a:t>
            </a:r>
            <a:r>
              <a:rPr lang="en-US" dirty="0" smtClean="0">
                <a:sym typeface="Symbol"/>
              </a:rPr>
              <a:t>&gt;</a:t>
            </a:r>
            <a:endParaRPr lang="sk-SK" dirty="0" smtClean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11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" name="Freeform 2"/>
          <p:cNvSpPr>
            <a:spLocks/>
          </p:cNvSpPr>
          <p:nvPr/>
        </p:nvSpPr>
        <p:spPr bwMode="auto">
          <a:xfrm>
            <a:off x="2320925" y="39878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52425" y="3987800"/>
            <a:ext cx="7391400" cy="2095500"/>
          </a:xfrm>
          <a:prstGeom prst="rect">
            <a:avLst/>
          </a:prstGeom>
          <a:solidFill>
            <a:srgbClr val="990033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2308225" y="3302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1927225" y="612140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rot="-5400000">
            <a:off x="1660525" y="41783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6036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48990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rot="-5400000">
            <a:off x="2282825" y="477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 rot="-5400000">
            <a:off x="2282825" y="350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400425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851025" y="467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1851025" y="3378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6958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>
            <a:off x="1419225" y="335280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2232025" y="391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5330825" y="604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aphicFrame>
        <p:nvGraphicFramePr>
          <p:cNvPr id="82" name="Object 20"/>
          <p:cNvGraphicFramePr>
            <a:graphicFrameLocks noChangeAspect="1"/>
          </p:cNvGraphicFramePr>
          <p:nvPr/>
        </p:nvGraphicFramePr>
        <p:xfrm>
          <a:off x="5505450" y="1590675"/>
          <a:ext cx="223361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Rovnica" r:id="rId3" imgW="965160" imgH="952200" progId="Equation.3">
                  <p:embed/>
                </p:oleObj>
              </mc:Choice>
              <mc:Fallback>
                <p:oleObj name="Rovnica" r:id="rId3" imgW="965160" imgH="952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590675"/>
                        <a:ext cx="2233613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1800225" y="3810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4" name="Text Box 22"/>
          <p:cNvSpPr txBox="1">
            <a:spLocks noChangeArrowheads="1"/>
          </p:cNvSpPr>
          <p:nvPr/>
        </p:nvSpPr>
        <p:spPr bwMode="auto">
          <a:xfrm>
            <a:off x="52165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301625" y="40005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276225" y="60960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067425" y="4038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6143625" y="5562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90" name="Group 28"/>
          <p:cNvGrpSpPr>
            <a:grpSpLocks/>
          </p:cNvGrpSpPr>
          <p:nvPr/>
        </p:nvGrpSpPr>
        <p:grpSpPr bwMode="auto">
          <a:xfrm>
            <a:off x="47625" y="5029200"/>
            <a:ext cx="7772400" cy="396875"/>
            <a:chOff x="768" y="3168"/>
            <a:chExt cx="4896" cy="250"/>
          </a:xfrm>
        </p:grpSpPr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768" y="3216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1920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5" grpId="0" animBg="1"/>
      <p:bldP spid="86" grpId="0" animBg="1"/>
      <p:bldP spid="87" grpId="0" autoUpdateAnimBg="0"/>
      <p:bldP spid="8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pokutových funkcií pre pruh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4768300" cy="876299"/>
          </a:xfrm>
        </p:spPr>
        <p:txBody>
          <a:bodyPr>
            <a:normAutofit/>
          </a:bodyPr>
          <a:lstStyle/>
          <a:p>
            <a:pPr marL="381000" indent="-279400">
              <a:buSzTx/>
            </a:pPr>
            <a:r>
              <a:rPr lang="sk-SK" dirty="0" smtClean="0"/>
              <a:t>Pruh medzi priamkami </a:t>
            </a:r>
            <a:r>
              <a:rPr lang="sk-SK" i="1" dirty="0" smtClean="0"/>
              <a:t>x</a:t>
            </a:r>
            <a:r>
              <a:rPr lang="en-US" baseline="-25000" dirty="0" smtClean="0"/>
              <a:t>1</a:t>
            </a:r>
            <a:r>
              <a:rPr lang="sk-SK" i="1" dirty="0" smtClean="0"/>
              <a:t>=</a:t>
            </a:r>
            <a:r>
              <a:rPr lang="sk-SK" dirty="0" smtClean="0"/>
              <a:t>0 a </a:t>
            </a:r>
            <a:r>
              <a:rPr lang="sk-SK" i="1" dirty="0" smtClean="0"/>
              <a:t>x</a:t>
            </a:r>
            <a:r>
              <a:rPr lang="en-US" baseline="-25000" dirty="0" smtClean="0"/>
              <a:t>1</a:t>
            </a:r>
            <a:r>
              <a:rPr lang="sk-SK" i="1" dirty="0" smtClean="0"/>
              <a:t>=</a:t>
            </a:r>
            <a:r>
              <a:rPr lang="en-US" dirty="0" smtClean="0"/>
              <a:t>12</a:t>
            </a:r>
            <a:r>
              <a:rPr lang="sk-SK" dirty="0" smtClean="0"/>
              <a:t>,</a:t>
            </a:r>
            <a:r>
              <a:rPr lang="en-US" dirty="0" smtClean="0"/>
              <a:t> </a:t>
            </a:r>
            <a:r>
              <a:rPr lang="sk-SK" dirty="0" smtClean="0"/>
              <a:t>t.j. </a:t>
            </a:r>
            <a:r>
              <a:rPr lang="sk-SK" i="1" dirty="0" smtClean="0"/>
              <a:t>x</a:t>
            </a:r>
            <a:r>
              <a:rPr lang="en-US" baseline="-25000" dirty="0" smtClean="0"/>
              <a:t>1</a:t>
            </a:r>
            <a:r>
              <a:rPr lang="sk-SK" dirty="0" smtClean="0">
                <a:sym typeface="Symbol"/>
              </a:rPr>
              <a:t> </a:t>
            </a:r>
            <a:r>
              <a:rPr lang="en-US" dirty="0" smtClean="0">
                <a:sym typeface="Symbol"/>
              </a:rPr>
              <a:t>&lt;</a:t>
            </a:r>
            <a:r>
              <a:rPr lang="sk-SK" dirty="0" smtClean="0">
                <a:sym typeface="Symbol"/>
              </a:rPr>
              <a:t>0,</a:t>
            </a:r>
            <a:r>
              <a:rPr lang="en-US" dirty="0" smtClean="0">
                <a:sym typeface="Symbol"/>
              </a:rPr>
              <a:t> 12&gt;</a:t>
            </a:r>
            <a:endParaRPr lang="sk-SK" dirty="0" smtClean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12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" name="Freeform 2"/>
          <p:cNvSpPr>
            <a:spLocks/>
          </p:cNvSpPr>
          <p:nvPr/>
        </p:nvSpPr>
        <p:spPr bwMode="auto">
          <a:xfrm>
            <a:off x="2320925" y="39878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52425" y="3987800"/>
            <a:ext cx="7391400" cy="2095500"/>
          </a:xfrm>
          <a:prstGeom prst="rect">
            <a:avLst/>
          </a:prstGeom>
          <a:solidFill>
            <a:srgbClr val="990033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2308225" y="3302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1927225" y="612140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rot="-5400000">
            <a:off x="1660525" y="41783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6036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48990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rot="-5400000">
            <a:off x="2282825" y="477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 rot="-5400000">
            <a:off x="2282825" y="350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400425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851025" y="467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1851025" y="3378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6958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>
            <a:off x="1419225" y="335280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2232025" y="391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5330825" y="604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1800225" y="3810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4" name="Text Box 22"/>
          <p:cNvSpPr txBox="1">
            <a:spLocks noChangeArrowheads="1"/>
          </p:cNvSpPr>
          <p:nvPr/>
        </p:nvSpPr>
        <p:spPr bwMode="auto">
          <a:xfrm>
            <a:off x="52165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301625" y="40005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276225" y="60960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067425" y="4038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6143625" y="5562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7625" y="5029200"/>
            <a:ext cx="7772400" cy="396875"/>
            <a:chOff x="768" y="3168"/>
            <a:chExt cx="4896" cy="250"/>
          </a:xfrm>
        </p:grpSpPr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768" y="3216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1920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58" name="Freeform 2"/>
          <p:cNvSpPr>
            <a:spLocks/>
          </p:cNvSpPr>
          <p:nvPr/>
        </p:nvSpPr>
        <p:spPr bwMode="auto">
          <a:xfrm>
            <a:off x="2320925" y="39878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2308225" y="3302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rot="-5400000">
            <a:off x="1660525" y="41783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36036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48990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 rot="-5400000">
            <a:off x="2282825" y="477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-5400000">
            <a:off x="2282825" y="350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3400425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46958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4" name="Oval 18"/>
          <p:cNvSpPr>
            <a:spLocks noChangeArrowheads="1"/>
          </p:cNvSpPr>
          <p:nvPr/>
        </p:nvSpPr>
        <p:spPr bwMode="auto">
          <a:xfrm>
            <a:off x="2232025" y="391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5" name="Oval 19"/>
          <p:cNvSpPr>
            <a:spLocks noChangeArrowheads="1"/>
          </p:cNvSpPr>
          <p:nvPr/>
        </p:nvSpPr>
        <p:spPr bwMode="auto">
          <a:xfrm>
            <a:off x="5330825" y="604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aphicFrame>
        <p:nvGraphicFramePr>
          <p:cNvPr id="96" name="Object 20"/>
          <p:cNvGraphicFramePr>
            <a:graphicFrameLocks noChangeAspect="1"/>
          </p:cNvGraphicFramePr>
          <p:nvPr/>
        </p:nvGraphicFramePr>
        <p:xfrm>
          <a:off x="5472113" y="1676400"/>
          <a:ext cx="2205037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Rovnica" r:id="rId3" imgW="952200" imgH="952200" progId="Equation.3">
                  <p:embed/>
                </p:oleObj>
              </mc:Choice>
              <mc:Fallback>
                <p:oleObj name="Rovnica" r:id="rId3" imgW="952200" imgH="952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1676400"/>
                        <a:ext cx="2205037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22"/>
          <p:cNvSpPr txBox="1">
            <a:spLocks noChangeArrowheads="1"/>
          </p:cNvSpPr>
          <p:nvPr/>
        </p:nvSpPr>
        <p:spPr bwMode="auto">
          <a:xfrm>
            <a:off x="52165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0" name="Line 29"/>
          <p:cNvSpPr>
            <a:spLocks noChangeShapeType="1"/>
          </p:cNvSpPr>
          <p:nvPr/>
        </p:nvSpPr>
        <p:spPr bwMode="auto">
          <a:xfrm>
            <a:off x="47625" y="51054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2" name="Line 31"/>
          <p:cNvSpPr>
            <a:spLocks noChangeShapeType="1"/>
          </p:cNvSpPr>
          <p:nvPr/>
        </p:nvSpPr>
        <p:spPr bwMode="auto">
          <a:xfrm flipV="1">
            <a:off x="5381625" y="30480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 flipV="1">
            <a:off x="2320925" y="2819400"/>
            <a:ext cx="0" cy="403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2105025" y="2971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391025" y="3048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333625" y="2971800"/>
            <a:ext cx="3048000" cy="3657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756025" y="2819400"/>
            <a:ext cx="457200" cy="4978400"/>
            <a:chOff x="3104" y="1776"/>
            <a:chExt cx="288" cy="3136"/>
          </a:xfrm>
        </p:grpSpPr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3104" y="38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rot="-5400000">
              <a:off x="1600" y="3344"/>
              <a:ext cx="3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utoUpdateAnimBg="0"/>
      <p:bldP spid="105" grpId="0" autoUpdateAnimBg="0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pokutových funkcií pre </a:t>
            </a:r>
            <a:r>
              <a:rPr lang="en-US" sz="2800" dirty="0" smtClean="0"/>
              <a:t>OBD</a:t>
            </a:r>
            <a:r>
              <a:rPr lang="sk-SK" sz="2800" dirty="0" err="1" smtClean="0"/>
              <a:t>ĹžNIK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2" y="1600201"/>
            <a:ext cx="7787727" cy="1371599"/>
          </a:xfrm>
        </p:spPr>
        <p:txBody>
          <a:bodyPr>
            <a:noAutofit/>
          </a:bodyPr>
          <a:lstStyle/>
          <a:p>
            <a:pPr marL="361950" indent="-361950">
              <a:lnSpc>
                <a:spcPct val="90000"/>
              </a:lnSpc>
              <a:spcAft>
                <a:spcPts val="0"/>
              </a:spcAft>
              <a:buSzTx/>
            </a:pPr>
            <a:r>
              <a:rPr lang="sk-SK" dirty="0" smtClean="0"/>
              <a:t>Obdĺžnik môžeme vyjadriť ako</a:t>
            </a:r>
          </a:p>
          <a:p>
            <a:pPr marL="36195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sk-SK" b="1" dirty="0" smtClean="0"/>
              <a:t>Prienik </a:t>
            </a:r>
            <a:r>
              <a:rPr lang="sk-SK" dirty="0" smtClean="0"/>
              <a:t>dvoch pruhov. </a:t>
            </a:r>
          </a:p>
          <a:p>
            <a:pPr marL="361950" indent="-361950">
              <a:lnSpc>
                <a:spcPct val="90000"/>
              </a:lnSpc>
              <a:buSzTx/>
            </a:pPr>
            <a:r>
              <a:rPr lang="sk-SK" dirty="0" smtClean="0"/>
              <a:t>Pokutovú funkciu </a:t>
            </a:r>
            <a:r>
              <a:rPr lang="sk-SK" b="1" dirty="0" smtClean="0"/>
              <a:t>pre prienik dvoch množín </a:t>
            </a:r>
            <a:r>
              <a:rPr lang="sk-SK" dirty="0" smtClean="0"/>
              <a:t>je možné vyjadriť ako </a:t>
            </a:r>
            <a:r>
              <a:rPr lang="sk-SK" b="1" dirty="0" smtClean="0"/>
              <a:t>súčet pokutových funkcií pre jednotlivé množiny</a:t>
            </a:r>
            <a:r>
              <a:rPr lang="sk-SK" dirty="0" smtClean="0"/>
              <a:t>.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13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" name="Freeform 2"/>
          <p:cNvSpPr>
            <a:spLocks/>
          </p:cNvSpPr>
          <p:nvPr/>
        </p:nvSpPr>
        <p:spPr bwMode="auto">
          <a:xfrm>
            <a:off x="2320925" y="39878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52425" y="3987800"/>
            <a:ext cx="7391400" cy="2095500"/>
          </a:xfrm>
          <a:prstGeom prst="rect">
            <a:avLst/>
          </a:prstGeom>
          <a:solidFill>
            <a:srgbClr val="990033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8" name="Line 6"/>
          <p:cNvSpPr>
            <a:spLocks noChangeShapeType="1"/>
          </p:cNvSpPr>
          <p:nvPr/>
        </p:nvSpPr>
        <p:spPr bwMode="auto">
          <a:xfrm>
            <a:off x="2308225" y="3302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1927225" y="612140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0" name="Line 8"/>
          <p:cNvSpPr>
            <a:spLocks noChangeShapeType="1"/>
          </p:cNvSpPr>
          <p:nvPr/>
        </p:nvSpPr>
        <p:spPr bwMode="auto">
          <a:xfrm rot="-5400000">
            <a:off x="1660525" y="41783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1" name="Line 9"/>
          <p:cNvSpPr>
            <a:spLocks noChangeShapeType="1"/>
          </p:cNvSpPr>
          <p:nvPr/>
        </p:nvSpPr>
        <p:spPr bwMode="auto">
          <a:xfrm>
            <a:off x="36036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2" name="Line 10"/>
          <p:cNvSpPr>
            <a:spLocks noChangeShapeType="1"/>
          </p:cNvSpPr>
          <p:nvPr/>
        </p:nvSpPr>
        <p:spPr bwMode="auto">
          <a:xfrm>
            <a:off x="48990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rot="-5400000">
            <a:off x="2282825" y="477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 rot="-5400000">
            <a:off x="2282825" y="350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400425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1851025" y="467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1851025" y="3378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46958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" name="Line 17"/>
          <p:cNvSpPr>
            <a:spLocks noChangeShapeType="1"/>
          </p:cNvSpPr>
          <p:nvPr/>
        </p:nvSpPr>
        <p:spPr bwMode="auto">
          <a:xfrm>
            <a:off x="1419225" y="335280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0" name="Oval 18"/>
          <p:cNvSpPr>
            <a:spLocks noChangeArrowheads="1"/>
          </p:cNvSpPr>
          <p:nvPr/>
        </p:nvSpPr>
        <p:spPr bwMode="auto">
          <a:xfrm>
            <a:off x="2232025" y="391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1" name="Oval 19"/>
          <p:cNvSpPr>
            <a:spLocks noChangeArrowheads="1"/>
          </p:cNvSpPr>
          <p:nvPr/>
        </p:nvSpPr>
        <p:spPr bwMode="auto">
          <a:xfrm>
            <a:off x="5330825" y="604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1800225" y="3810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4" name="Text Box 22"/>
          <p:cNvSpPr txBox="1">
            <a:spLocks noChangeArrowheads="1"/>
          </p:cNvSpPr>
          <p:nvPr/>
        </p:nvSpPr>
        <p:spPr bwMode="auto">
          <a:xfrm>
            <a:off x="52165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301625" y="40005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276225" y="609600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6067425" y="4038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6143625" y="5562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7625" y="5029200"/>
            <a:ext cx="7772400" cy="396875"/>
            <a:chOff x="768" y="3168"/>
            <a:chExt cx="4896" cy="250"/>
          </a:xfrm>
        </p:grpSpPr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768" y="3216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1920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58" name="Freeform 2"/>
          <p:cNvSpPr>
            <a:spLocks/>
          </p:cNvSpPr>
          <p:nvPr/>
        </p:nvSpPr>
        <p:spPr bwMode="auto">
          <a:xfrm>
            <a:off x="2320925" y="39878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2308225" y="33020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rot="-5400000">
            <a:off x="1660525" y="41783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36036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>
            <a:off x="4899025" y="61214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 rot="-5400000">
            <a:off x="2282825" y="477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 rot="-5400000">
            <a:off x="2282825" y="350520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3400425" y="6172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46958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4" name="Oval 18"/>
          <p:cNvSpPr>
            <a:spLocks noChangeArrowheads="1"/>
          </p:cNvSpPr>
          <p:nvPr/>
        </p:nvSpPr>
        <p:spPr bwMode="auto">
          <a:xfrm>
            <a:off x="2232025" y="39116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5" name="Oval 19"/>
          <p:cNvSpPr>
            <a:spLocks noChangeArrowheads="1"/>
          </p:cNvSpPr>
          <p:nvPr/>
        </p:nvSpPr>
        <p:spPr bwMode="auto">
          <a:xfrm>
            <a:off x="5330825" y="60452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Text Box 22"/>
          <p:cNvSpPr txBox="1">
            <a:spLocks noChangeArrowheads="1"/>
          </p:cNvSpPr>
          <p:nvPr/>
        </p:nvSpPr>
        <p:spPr bwMode="auto">
          <a:xfrm>
            <a:off x="5216525" y="6146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00" name="Line 29"/>
          <p:cNvSpPr>
            <a:spLocks noChangeShapeType="1"/>
          </p:cNvSpPr>
          <p:nvPr/>
        </p:nvSpPr>
        <p:spPr bwMode="auto">
          <a:xfrm>
            <a:off x="47625" y="51054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2" name="Line 31"/>
          <p:cNvSpPr>
            <a:spLocks noChangeShapeType="1"/>
          </p:cNvSpPr>
          <p:nvPr/>
        </p:nvSpPr>
        <p:spPr bwMode="auto">
          <a:xfrm flipV="1">
            <a:off x="5381625" y="30480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3" name="Line 32"/>
          <p:cNvSpPr>
            <a:spLocks noChangeShapeType="1"/>
          </p:cNvSpPr>
          <p:nvPr/>
        </p:nvSpPr>
        <p:spPr bwMode="auto">
          <a:xfrm flipV="1">
            <a:off x="2320925" y="2819400"/>
            <a:ext cx="0" cy="403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4" name="Text Box 33"/>
          <p:cNvSpPr txBox="1">
            <a:spLocks noChangeArrowheads="1"/>
          </p:cNvSpPr>
          <p:nvPr/>
        </p:nvSpPr>
        <p:spPr bwMode="auto">
          <a:xfrm>
            <a:off x="2105025" y="2971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391025" y="3048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333625" y="2971800"/>
            <a:ext cx="3048000" cy="3657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756025" y="2819400"/>
            <a:ext cx="457200" cy="4978400"/>
            <a:chOff x="3104" y="1776"/>
            <a:chExt cx="288" cy="3136"/>
          </a:xfrm>
        </p:grpSpPr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3104" y="38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rot="-5400000">
              <a:off x="1600" y="3344"/>
              <a:ext cx="3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2324100" y="4016375"/>
            <a:ext cx="3048000" cy="20828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8900000" scaled="0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graphicFrame>
        <p:nvGraphicFramePr>
          <p:cNvPr id="84995" name="Object 19"/>
          <p:cNvGraphicFramePr>
            <a:graphicFrameLocks noChangeAspect="1"/>
          </p:cNvGraphicFramePr>
          <p:nvPr/>
        </p:nvGraphicFramePr>
        <p:xfrm>
          <a:off x="4578350" y="1270000"/>
          <a:ext cx="3284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Rovnica" r:id="rId3" imgW="1638000" imgH="431640" progId="Equation.3">
                  <p:embed/>
                </p:oleObj>
              </mc:Choice>
              <mc:Fallback>
                <p:oleObj name="Rovnica" r:id="rId3" imgW="163800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270000"/>
                        <a:ext cx="3284538" cy="8636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99CCFF">
                              <a:alpha val="87000"/>
                            </a:srgbClr>
                          </a:gs>
                          <a:gs pos="100000">
                            <a:srgbClr val="99CCFF">
                              <a:gamma/>
                              <a:tint val="40392"/>
                              <a:invGamma/>
                            </a:srgbClr>
                          </a:gs>
                        </a:gsLst>
                        <a:lin ang="18900000" scaled="1"/>
                      </a:gradFill>
                      <a:ln w="1905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pokutových funkcií pre pruh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4" y="1600201"/>
            <a:ext cx="6225625" cy="819149"/>
          </a:xfrm>
        </p:spPr>
        <p:txBody>
          <a:bodyPr>
            <a:noAutofit/>
          </a:bodyPr>
          <a:lstStyle/>
          <a:p>
            <a:pPr marL="361950" indent="-361950">
              <a:spcBef>
                <a:spcPts val="0"/>
              </a:spcBef>
              <a:spcAft>
                <a:spcPts val="0"/>
              </a:spcAft>
              <a:buSzTx/>
              <a:tabLst>
                <a:tab pos="266700" algn="l"/>
              </a:tabLst>
            </a:pPr>
            <a:r>
              <a:rPr lang="sk-SK" dirty="0" smtClean="0"/>
              <a:t>Pruh medzi priamkami 2</a:t>
            </a:r>
            <a:r>
              <a:rPr lang="sk-SK" i="1" dirty="0" smtClean="0"/>
              <a:t>x</a:t>
            </a:r>
            <a:r>
              <a:rPr lang="sk-SK" baseline="-25000" dirty="0" smtClean="0"/>
              <a:t>1</a:t>
            </a:r>
            <a:r>
              <a:rPr lang="sk-SK" i="1" dirty="0" smtClean="0"/>
              <a:t>+</a:t>
            </a:r>
            <a:r>
              <a:rPr lang="sk-SK" dirty="0" smtClean="0"/>
              <a:t>3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i="1" dirty="0" smtClean="0"/>
              <a:t>=</a:t>
            </a:r>
            <a:r>
              <a:rPr lang="sk-SK" dirty="0" smtClean="0"/>
              <a:t>24 a 2</a:t>
            </a:r>
            <a:r>
              <a:rPr lang="sk-SK" i="1" dirty="0" smtClean="0"/>
              <a:t>x</a:t>
            </a:r>
            <a:r>
              <a:rPr lang="sk-SK" baseline="-25000" dirty="0" smtClean="0"/>
              <a:t>1</a:t>
            </a:r>
            <a:r>
              <a:rPr lang="sk-SK" i="1" dirty="0" smtClean="0"/>
              <a:t>+</a:t>
            </a:r>
            <a:r>
              <a:rPr lang="sk-SK" dirty="0" smtClean="0"/>
              <a:t>3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i="1" dirty="0" smtClean="0"/>
              <a:t>=</a:t>
            </a:r>
            <a:r>
              <a:rPr lang="sk-SK" dirty="0" smtClean="0"/>
              <a:t>0. </a:t>
            </a:r>
          </a:p>
          <a:p>
            <a:pPr marL="361950" indent="-361950">
              <a:spcBef>
                <a:spcPts val="0"/>
              </a:spcBef>
              <a:spcAft>
                <a:spcPts val="0"/>
              </a:spcAft>
              <a:buSzTx/>
            </a:pPr>
            <a:r>
              <a:rPr lang="sk-SK" dirty="0" smtClean="0"/>
              <a:t>Os pruhu 2</a:t>
            </a:r>
            <a:r>
              <a:rPr lang="sk-SK" i="1" dirty="0" smtClean="0"/>
              <a:t>x</a:t>
            </a:r>
            <a:r>
              <a:rPr lang="sk-SK" baseline="-25000" dirty="0" smtClean="0"/>
              <a:t>1</a:t>
            </a:r>
            <a:r>
              <a:rPr lang="sk-SK" i="1" dirty="0" smtClean="0"/>
              <a:t>+</a:t>
            </a:r>
            <a:r>
              <a:rPr lang="sk-SK" dirty="0" smtClean="0"/>
              <a:t>3</a:t>
            </a:r>
            <a:r>
              <a:rPr lang="sk-SK" i="1" dirty="0" smtClean="0"/>
              <a:t>x</a:t>
            </a:r>
            <a:r>
              <a:rPr lang="sk-SK" baseline="-25000" dirty="0" smtClean="0"/>
              <a:t>2</a:t>
            </a:r>
            <a:r>
              <a:rPr lang="sk-SK" i="1" dirty="0" smtClean="0"/>
              <a:t>=</a:t>
            </a:r>
            <a:r>
              <a:rPr lang="sk-SK" dirty="0" smtClean="0"/>
              <a:t>12 .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14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128" name="Object 39"/>
          <p:cNvGraphicFramePr>
            <a:graphicFrameLocks noChangeAspect="1"/>
          </p:cNvGraphicFramePr>
          <p:nvPr/>
        </p:nvGraphicFramePr>
        <p:xfrm>
          <a:off x="6448425" y="1447800"/>
          <a:ext cx="258762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name="Rovnica" r:id="rId3" imgW="1358640" imgH="952200" progId="Equation.3">
                  <p:embed/>
                </p:oleObj>
              </mc:Choice>
              <mc:Fallback>
                <p:oleObj name="Rovnica" r:id="rId3" imgW="1358640" imgH="952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1447800"/>
                        <a:ext cx="2587625" cy="1811338"/>
                      </a:xfrm>
                      <a:prstGeom prst="rect">
                        <a:avLst/>
                      </a:prstGeom>
                      <a:solidFill>
                        <a:srgbClr val="FFFFE1"/>
                      </a:solidFill>
                      <a:ln w="1587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Freeform 2"/>
          <p:cNvSpPr>
            <a:spLocks/>
          </p:cNvSpPr>
          <p:nvPr/>
        </p:nvSpPr>
        <p:spPr bwMode="auto">
          <a:xfrm>
            <a:off x="2578100" y="358775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8" name="Rectangle 3"/>
          <p:cNvSpPr>
            <a:spLocks noChangeArrowheads="1"/>
          </p:cNvSpPr>
          <p:nvPr/>
        </p:nvSpPr>
        <p:spPr bwMode="auto">
          <a:xfrm>
            <a:off x="609600" y="3587750"/>
            <a:ext cx="7391400" cy="2095500"/>
          </a:xfrm>
          <a:prstGeom prst="rect">
            <a:avLst/>
          </a:prstGeom>
          <a:solidFill>
            <a:srgbClr val="990033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9" name="Line 6"/>
          <p:cNvSpPr>
            <a:spLocks noChangeShapeType="1"/>
          </p:cNvSpPr>
          <p:nvPr/>
        </p:nvSpPr>
        <p:spPr bwMode="auto">
          <a:xfrm>
            <a:off x="2565400" y="290195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0" name="Line 7"/>
          <p:cNvSpPr>
            <a:spLocks noChangeShapeType="1"/>
          </p:cNvSpPr>
          <p:nvPr/>
        </p:nvSpPr>
        <p:spPr bwMode="auto">
          <a:xfrm>
            <a:off x="2184400" y="572135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1" name="Line 8"/>
          <p:cNvSpPr>
            <a:spLocks noChangeShapeType="1"/>
          </p:cNvSpPr>
          <p:nvPr/>
        </p:nvSpPr>
        <p:spPr bwMode="auto">
          <a:xfrm rot="-5400000">
            <a:off x="1917700" y="377825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2" name="Line 9"/>
          <p:cNvSpPr>
            <a:spLocks noChangeShapeType="1"/>
          </p:cNvSpPr>
          <p:nvPr/>
        </p:nvSpPr>
        <p:spPr bwMode="auto">
          <a:xfrm>
            <a:off x="3860800" y="57213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3" name="Line 10"/>
          <p:cNvSpPr>
            <a:spLocks noChangeShapeType="1"/>
          </p:cNvSpPr>
          <p:nvPr/>
        </p:nvSpPr>
        <p:spPr bwMode="auto">
          <a:xfrm>
            <a:off x="5156200" y="57213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4" name="Line 11"/>
          <p:cNvSpPr>
            <a:spLocks noChangeShapeType="1"/>
          </p:cNvSpPr>
          <p:nvPr/>
        </p:nvSpPr>
        <p:spPr bwMode="auto">
          <a:xfrm rot="-5400000">
            <a:off x="2540000" y="43751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5" name="Line 12"/>
          <p:cNvSpPr>
            <a:spLocks noChangeShapeType="1"/>
          </p:cNvSpPr>
          <p:nvPr/>
        </p:nvSpPr>
        <p:spPr bwMode="auto">
          <a:xfrm rot="-5400000">
            <a:off x="2540000" y="31051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6" name="Text Box 13"/>
          <p:cNvSpPr txBox="1">
            <a:spLocks noChangeArrowheads="1"/>
          </p:cNvSpPr>
          <p:nvPr/>
        </p:nvSpPr>
        <p:spPr bwMode="auto">
          <a:xfrm>
            <a:off x="3657600" y="57721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77" name="Text Box 14"/>
          <p:cNvSpPr txBox="1">
            <a:spLocks noChangeArrowheads="1"/>
          </p:cNvSpPr>
          <p:nvPr/>
        </p:nvSpPr>
        <p:spPr bwMode="auto">
          <a:xfrm>
            <a:off x="2108200" y="42735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78" name="Text Box 15"/>
          <p:cNvSpPr txBox="1">
            <a:spLocks noChangeArrowheads="1"/>
          </p:cNvSpPr>
          <p:nvPr/>
        </p:nvSpPr>
        <p:spPr bwMode="auto">
          <a:xfrm>
            <a:off x="2108200" y="29781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79" name="Text Box 16"/>
          <p:cNvSpPr txBox="1">
            <a:spLocks noChangeArrowheads="1"/>
          </p:cNvSpPr>
          <p:nvPr/>
        </p:nvSpPr>
        <p:spPr bwMode="auto">
          <a:xfrm>
            <a:off x="4953000" y="57467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0" name="Oval 17"/>
          <p:cNvSpPr>
            <a:spLocks noChangeArrowheads="1"/>
          </p:cNvSpPr>
          <p:nvPr/>
        </p:nvSpPr>
        <p:spPr bwMode="auto">
          <a:xfrm>
            <a:off x="2489200" y="35115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1" name="Oval 18"/>
          <p:cNvSpPr>
            <a:spLocks noChangeArrowheads="1"/>
          </p:cNvSpPr>
          <p:nvPr/>
        </p:nvSpPr>
        <p:spPr bwMode="auto">
          <a:xfrm>
            <a:off x="5588000" y="56451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2" name="Text Box 19"/>
          <p:cNvSpPr txBox="1">
            <a:spLocks noChangeArrowheads="1"/>
          </p:cNvSpPr>
          <p:nvPr/>
        </p:nvSpPr>
        <p:spPr bwMode="auto">
          <a:xfrm>
            <a:off x="2057400" y="34099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3" name="Text Box 20"/>
          <p:cNvSpPr txBox="1">
            <a:spLocks noChangeArrowheads="1"/>
          </p:cNvSpPr>
          <p:nvPr/>
        </p:nvSpPr>
        <p:spPr bwMode="auto">
          <a:xfrm>
            <a:off x="5473700" y="57467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84" name="Line 21"/>
          <p:cNvSpPr>
            <a:spLocks noChangeShapeType="1"/>
          </p:cNvSpPr>
          <p:nvPr/>
        </p:nvSpPr>
        <p:spPr bwMode="auto">
          <a:xfrm>
            <a:off x="558800" y="360045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5" name="Line 22"/>
          <p:cNvSpPr>
            <a:spLocks noChangeShapeType="1"/>
          </p:cNvSpPr>
          <p:nvPr/>
        </p:nvSpPr>
        <p:spPr bwMode="auto">
          <a:xfrm>
            <a:off x="533400" y="5695950"/>
            <a:ext cx="6527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6" name="Text Box 23"/>
          <p:cNvSpPr txBox="1">
            <a:spLocks noChangeArrowheads="1"/>
          </p:cNvSpPr>
          <p:nvPr/>
        </p:nvSpPr>
        <p:spPr bwMode="auto">
          <a:xfrm>
            <a:off x="6324600" y="36385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87" name="Text Box 24"/>
          <p:cNvSpPr txBox="1">
            <a:spLocks noChangeArrowheads="1"/>
          </p:cNvSpPr>
          <p:nvPr/>
        </p:nvSpPr>
        <p:spPr bwMode="auto">
          <a:xfrm>
            <a:off x="6400800" y="51625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8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cs-CZ" sz="28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8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8" name="Rectangle 25"/>
          <p:cNvSpPr>
            <a:spLocks noChangeArrowheads="1"/>
          </p:cNvSpPr>
          <p:nvPr/>
        </p:nvSpPr>
        <p:spPr bwMode="auto">
          <a:xfrm>
            <a:off x="609600" y="3562350"/>
            <a:ext cx="7391400" cy="2095500"/>
          </a:xfrm>
          <a:prstGeom prst="rect">
            <a:avLst/>
          </a:prstGeom>
          <a:solidFill>
            <a:srgbClr val="FFCCCC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89" name="Group 26"/>
          <p:cNvGrpSpPr>
            <a:grpSpLocks/>
          </p:cNvGrpSpPr>
          <p:nvPr/>
        </p:nvGrpSpPr>
        <p:grpSpPr bwMode="auto">
          <a:xfrm>
            <a:off x="304800" y="4629150"/>
            <a:ext cx="7772400" cy="396875"/>
            <a:chOff x="768" y="3168"/>
            <a:chExt cx="4896" cy="250"/>
          </a:xfrm>
        </p:grpSpPr>
        <p:sp>
          <p:nvSpPr>
            <p:cNvPr id="190" name="Line 27"/>
            <p:cNvSpPr>
              <a:spLocks noChangeShapeType="1"/>
            </p:cNvSpPr>
            <p:nvPr/>
          </p:nvSpPr>
          <p:spPr bwMode="auto">
            <a:xfrm>
              <a:off x="768" y="3216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91" name="Text Box 28"/>
            <p:cNvSpPr txBox="1">
              <a:spLocks noChangeArrowheads="1"/>
            </p:cNvSpPr>
            <p:nvPr/>
          </p:nvSpPr>
          <p:spPr bwMode="auto">
            <a:xfrm>
              <a:off x="1920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92" name="Line 29"/>
          <p:cNvSpPr>
            <a:spLocks noChangeShapeType="1"/>
          </p:cNvSpPr>
          <p:nvPr/>
        </p:nvSpPr>
        <p:spPr bwMode="auto">
          <a:xfrm flipV="1">
            <a:off x="5638800" y="264795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3" name="Line 30"/>
          <p:cNvSpPr>
            <a:spLocks noChangeShapeType="1"/>
          </p:cNvSpPr>
          <p:nvPr/>
        </p:nvSpPr>
        <p:spPr bwMode="auto">
          <a:xfrm flipV="1">
            <a:off x="2578100" y="2419350"/>
            <a:ext cx="0" cy="403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2362200" y="257175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95" name="Text Box 32"/>
          <p:cNvSpPr txBox="1">
            <a:spLocks noChangeArrowheads="1"/>
          </p:cNvSpPr>
          <p:nvPr/>
        </p:nvSpPr>
        <p:spPr bwMode="auto">
          <a:xfrm>
            <a:off x="4648200" y="264795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x</a:t>
            </a:r>
            <a:r>
              <a:rPr lang="cs-CZ" sz="2400" b="0" i="1" baseline="-250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</a:t>
            </a:r>
            <a:r>
              <a:rPr lang="cs-CZ" sz="2400" b="0" i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=</a:t>
            </a:r>
            <a:r>
              <a:rPr lang="cs-CZ" sz="24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96" name="Rectangle 33"/>
          <p:cNvSpPr>
            <a:spLocks noChangeArrowheads="1"/>
          </p:cNvSpPr>
          <p:nvPr/>
        </p:nvSpPr>
        <p:spPr bwMode="auto">
          <a:xfrm>
            <a:off x="2590800" y="2571750"/>
            <a:ext cx="3048000" cy="3657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97" name="Group 34"/>
          <p:cNvGrpSpPr>
            <a:grpSpLocks/>
          </p:cNvGrpSpPr>
          <p:nvPr/>
        </p:nvGrpSpPr>
        <p:grpSpPr bwMode="auto">
          <a:xfrm>
            <a:off x="4013200" y="2419349"/>
            <a:ext cx="457200" cy="4981575"/>
            <a:chOff x="3104" y="1776"/>
            <a:chExt cx="288" cy="3136"/>
          </a:xfrm>
        </p:grpSpPr>
        <p:sp>
          <p:nvSpPr>
            <p:cNvPr id="198" name="Text Box 35"/>
            <p:cNvSpPr txBox="1">
              <a:spLocks noChangeArrowheads="1"/>
            </p:cNvSpPr>
            <p:nvPr/>
          </p:nvSpPr>
          <p:spPr bwMode="auto">
            <a:xfrm>
              <a:off x="3104" y="38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9" name="Line 36"/>
            <p:cNvSpPr>
              <a:spLocks noChangeShapeType="1"/>
            </p:cNvSpPr>
            <p:nvPr/>
          </p:nvSpPr>
          <p:spPr bwMode="auto">
            <a:xfrm rot="-5400000">
              <a:off x="1600" y="3344"/>
              <a:ext cx="31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0" name="Line 37"/>
          <p:cNvSpPr>
            <a:spLocks noChangeShapeType="1"/>
          </p:cNvSpPr>
          <p:nvPr/>
        </p:nvSpPr>
        <p:spPr bwMode="auto">
          <a:xfrm>
            <a:off x="1676400" y="295275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1" name="Line 38"/>
          <p:cNvSpPr>
            <a:spLocks noChangeShapeType="1"/>
          </p:cNvSpPr>
          <p:nvPr/>
        </p:nvSpPr>
        <p:spPr bwMode="auto">
          <a:xfrm>
            <a:off x="457200" y="417195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3" name="Freeform 40"/>
          <p:cNvSpPr>
            <a:spLocks/>
          </p:cNvSpPr>
          <p:nvPr/>
        </p:nvSpPr>
        <p:spPr bwMode="auto">
          <a:xfrm>
            <a:off x="457200" y="3028950"/>
            <a:ext cx="5105400" cy="3352800"/>
          </a:xfrm>
          <a:custGeom>
            <a:avLst/>
            <a:gdLst>
              <a:gd name="T0" fmla="*/ 1295400 w 3216"/>
              <a:gd name="T1" fmla="*/ 0 h 2112"/>
              <a:gd name="T2" fmla="*/ 0 w 3216"/>
              <a:gd name="T3" fmla="*/ 1143000 h 2112"/>
              <a:gd name="T4" fmla="*/ 3200400 w 3216"/>
              <a:gd name="T5" fmla="*/ 3352800 h 2112"/>
              <a:gd name="T6" fmla="*/ 5105400 w 3216"/>
              <a:gd name="T7" fmla="*/ 2590800 h 2112"/>
              <a:gd name="T8" fmla="*/ 1295400 w 3216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16"/>
              <a:gd name="T16" fmla="*/ 0 h 2112"/>
              <a:gd name="T17" fmla="*/ 3216 w 3216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16" h="2112">
                <a:moveTo>
                  <a:pt x="816" y="0"/>
                </a:moveTo>
                <a:lnTo>
                  <a:pt x="0" y="720"/>
                </a:lnTo>
                <a:lnTo>
                  <a:pt x="2016" y="2112"/>
                </a:lnTo>
                <a:lnTo>
                  <a:pt x="3216" y="1632"/>
                </a:lnTo>
                <a:lnTo>
                  <a:pt x="816" y="0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pokutových funkcií pre </a:t>
            </a:r>
            <a:r>
              <a:rPr lang="sk-SK" sz="2800" dirty="0" err="1" smtClean="0"/>
              <a:t>TROJUHOLNíK</a:t>
            </a:r>
            <a:endParaRPr lang="sk-SK" sz="2800" dirty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15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" name="Line 3"/>
          <p:cNvSpPr>
            <a:spLocks noChangeShapeType="1"/>
          </p:cNvSpPr>
          <p:nvPr/>
        </p:nvSpPr>
        <p:spPr bwMode="auto">
          <a:xfrm>
            <a:off x="2508250" y="3159125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127250" y="5978525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 rot="-5400000">
            <a:off x="1860550" y="4035425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3803650" y="5978525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5099050" y="5978525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rot="-5400000">
            <a:off x="2482850" y="4632325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rot="-5400000">
            <a:off x="2482850" y="3362325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3600450" y="60293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2051050" y="4530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5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2051050" y="32353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4895850" y="60039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10</a:t>
            </a:r>
            <a:endParaRPr lang="cs-CZ" sz="2000" b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>
            <a:off x="1619250" y="3209925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432050" y="37687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5530850" y="59023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3" name="Freeform 17"/>
          <p:cNvSpPr>
            <a:spLocks/>
          </p:cNvSpPr>
          <p:nvPr/>
        </p:nvSpPr>
        <p:spPr bwMode="auto">
          <a:xfrm>
            <a:off x="2520949" y="3844925"/>
            <a:ext cx="3070225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graphicFrame>
        <p:nvGraphicFramePr>
          <p:cNvPr id="74" name="Object 18"/>
          <p:cNvGraphicFramePr>
            <a:graphicFrameLocks noChangeAspect="1"/>
          </p:cNvGraphicFramePr>
          <p:nvPr/>
        </p:nvGraphicFramePr>
        <p:xfrm>
          <a:off x="1038225" y="1895475"/>
          <a:ext cx="60833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Rovnica" r:id="rId3" imgW="2628720" imgH="419040" progId="Equation.3">
                  <p:embed/>
                </p:oleObj>
              </mc:Choice>
              <mc:Fallback>
                <p:oleObj name="Rovnica" r:id="rId3" imgW="262872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895475"/>
                        <a:ext cx="60833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E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152400"/>
            <a:ext cx="7696201" cy="131064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Iteračné metódy pre riešenie </a:t>
            </a:r>
            <a:r>
              <a:rPr lang="sk-SK" sz="2800" dirty="0" smtClean="0"/>
              <a:t>nelineárnych </a:t>
            </a:r>
            <a:r>
              <a:rPr lang="sk-SK" sz="2800" dirty="0" smtClean="0"/>
              <a:t>úloh viac premenných na obmedzenom definičnom obore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4" y="1600200"/>
            <a:ext cx="7749625" cy="5124450"/>
          </a:xfrm>
        </p:spPr>
        <p:txBody>
          <a:bodyPr>
            <a:normAutofit/>
          </a:bodyPr>
          <a:lstStyle/>
          <a:p>
            <a:pPr marL="361950" indent="-361950">
              <a:buSzTx/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voľný extrém </a:t>
            </a:r>
            <a:r>
              <a:rPr lang="sk-SK" sz="2200" dirty="0" smtClean="0"/>
              <a:t>(množina podmienok je prázdna</a:t>
            </a:r>
            <a:r>
              <a:rPr lang="en-US" sz="2200" dirty="0" smtClean="0"/>
              <a:t>)</a:t>
            </a:r>
          </a:p>
          <a:p>
            <a:pPr marL="627630" lvl="1" indent="-361950">
              <a:buSzTx/>
            </a:pPr>
            <a:r>
              <a:rPr lang="sk-SK" sz="2200" dirty="0" smtClean="0"/>
              <a:t>Predchádzajúce ukážky </a:t>
            </a:r>
            <a:r>
              <a:rPr lang="sk-SK" sz="2200" dirty="0" err="1" smtClean="0"/>
              <a:t>iteračných</a:t>
            </a:r>
            <a:r>
              <a:rPr lang="sk-SK" sz="2200" dirty="0" smtClean="0"/>
              <a:t> metód predpokladali, že definičný obor funkcie </a:t>
            </a:r>
            <a:r>
              <a:rPr lang="sk-SK" sz="2200" i="1" dirty="0" smtClean="0"/>
              <a:t>f</a:t>
            </a:r>
            <a:r>
              <a:rPr lang="sk-SK" sz="2200" dirty="0" smtClean="0"/>
              <a:t> je celé </a:t>
            </a:r>
            <a:r>
              <a:rPr lang="sk-SK" sz="2200" i="1" dirty="0" smtClean="0"/>
              <a:t>E</a:t>
            </a:r>
            <a:r>
              <a:rPr lang="sk-SK" sz="2200" i="1" baseline="30000" dirty="0" smtClean="0"/>
              <a:t>n </a:t>
            </a:r>
            <a:endParaRPr lang="en-US" sz="2200" i="1" baseline="30000" dirty="0" smtClean="0"/>
          </a:p>
          <a:p>
            <a:pPr marL="627630" lvl="1" indent="-361950">
              <a:buSzTx/>
            </a:pPr>
            <a:r>
              <a:rPr lang="sk-SK" sz="2200" dirty="0" smtClean="0"/>
              <a:t>min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b="1" i="1" dirty="0" smtClean="0"/>
              <a:t>x</a:t>
            </a:r>
            <a:r>
              <a:rPr lang="en-US" sz="2200" dirty="0" smtClean="0"/>
              <a:t>), </a:t>
            </a:r>
            <a:r>
              <a:rPr lang="sk-SK" sz="2200" dirty="0" smtClean="0"/>
              <a:t> </a:t>
            </a:r>
            <a:r>
              <a:rPr lang="sk-SK" sz="2200" b="1" i="1" dirty="0" smtClean="0"/>
              <a:t>x</a:t>
            </a:r>
            <a:r>
              <a:rPr lang="sk-SK" sz="2200" dirty="0" smtClean="0">
                <a:sym typeface="Symbol"/>
              </a:rPr>
              <a:t></a:t>
            </a:r>
            <a:r>
              <a:rPr lang="sk-SK" sz="2200" i="1" dirty="0" smtClean="0"/>
              <a:t> E</a:t>
            </a:r>
            <a:r>
              <a:rPr lang="sk-SK" sz="2200" i="1" baseline="30000" dirty="0" smtClean="0"/>
              <a:t>n </a:t>
            </a:r>
            <a:endParaRPr lang="en-US" sz="2200" dirty="0" smtClean="0"/>
          </a:p>
          <a:p>
            <a:pPr marL="627630" lvl="1" indent="-361950">
              <a:buSzTx/>
              <a:buNone/>
            </a:pPr>
            <a:endParaRPr lang="en-US" sz="2200" i="1" baseline="30000" dirty="0" smtClean="0"/>
          </a:p>
          <a:p>
            <a:pPr marL="627630" lvl="1" indent="-361950">
              <a:spcAft>
                <a:spcPts val="0"/>
              </a:spcAft>
              <a:buSzTx/>
            </a:pPr>
            <a:endParaRPr lang="sk-SK" sz="800" dirty="0" smtClean="0"/>
          </a:p>
          <a:p>
            <a:pPr marL="361950" indent="-361950">
              <a:buSzPct val="100000"/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na viazaný extrém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smtClean="0"/>
              <a:t>(množina podmienok </a:t>
            </a:r>
            <a:r>
              <a:rPr lang="en-US" sz="2200" b="1" dirty="0" err="1" smtClean="0"/>
              <a:t>nie</a:t>
            </a:r>
            <a:r>
              <a:rPr lang="en-US" sz="2200" b="1" dirty="0" smtClean="0"/>
              <a:t> </a:t>
            </a:r>
            <a:r>
              <a:rPr lang="sk-SK" sz="2200" b="1" dirty="0" smtClean="0"/>
              <a:t>je</a:t>
            </a:r>
            <a:r>
              <a:rPr lang="sk-SK" sz="2200" dirty="0" smtClean="0"/>
              <a:t> prázdna</a:t>
            </a:r>
            <a:r>
              <a:rPr lang="en-US" sz="2200" dirty="0" smtClean="0"/>
              <a:t>)</a:t>
            </a:r>
            <a:r>
              <a:rPr lang="sk-SK" sz="2200" dirty="0" smtClean="0"/>
              <a:t> </a:t>
            </a:r>
            <a:endParaRPr lang="en-US" sz="2200" dirty="0" smtClean="0"/>
          </a:p>
          <a:p>
            <a:pPr marL="627630" lvl="1" indent="-361950">
              <a:buSzPct val="100000"/>
            </a:pPr>
            <a:r>
              <a:rPr lang="sk-SK" sz="2200" dirty="0" smtClean="0"/>
              <a:t>Ďalej ukážeme prístupy k riešeniu úloh, kedy je množina prípustných riešení daná všetkými prvkami z </a:t>
            </a:r>
            <a:r>
              <a:rPr lang="sk-SK" sz="2200" i="1" dirty="0" smtClean="0"/>
              <a:t>E</a:t>
            </a:r>
            <a:r>
              <a:rPr lang="sk-SK" sz="2200" i="1" baseline="30000" dirty="0" smtClean="0"/>
              <a:t>n</a:t>
            </a:r>
            <a:r>
              <a:rPr lang="sk-SK" sz="2200" dirty="0" smtClean="0"/>
              <a:t>, ktoré vyhovujú všetkým podmienkam z danej množiny obmedzujúcich podmienok</a:t>
            </a:r>
            <a:r>
              <a:rPr lang="sk-SK" sz="2200" dirty="0" smtClean="0"/>
              <a:t>.</a:t>
            </a:r>
            <a:endParaRPr lang="en-US" sz="2200" dirty="0" smtClean="0"/>
          </a:p>
          <a:p>
            <a:pPr marL="627630" lvl="1" indent="-361950">
              <a:buSzPct val="100000"/>
            </a:pPr>
            <a:r>
              <a:rPr lang="sk-SK" sz="2200" dirty="0" smtClean="0"/>
              <a:t>min </a:t>
            </a:r>
            <a:r>
              <a:rPr lang="en-US" sz="2200" i="1" dirty="0" smtClean="0"/>
              <a:t>f</a:t>
            </a:r>
            <a:r>
              <a:rPr lang="en-US" sz="2200" dirty="0" smtClean="0"/>
              <a:t>(</a:t>
            </a:r>
            <a:r>
              <a:rPr lang="en-US" sz="2200" b="1" i="1" dirty="0" smtClean="0"/>
              <a:t>x</a:t>
            </a:r>
            <a:r>
              <a:rPr lang="sk-SK" sz="2200" dirty="0" smtClean="0"/>
              <a:t>) na množine </a:t>
            </a:r>
            <a:r>
              <a:rPr lang="sk-SK" sz="2200" dirty="0" smtClean="0">
                <a:latin typeface="Brush Script MT" pitchFamily="66" charset="0"/>
              </a:rPr>
              <a:t>M</a:t>
            </a:r>
            <a:r>
              <a:rPr lang="sk-SK" sz="2200" dirty="0"/>
              <a:t>, (</a:t>
            </a:r>
            <a:r>
              <a:rPr lang="sk-SK" sz="2200" dirty="0">
                <a:latin typeface="Brush Script MT" pitchFamily="66" charset="0"/>
              </a:rPr>
              <a:t>M </a:t>
            </a:r>
            <a:r>
              <a:rPr lang="sk-SK" sz="2200" dirty="0"/>
              <a:t>môže byť zložitá</a:t>
            </a:r>
            <a:r>
              <a:rPr lang="sk-SK" sz="2200" dirty="0" smtClean="0"/>
              <a:t>)</a:t>
            </a:r>
            <a:endParaRPr lang="en-US" sz="2200" dirty="0" smtClean="0"/>
          </a:p>
          <a:p>
            <a:pPr marL="265680" lvl="1" indent="0">
              <a:buSzPct val="100000"/>
              <a:buNone/>
            </a:pPr>
            <a:r>
              <a:rPr lang="en-US" sz="2200" b="1" i="1" dirty="0" smtClean="0"/>
              <a:t>      </a:t>
            </a:r>
            <a:r>
              <a:rPr lang="sk-SK" sz="2200" b="1" i="1" dirty="0" smtClean="0"/>
              <a:t>x</a:t>
            </a:r>
            <a:r>
              <a:rPr lang="sk-SK" sz="2200" dirty="0" smtClean="0">
                <a:sym typeface="Symbol"/>
              </a:rPr>
              <a:t></a:t>
            </a:r>
            <a:r>
              <a:rPr lang="sk-SK" sz="2200" i="1" dirty="0" smtClean="0"/>
              <a:t> </a:t>
            </a:r>
            <a:r>
              <a:rPr lang="sk-SK" sz="2200" i="1" dirty="0" smtClean="0"/>
              <a:t>E</a:t>
            </a:r>
            <a:r>
              <a:rPr lang="sk-SK" sz="2200" i="1" baseline="30000" dirty="0" smtClean="0"/>
              <a:t>n</a:t>
            </a:r>
            <a:endParaRPr lang="sk-SK" sz="2200" i="1" baseline="30000" dirty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2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7677151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Príklad nelineárnej úlohy viac premenných s obmedzeným definičným oborom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0"/>
            <a:ext cx="7659570" cy="4818063"/>
          </a:xfrm>
        </p:spPr>
        <p:txBody>
          <a:bodyPr>
            <a:normAutofit/>
          </a:bodyPr>
          <a:lstStyle/>
          <a:p>
            <a:pPr marL="444500" indent="-342900">
              <a:buSzTx/>
            </a:pPr>
            <a:r>
              <a:rPr lang="sk-SK" dirty="0" smtClean="0"/>
              <a:t>Navrhnite čo najvýnosnejší výrobný program firme, vyrábajúcej dva produkty P1 a P2, ak na výrobu každej jednotky </a:t>
            </a:r>
            <a:r>
              <a:rPr lang="sk-SK" dirty="0" smtClean="0"/>
              <a:t>P1</a:t>
            </a:r>
            <a:r>
              <a:rPr lang="en-US" dirty="0" smtClean="0"/>
              <a:t> (P2)</a:t>
            </a:r>
            <a:r>
              <a:rPr lang="sk-SK" dirty="0" smtClean="0"/>
              <a:t> potrebujeme </a:t>
            </a:r>
            <a:r>
              <a:rPr lang="sk-SK" dirty="0" smtClean="0"/>
              <a:t>dva </a:t>
            </a:r>
            <a:r>
              <a:rPr lang="en-US" dirty="0" smtClean="0"/>
              <a:t>(</a:t>
            </a:r>
            <a:r>
              <a:rPr lang="sk-SK" dirty="0" smtClean="0"/>
              <a:t>tri</a:t>
            </a:r>
            <a:r>
              <a:rPr lang="en-US" dirty="0" smtClean="0"/>
              <a:t>)</a:t>
            </a:r>
            <a:r>
              <a:rPr lang="sk-SK" dirty="0" smtClean="0"/>
              <a:t> </a:t>
            </a:r>
            <a:r>
              <a:rPr lang="sk-SK" dirty="0" smtClean="0"/>
              <a:t>jednotky výrobnej kapacity o veľkosti 24. </a:t>
            </a:r>
          </a:p>
          <a:p>
            <a:pPr marL="444500" indent="-342900">
              <a:buSzTx/>
            </a:pPr>
            <a:r>
              <a:rPr lang="sk-SK" dirty="0" smtClean="0"/>
              <a:t>Predajná cena jednotky P1 a P2 je 6 a 8. Výrobné </a:t>
            </a:r>
            <a:r>
              <a:rPr lang="sk-SK" b="1" dirty="0" smtClean="0"/>
              <a:t>jednotkové náklady </a:t>
            </a:r>
            <a:r>
              <a:rPr lang="sk-SK" dirty="0" smtClean="0"/>
              <a:t>sú  u P1 0.2x1 a u P2 0.4x2, kde x1 a x2 sú množstvá vyrábaných produktov. 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3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6" name="Skupina 5"/>
          <p:cNvGrpSpPr>
            <a:grpSpLocks noChangeAspect="1"/>
          </p:cNvGrpSpPr>
          <p:nvPr/>
        </p:nvGrpSpPr>
        <p:grpSpPr>
          <a:xfrm>
            <a:off x="4428930" y="3761357"/>
            <a:ext cx="3981449" cy="2600416"/>
            <a:chOff x="2590800" y="3263859"/>
            <a:chExt cx="5308600" cy="3467221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479800" y="3302000"/>
              <a:ext cx="0" cy="3276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098800" y="6121400"/>
              <a:ext cx="4800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-5400000">
              <a:off x="2832100" y="4178300"/>
              <a:ext cx="1295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775200" y="6121400"/>
              <a:ext cx="0" cy="76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0600" y="6121400"/>
              <a:ext cx="0" cy="76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-5400000">
              <a:off x="3454400" y="4775200"/>
              <a:ext cx="0" cy="76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-5400000">
              <a:off x="3454400" y="3505200"/>
              <a:ext cx="0" cy="7620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572000" y="61722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022600" y="4673600"/>
              <a:ext cx="4572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  <a:endParaRPr kumimoji="0" lang="cs-CZ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854389" y="3263859"/>
              <a:ext cx="701611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</a:t>
              </a:r>
              <a:endPara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5714999" y="6197600"/>
              <a:ext cx="787400" cy="533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10</a:t>
              </a:r>
              <a:endPara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590800" y="3352800"/>
              <a:ext cx="4495800" cy="3124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403600" y="39116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502400" y="6045200"/>
              <a:ext cx="152400" cy="1524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492499" y="3987799"/>
              <a:ext cx="3076251" cy="2151743"/>
            </a:xfrm>
            <a:custGeom>
              <a:avLst/>
              <a:gdLst>
                <a:gd name="T0" fmla="*/ 0 w 1928"/>
                <a:gd name="T1" fmla="*/ 0 h 1360"/>
                <a:gd name="T2" fmla="*/ 0 w 1928"/>
                <a:gd name="T3" fmla="*/ 2120900 h 1360"/>
                <a:gd name="T4" fmla="*/ 2997200 w 1928"/>
                <a:gd name="T5" fmla="*/ 2120900 h 1360"/>
                <a:gd name="T6" fmla="*/ 0 w 1928"/>
                <a:gd name="T7" fmla="*/ 0 h 1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8"/>
                <a:gd name="T13" fmla="*/ 0 h 1360"/>
                <a:gd name="T14" fmla="*/ 1928 w 1928"/>
                <a:gd name="T15" fmla="*/ 1360 h 1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8" h="1360">
                  <a:moveTo>
                    <a:pt x="0" y="0"/>
                  </a:moveTo>
                  <a:lnTo>
                    <a:pt x="0" y="1360"/>
                  </a:lnTo>
                  <a:lnTo>
                    <a:pt x="1928" y="13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6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87055"/>
              </p:ext>
            </p:extLst>
          </p:nvPr>
        </p:nvGraphicFramePr>
        <p:xfrm>
          <a:off x="407047" y="4426550"/>
          <a:ext cx="41148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0" name="Rovnica" r:id="rId3" imgW="1778000" imgH="596900" progId="Equation.3">
                  <p:embed/>
                </p:oleObj>
              </mc:Choice>
              <mc:Fallback>
                <p:oleObj name="Rovnica" r:id="rId3" imgW="17780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47" y="4426550"/>
                        <a:ext cx="411480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Prístupy k optimalizácii </a:t>
            </a:r>
            <a:r>
              <a:rPr lang="sk-SK" sz="2800" dirty="0" err="1" smtClean="0"/>
              <a:t>neli</a:t>
            </a:r>
            <a:r>
              <a:rPr lang="en-US" sz="2800" dirty="0" smtClean="0"/>
              <a:t>-</a:t>
            </a:r>
            <a:r>
              <a:rPr lang="sk-SK" sz="2800" dirty="0" err="1" smtClean="0"/>
              <a:t>neárnych</a:t>
            </a:r>
            <a:r>
              <a:rPr lang="sk-SK" sz="2800" dirty="0" smtClean="0"/>
              <a:t> úloh viac premenných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0"/>
            <a:ext cx="7659570" cy="4818063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Pre riešenie úloh </a:t>
            </a:r>
            <a:r>
              <a:rPr lang="sk-SK" sz="2200" b="1" dirty="0" smtClean="0"/>
              <a:t>na viazaný extrém používame metódy na voľný extrém s úpravami</a:t>
            </a:r>
            <a:r>
              <a:rPr lang="sk-SK" sz="2200" dirty="0" smtClean="0"/>
              <a:t>. Možné prístupy riešenia:</a:t>
            </a:r>
          </a:p>
          <a:p>
            <a:pPr lvl="1"/>
            <a:r>
              <a:rPr lang="sk-SK" sz="2200" dirty="0" smtClean="0"/>
              <a:t>metóda projekcie</a:t>
            </a:r>
          </a:p>
          <a:p>
            <a:pPr lvl="1"/>
            <a:r>
              <a:rPr lang="sk-SK" sz="2200" dirty="0" smtClean="0"/>
              <a:t>metóda pokutových funkcií</a:t>
            </a:r>
          </a:p>
          <a:p>
            <a:pPr marL="381000" indent="-279400">
              <a:buSzTx/>
              <a:buFont typeface="Wingdings" pitchFamily="2" charset="2"/>
              <a:buChar char="n"/>
            </a:pPr>
            <a:endParaRPr lang="sk-SK" sz="2200" i="1" baseline="30000" dirty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4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metóda projekcie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30575" cy="12191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SzTx/>
              <a:buNone/>
              <a:tabLst>
                <a:tab pos="361950" algn="l"/>
              </a:tabLst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Projekcia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sk-SK" sz="2200" b="1" i="1" u="sng" dirty="0" smtClean="0"/>
              <a:t>x</a:t>
            </a:r>
            <a:r>
              <a:rPr lang="en-US" sz="2200" b="1" i="1" dirty="0" smtClean="0"/>
              <a:t> </a:t>
            </a:r>
            <a:r>
              <a:rPr lang="en-US" sz="2200" b="1" dirty="0" smtClean="0"/>
              <a:t>=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i="1" dirty="0" smtClean="0">
                <a:latin typeface="Georgia" pitchFamily="18" charset="0"/>
              </a:rPr>
              <a:t>P</a:t>
            </a:r>
            <a:r>
              <a:rPr lang="sk-SK" sz="2200" baseline="-25000" dirty="0" smtClean="0">
                <a:latin typeface="Brush Script MT" pitchFamily="66" charset="0"/>
              </a:rPr>
              <a:t>M</a:t>
            </a:r>
            <a:r>
              <a:rPr lang="sk-SK" sz="2200" dirty="0" smtClean="0"/>
              <a:t>(</a:t>
            </a:r>
            <a:r>
              <a:rPr lang="sk-SK" sz="2200" b="1" i="1" dirty="0" smtClean="0"/>
              <a:t>x</a:t>
            </a:r>
            <a:r>
              <a:rPr lang="sk-SK" sz="2200" dirty="0" smtClean="0"/>
              <a:t>) bodu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b="1" i="1" dirty="0" err="1" smtClean="0"/>
              <a:t>x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</a:t>
            </a:r>
            <a:r>
              <a:rPr lang="sk-SK" sz="2200" i="1" dirty="0" err="1" smtClean="0">
                <a:latin typeface="Georgia" pitchFamily="18" charset="0"/>
                <a:sym typeface="Symbol"/>
              </a:rPr>
              <a:t>E</a:t>
            </a:r>
            <a:r>
              <a:rPr lang="sk-SK" sz="2200" i="1" baseline="30000" dirty="0" err="1" smtClean="0">
                <a:latin typeface="Georgia" pitchFamily="18" charset="0"/>
                <a:sym typeface="Symbol"/>
              </a:rPr>
              <a:t>n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dirty="0" smtClean="0"/>
              <a:t>do množiny </a:t>
            </a:r>
            <a:r>
              <a:rPr lang="sk-SK" sz="2200" dirty="0" err="1" smtClean="0">
                <a:latin typeface="Brush Script MT" pitchFamily="66" charset="0"/>
              </a:rPr>
              <a:t>M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</a:t>
            </a:r>
            <a:r>
              <a:rPr lang="sk-SK" sz="2200" i="1" dirty="0" err="1" smtClean="0">
                <a:latin typeface="Georgia" pitchFamily="18" charset="0"/>
                <a:sym typeface="Symbol"/>
              </a:rPr>
              <a:t>E</a:t>
            </a:r>
            <a:r>
              <a:rPr lang="sk-SK" sz="2200" i="1" baseline="30000" dirty="0" err="1" smtClean="0">
                <a:latin typeface="Georgia" pitchFamily="18" charset="0"/>
                <a:sym typeface="Symbol"/>
              </a:rPr>
              <a:t>n</a:t>
            </a:r>
            <a:r>
              <a:rPr lang="sk-SK" sz="2200" dirty="0" smtClean="0"/>
              <a:t> je bod </a:t>
            </a:r>
            <a:r>
              <a:rPr lang="sk-SK" sz="2200" b="1" i="1" u="sng" dirty="0" err="1" smtClean="0"/>
              <a:t>x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</a:t>
            </a:r>
            <a:r>
              <a:rPr lang="sk-SK" sz="2200" dirty="0" err="1" smtClean="0">
                <a:latin typeface="Brush Script MT" pitchFamily="66" charset="0"/>
              </a:rPr>
              <a:t>M</a:t>
            </a:r>
            <a:r>
              <a:rPr lang="sk-SK" sz="2200" dirty="0" smtClean="0">
                <a:latin typeface="Brush Script MT" pitchFamily="66" charset="0"/>
              </a:rPr>
              <a:t> </a:t>
            </a:r>
            <a:r>
              <a:rPr lang="sk-SK" sz="2200" dirty="0" smtClean="0"/>
              <a:t>taký, ktorý je k bodu </a:t>
            </a:r>
            <a:r>
              <a:rPr lang="sk-SK" sz="2200" b="1" i="1" dirty="0" smtClean="0"/>
              <a:t>x</a:t>
            </a:r>
            <a:r>
              <a:rPr lang="sk-SK" sz="2200" dirty="0" smtClean="0"/>
              <a:t> najbližšie.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5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809625" y="3857625"/>
            <a:ext cx="2333625" cy="1095375"/>
            <a:chOff x="809625" y="3857625"/>
            <a:chExt cx="2333625" cy="1095375"/>
          </a:xfrm>
        </p:grpSpPr>
        <p:sp>
          <p:nvSpPr>
            <p:cNvPr id="2" name="Obdĺžnik 1"/>
            <p:cNvSpPr/>
            <p:nvPr/>
          </p:nvSpPr>
          <p:spPr>
            <a:xfrm>
              <a:off x="809625" y="3857625"/>
              <a:ext cx="2333625" cy="1095375"/>
            </a:xfrm>
            <a:prstGeom prst="rect">
              <a:avLst/>
            </a:prstGeom>
          </p:spPr>
          <p:style>
            <a:lnRef idx="1">
              <a:schemeClr val="dk1"/>
            </a:lnRef>
            <a:fillRef idx="1002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2571750" y="4405312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>
                  <a:solidFill>
                    <a:schemeClr val="tx2">
                      <a:lumMod val="50000"/>
                    </a:schemeClr>
                  </a:solidFill>
                  <a:latin typeface="Brush Script MT" pitchFamily="66" charset="0"/>
                </a:rPr>
                <a:t>M</a:t>
              </a:r>
              <a:endParaRPr lang="sk-SK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1362075" y="2893367"/>
            <a:ext cx="514350" cy="461665"/>
            <a:chOff x="1362075" y="2893367"/>
            <a:chExt cx="514350" cy="461665"/>
          </a:xfrm>
        </p:grpSpPr>
        <p:sp>
          <p:nvSpPr>
            <p:cNvPr id="8" name="Ovál 7"/>
            <p:cNvSpPr/>
            <p:nvPr/>
          </p:nvSpPr>
          <p:spPr>
            <a:xfrm>
              <a:off x="1362075" y="3114675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1362075" y="2893367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1343025" y="3200400"/>
            <a:ext cx="514350" cy="709612"/>
            <a:chOff x="1343025" y="3200400"/>
            <a:chExt cx="514350" cy="709612"/>
          </a:xfrm>
        </p:grpSpPr>
        <p:cxnSp>
          <p:nvCxnSpPr>
            <p:cNvPr id="13" name="Rovná spojnica 12"/>
            <p:cNvCxnSpPr/>
            <p:nvPr/>
          </p:nvCxnSpPr>
          <p:spPr>
            <a:xfrm>
              <a:off x="1414462" y="3200400"/>
              <a:ext cx="0" cy="6381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ál 15"/>
            <p:cNvSpPr/>
            <p:nvPr/>
          </p:nvSpPr>
          <p:spPr>
            <a:xfrm>
              <a:off x="1366837" y="3805237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1343025" y="3434059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u="sng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u="sn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3819525" y="4452937"/>
            <a:ext cx="514350" cy="461665"/>
            <a:chOff x="1362075" y="2893367"/>
            <a:chExt cx="514350" cy="461665"/>
          </a:xfrm>
        </p:grpSpPr>
        <p:sp>
          <p:nvSpPr>
            <p:cNvPr id="22" name="Ovál 21"/>
            <p:cNvSpPr/>
            <p:nvPr/>
          </p:nvSpPr>
          <p:spPr>
            <a:xfrm>
              <a:off x="1362075" y="3114675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1362075" y="2893367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 rot="5400000">
            <a:off x="3213870" y="4406430"/>
            <a:ext cx="461665" cy="740717"/>
            <a:chOff x="1255068" y="3200400"/>
            <a:chExt cx="461665" cy="740717"/>
          </a:xfrm>
        </p:grpSpPr>
        <p:cxnSp>
          <p:nvCxnSpPr>
            <p:cNvPr id="25" name="Rovná spojnica 24"/>
            <p:cNvCxnSpPr/>
            <p:nvPr/>
          </p:nvCxnSpPr>
          <p:spPr>
            <a:xfrm>
              <a:off x="1414462" y="3200400"/>
              <a:ext cx="0" cy="6381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ál 25"/>
            <p:cNvSpPr/>
            <p:nvPr/>
          </p:nvSpPr>
          <p:spPr>
            <a:xfrm>
              <a:off x="1366837" y="3805237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BlokTextu 26"/>
            <p:cNvSpPr txBox="1"/>
            <p:nvPr/>
          </p:nvSpPr>
          <p:spPr>
            <a:xfrm rot="16200000">
              <a:off x="1228726" y="3453109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u="sng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u="sn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Skupina 27"/>
          <p:cNvGrpSpPr/>
          <p:nvPr/>
        </p:nvGrpSpPr>
        <p:grpSpPr>
          <a:xfrm>
            <a:off x="3581400" y="3060054"/>
            <a:ext cx="514350" cy="461665"/>
            <a:chOff x="1343025" y="2893367"/>
            <a:chExt cx="514350" cy="461665"/>
          </a:xfrm>
        </p:grpSpPr>
        <p:sp>
          <p:nvSpPr>
            <p:cNvPr id="29" name="Ovál 28"/>
            <p:cNvSpPr/>
            <p:nvPr/>
          </p:nvSpPr>
          <p:spPr>
            <a:xfrm>
              <a:off x="1362075" y="3114675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1343025" y="2893367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 rot="2700000">
            <a:off x="3169235" y="3343830"/>
            <a:ext cx="514350" cy="727845"/>
            <a:chOff x="1262204" y="3200400"/>
            <a:chExt cx="514350" cy="727845"/>
          </a:xfrm>
        </p:grpSpPr>
        <p:cxnSp>
          <p:nvCxnSpPr>
            <p:cNvPr id="32" name="Rovná spojnica 31"/>
            <p:cNvCxnSpPr/>
            <p:nvPr/>
          </p:nvCxnSpPr>
          <p:spPr>
            <a:xfrm>
              <a:off x="1414462" y="3200400"/>
              <a:ext cx="0" cy="6381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ál 32"/>
            <p:cNvSpPr/>
            <p:nvPr/>
          </p:nvSpPr>
          <p:spPr>
            <a:xfrm>
              <a:off x="1366837" y="3805237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4" name="BlokTextu 33"/>
            <p:cNvSpPr txBox="1"/>
            <p:nvPr/>
          </p:nvSpPr>
          <p:spPr>
            <a:xfrm rot="18900000">
              <a:off x="1262204" y="3466580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u="sng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u="sn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Skupina 34"/>
          <p:cNvGrpSpPr/>
          <p:nvPr/>
        </p:nvGrpSpPr>
        <p:grpSpPr>
          <a:xfrm>
            <a:off x="1200150" y="4317355"/>
            <a:ext cx="514350" cy="461665"/>
            <a:chOff x="1362075" y="2893367"/>
            <a:chExt cx="514350" cy="461665"/>
          </a:xfrm>
        </p:grpSpPr>
        <p:sp>
          <p:nvSpPr>
            <p:cNvPr id="36" name="Ovál 35"/>
            <p:cNvSpPr/>
            <p:nvPr/>
          </p:nvSpPr>
          <p:spPr>
            <a:xfrm>
              <a:off x="1362075" y="3114675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7" name="BlokTextu 36"/>
            <p:cNvSpPr txBox="1"/>
            <p:nvPr/>
          </p:nvSpPr>
          <p:spPr>
            <a:xfrm>
              <a:off x="1362075" y="2893367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BlokTextu 40"/>
          <p:cNvSpPr txBox="1"/>
          <p:nvPr/>
        </p:nvSpPr>
        <p:spPr>
          <a:xfrm>
            <a:off x="1447800" y="431512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en-US" i="1" u="sng" dirty="0" smtClean="0">
                <a:solidFill>
                  <a:schemeClr val="tx2">
                    <a:lumMod val="50000"/>
                  </a:schemeClr>
                </a:solidFill>
              </a:rPr>
              <a:t>x</a:t>
            </a:r>
            <a:endParaRPr lang="sk-SK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4" name="Skupina 43"/>
          <p:cNvGrpSpPr/>
          <p:nvPr/>
        </p:nvGrpSpPr>
        <p:grpSpPr>
          <a:xfrm>
            <a:off x="4972050" y="3348036"/>
            <a:ext cx="1933575" cy="1906659"/>
            <a:chOff x="4972050" y="3348036"/>
            <a:chExt cx="1933575" cy="1906659"/>
          </a:xfrm>
        </p:grpSpPr>
        <p:sp>
          <p:nvSpPr>
            <p:cNvPr id="42" name="Ovál 41"/>
            <p:cNvSpPr/>
            <p:nvPr/>
          </p:nvSpPr>
          <p:spPr>
            <a:xfrm>
              <a:off x="4972050" y="3348036"/>
              <a:ext cx="1933575" cy="19066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3" name="BlokTextu 42"/>
            <p:cNvSpPr txBox="1"/>
            <p:nvPr/>
          </p:nvSpPr>
          <p:spPr>
            <a:xfrm>
              <a:off x="6124575" y="451767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>
                  <a:solidFill>
                    <a:schemeClr val="tx2">
                      <a:lumMod val="50000"/>
                    </a:schemeClr>
                  </a:solidFill>
                  <a:latin typeface="Brush Script MT" pitchFamily="66" charset="0"/>
                </a:rPr>
                <a:t>M</a:t>
              </a:r>
              <a:endParaRPr lang="sk-SK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Skupina 45"/>
          <p:cNvGrpSpPr/>
          <p:nvPr/>
        </p:nvGrpSpPr>
        <p:grpSpPr>
          <a:xfrm>
            <a:off x="7088012" y="2823131"/>
            <a:ext cx="514350" cy="461665"/>
            <a:chOff x="1343025" y="2893367"/>
            <a:chExt cx="514350" cy="461665"/>
          </a:xfrm>
        </p:grpSpPr>
        <p:sp>
          <p:nvSpPr>
            <p:cNvPr id="47" name="Ovál 46"/>
            <p:cNvSpPr/>
            <p:nvPr/>
          </p:nvSpPr>
          <p:spPr>
            <a:xfrm>
              <a:off x="1362075" y="3114675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8" name="BlokTextu 47"/>
            <p:cNvSpPr txBox="1"/>
            <p:nvPr/>
          </p:nvSpPr>
          <p:spPr>
            <a:xfrm>
              <a:off x="1343025" y="2893367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Skupina 48"/>
          <p:cNvGrpSpPr/>
          <p:nvPr/>
        </p:nvGrpSpPr>
        <p:grpSpPr>
          <a:xfrm rot="2700000">
            <a:off x="5938837" y="3147050"/>
            <a:ext cx="1178425" cy="1154315"/>
            <a:chOff x="816726" y="3447990"/>
            <a:chExt cx="1178425" cy="1154315"/>
          </a:xfrm>
        </p:grpSpPr>
        <p:sp>
          <p:nvSpPr>
            <p:cNvPr id="52" name="BlokTextu 51"/>
            <p:cNvSpPr txBox="1"/>
            <p:nvPr/>
          </p:nvSpPr>
          <p:spPr>
            <a:xfrm rot="18900000">
              <a:off x="1262204" y="3466580"/>
              <a:ext cx="514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u="sng" dirty="0" smtClean="0">
                  <a:solidFill>
                    <a:schemeClr val="tx2">
                      <a:lumMod val="50000"/>
                    </a:schemeClr>
                  </a:solidFill>
                </a:rPr>
                <a:t>x</a:t>
              </a:r>
              <a:endParaRPr lang="sk-SK" i="1" u="sn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50" name="Rovná spojnica 49"/>
            <p:cNvCxnSpPr/>
            <p:nvPr/>
          </p:nvCxnSpPr>
          <p:spPr>
            <a:xfrm rot="18900000" flipH="1">
              <a:off x="816726" y="3447990"/>
              <a:ext cx="1178425" cy="11543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ál 50"/>
            <p:cNvSpPr/>
            <p:nvPr/>
          </p:nvSpPr>
          <p:spPr>
            <a:xfrm>
              <a:off x="1366838" y="3832177"/>
              <a:ext cx="104775" cy="104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grpSp>
        <p:nvGrpSpPr>
          <p:cNvPr id="59" name="Skupina 58"/>
          <p:cNvGrpSpPr/>
          <p:nvPr/>
        </p:nvGrpSpPr>
        <p:grpSpPr>
          <a:xfrm>
            <a:off x="5850857" y="4230491"/>
            <a:ext cx="180975" cy="147205"/>
            <a:chOff x="4076700" y="5467350"/>
            <a:chExt cx="180975" cy="161925"/>
          </a:xfrm>
        </p:grpSpPr>
        <p:cxnSp>
          <p:nvCxnSpPr>
            <p:cNvPr id="56" name="Rovná spojnica 55"/>
            <p:cNvCxnSpPr/>
            <p:nvPr/>
          </p:nvCxnSpPr>
          <p:spPr>
            <a:xfrm>
              <a:off x="4162425" y="546735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ovná spojnica 57"/>
            <p:cNvCxnSpPr/>
            <p:nvPr/>
          </p:nvCxnSpPr>
          <p:spPr>
            <a:xfrm>
              <a:off x="4076700" y="5548312"/>
              <a:ext cx="180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metóda projekcie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30575" cy="5076824"/>
          </a:xfrm>
        </p:spPr>
        <p:txBody>
          <a:bodyPr>
            <a:normAutofit/>
          </a:bodyPr>
          <a:lstStyle/>
          <a:p>
            <a:pPr marL="361950" indent="-361950">
              <a:buSzTx/>
              <a:tabLst>
                <a:tab pos="361950" algn="l"/>
              </a:tabLst>
            </a:pPr>
            <a:r>
              <a:rPr lang="sk-SK" sz="2200" dirty="0" smtClean="0"/>
              <a:t>Začíname v nejakom prípustnom riešení </a:t>
            </a:r>
            <a:r>
              <a:rPr lang="sk-SK" sz="2200" b="1" i="1" dirty="0" smtClean="0"/>
              <a:t>x</a:t>
            </a:r>
            <a:r>
              <a:rPr lang="sk-SK" sz="2200" i="1" baseline="30000" dirty="0" smtClean="0"/>
              <a:t>0</a:t>
            </a:r>
            <a:r>
              <a:rPr lang="sk-SK" sz="2200" i="1" dirty="0" smtClean="0"/>
              <a:t>.</a:t>
            </a:r>
            <a:r>
              <a:rPr lang="sk-SK" sz="2200" dirty="0" smtClean="0"/>
              <a:t> Podľa zvolenej iteračnej metódy </a:t>
            </a:r>
            <a:r>
              <a:rPr lang="en-US" sz="2200" dirty="0" smtClean="0"/>
              <a:t>(*) </a:t>
            </a:r>
            <a:r>
              <a:rPr lang="sk-SK" sz="2200" dirty="0" smtClean="0"/>
              <a:t>nájdeme </a:t>
            </a:r>
            <a:r>
              <a:rPr lang="sk-SK" sz="2200" dirty="0" smtClean="0"/>
              <a:t>smer </a:t>
            </a:r>
            <a:r>
              <a:rPr lang="sk-SK" sz="2200" b="1" i="1" dirty="0" err="1" smtClean="0"/>
              <a:t>h</a:t>
            </a:r>
            <a:r>
              <a:rPr lang="sk-SK" sz="2200" i="1" baseline="30000" dirty="0" err="1" smtClean="0"/>
              <a:t>i</a:t>
            </a:r>
            <a:r>
              <a:rPr lang="sk-SK" sz="2200" b="1" dirty="0" smtClean="0"/>
              <a:t> </a:t>
            </a:r>
            <a:r>
              <a:rPr lang="sk-SK" sz="2200" dirty="0" smtClean="0"/>
              <a:t>a vykonáme presun k ďalšiemu riešeniu podľa výrazu   </a:t>
            </a:r>
            <a:r>
              <a:rPr lang="sk-SK" sz="2200" b="1" i="1" dirty="0" err="1" smtClean="0"/>
              <a:t>x</a:t>
            </a:r>
            <a:r>
              <a:rPr lang="sk-SK" sz="2200" i="1" dirty="0" err="1" smtClean="0"/>
              <a:t>=</a:t>
            </a:r>
            <a:r>
              <a:rPr lang="sk-SK" sz="2200" b="1" i="1" dirty="0" err="1" smtClean="0"/>
              <a:t>x</a:t>
            </a:r>
            <a:r>
              <a:rPr lang="sk-SK" sz="2200" i="1" baseline="30000" dirty="0" err="1" smtClean="0"/>
              <a:t>i</a:t>
            </a:r>
            <a:r>
              <a:rPr lang="sk-SK" sz="2200" i="1" dirty="0" err="1" smtClean="0"/>
              <a:t>+</a:t>
            </a:r>
            <a:r>
              <a:rPr lang="sk-SK" sz="2200" i="1" dirty="0" err="1" smtClean="0">
                <a:sym typeface="Symbol" pitchFamily="18" charset="2"/>
              </a:rPr>
              <a:t></a:t>
            </a:r>
            <a:r>
              <a:rPr lang="sk-SK" sz="2200" i="1" baseline="-25000" dirty="0" err="1" smtClean="0">
                <a:sym typeface="Symbol" pitchFamily="18" charset="2"/>
              </a:rPr>
              <a:t>i</a:t>
            </a:r>
            <a:r>
              <a:rPr lang="sk-SK" sz="2200" b="1" i="1" dirty="0" err="1" smtClean="0"/>
              <a:t>h</a:t>
            </a:r>
            <a:r>
              <a:rPr lang="sk-SK" sz="2200" i="1" baseline="30000" dirty="0" err="1" smtClean="0"/>
              <a:t>i</a:t>
            </a:r>
            <a:r>
              <a:rPr lang="sk-SK" sz="2200" dirty="0" smtClean="0">
                <a:sym typeface="Symbol" pitchFamily="18" charset="2"/>
              </a:rPr>
              <a:t>.</a:t>
            </a:r>
            <a:r>
              <a:rPr lang="sk-SK" sz="2200" dirty="0" smtClean="0"/>
              <a:t> </a:t>
            </a:r>
            <a:endParaRPr lang="en-US" sz="2200" dirty="0" smtClean="0"/>
          </a:p>
          <a:p>
            <a:pPr marL="361950" indent="-361950">
              <a:buSzPct val="100000"/>
            </a:pPr>
            <a:r>
              <a:rPr lang="sk-SK" sz="2200" dirty="0" smtClean="0"/>
              <a:t>Po každom výpočte </a:t>
            </a:r>
            <a:r>
              <a:rPr lang="sk-SK" sz="2200" b="1" i="1" dirty="0" smtClean="0"/>
              <a:t>x</a:t>
            </a:r>
            <a:r>
              <a:rPr lang="sk-SK" sz="2200" dirty="0" smtClean="0"/>
              <a:t> kontrolujeme, či bod </a:t>
            </a:r>
            <a:r>
              <a:rPr lang="sk-SK" sz="2200" b="1" i="1" dirty="0" smtClean="0"/>
              <a:t>x</a:t>
            </a:r>
            <a:r>
              <a:rPr lang="sk-SK" sz="2200" dirty="0" smtClean="0">
                <a:sym typeface="Symbol"/>
              </a:rPr>
              <a:t></a:t>
            </a:r>
            <a:r>
              <a:rPr lang="sk-SK" sz="2200" dirty="0" smtClean="0">
                <a:latin typeface="Brush Script MT" pitchFamily="66" charset="0"/>
              </a:rPr>
              <a:t> M</a:t>
            </a:r>
            <a:r>
              <a:rPr lang="sk-SK" sz="2200" dirty="0" smtClean="0"/>
              <a:t>.</a:t>
            </a:r>
          </a:p>
          <a:p>
            <a:pPr marL="361950" lvl="0" indent="-361950">
              <a:buSzPct val="100000"/>
            </a:pPr>
            <a:r>
              <a:rPr lang="sk-SK" sz="2200" dirty="0" smtClean="0"/>
              <a:t>Ak </a:t>
            </a:r>
            <a:r>
              <a:rPr lang="sk-SK" sz="2200" b="1" i="1" dirty="0" err="1" smtClean="0"/>
              <a:t>x</a:t>
            </a:r>
            <a:r>
              <a:rPr lang="sk-SK" sz="2200" dirty="0" err="1" smtClean="0">
                <a:sym typeface="Symbol"/>
              </a:rPr>
              <a:t></a:t>
            </a:r>
            <a:r>
              <a:rPr lang="sk-SK" sz="2200" dirty="0" err="1" smtClean="0">
                <a:latin typeface="Brush Script MT" pitchFamily="66" charset="0"/>
              </a:rPr>
              <a:t>M</a:t>
            </a:r>
            <a:r>
              <a:rPr lang="sk-SK" sz="2200" dirty="0" smtClean="0"/>
              <a:t>,</a:t>
            </a:r>
            <a:r>
              <a:rPr lang="en-US" sz="2200" dirty="0" smtClean="0"/>
              <a:t> </a:t>
            </a:r>
            <a:r>
              <a:rPr lang="sk-SK" sz="2200" dirty="0" smtClean="0"/>
              <a:t>položíme </a:t>
            </a:r>
            <a:r>
              <a:rPr lang="sk-SK" sz="2200" b="1" i="1" dirty="0" smtClean="0"/>
              <a:t>x</a:t>
            </a:r>
            <a:r>
              <a:rPr lang="sk-SK" sz="2200" i="1" baseline="30000" dirty="0" smtClean="0"/>
              <a:t>i</a:t>
            </a:r>
            <a:r>
              <a:rPr lang="sk-SK" sz="2200" baseline="30000" dirty="0" smtClean="0"/>
              <a:t>+1</a:t>
            </a:r>
            <a:r>
              <a:rPr lang="sk-SK" sz="2200" dirty="0" smtClean="0"/>
              <a:t>= </a:t>
            </a:r>
            <a:r>
              <a:rPr lang="sk-SK" sz="2200" b="1" i="1" dirty="0" smtClean="0"/>
              <a:t>x</a:t>
            </a:r>
            <a:r>
              <a:rPr lang="en-US" sz="2200" i="1" baseline="30000" dirty="0" smtClean="0"/>
              <a:t> </a:t>
            </a:r>
            <a:r>
              <a:rPr lang="sk-SK" sz="2200" dirty="0" smtClean="0"/>
              <a:t> </a:t>
            </a:r>
            <a:r>
              <a:rPr lang="en-US" sz="2200" dirty="0" smtClean="0"/>
              <a:t>a </a:t>
            </a:r>
            <a:r>
              <a:rPr lang="sk-SK" sz="2200" dirty="0" smtClean="0"/>
              <a:t>pokračujeme zvolenou </a:t>
            </a:r>
            <a:r>
              <a:rPr lang="sk-SK" sz="2200" dirty="0" err="1" smtClean="0"/>
              <a:t>iteračnou</a:t>
            </a:r>
            <a:r>
              <a:rPr lang="sk-SK" sz="2200" dirty="0" smtClean="0"/>
              <a:t> metódou obvyklým spôsobom</a:t>
            </a:r>
            <a:r>
              <a:rPr lang="en-US" sz="2200" dirty="0" smtClean="0"/>
              <a:t>.</a:t>
            </a:r>
            <a:endParaRPr lang="sk-SK" sz="2200" dirty="0" smtClean="0"/>
          </a:p>
          <a:p>
            <a:pPr marL="361950" lvl="0" indent="-361950">
              <a:buSzPct val="100000"/>
            </a:pPr>
            <a:r>
              <a:rPr lang="sk-SK" sz="2200" dirty="0" smtClean="0"/>
              <a:t>Ak </a:t>
            </a:r>
            <a:r>
              <a:rPr lang="sk-SK" sz="2200" b="1" i="1" dirty="0" smtClean="0"/>
              <a:t>x</a:t>
            </a:r>
            <a:r>
              <a:rPr lang="sk-SK" sz="2200" dirty="0" smtClean="0">
                <a:sym typeface="Symbol"/>
              </a:rPr>
              <a:t></a:t>
            </a:r>
            <a:r>
              <a:rPr lang="sk-SK" sz="2200" dirty="0" smtClean="0">
                <a:latin typeface="Brush Script MT" pitchFamily="66" charset="0"/>
              </a:rPr>
              <a:t> M</a:t>
            </a:r>
            <a:r>
              <a:rPr lang="sk-SK" sz="2200" dirty="0" smtClean="0"/>
              <a:t>,</a:t>
            </a:r>
            <a:r>
              <a:rPr lang="en-US" sz="2200" dirty="0" smtClean="0"/>
              <a:t> </a:t>
            </a:r>
            <a:r>
              <a:rPr lang="sk-SK" sz="2200" dirty="0" smtClean="0"/>
              <a:t>definujeme </a:t>
            </a:r>
            <a:r>
              <a:rPr lang="sk-SK" sz="2200" b="1" i="1" dirty="0" smtClean="0"/>
              <a:t>x</a:t>
            </a:r>
            <a:r>
              <a:rPr lang="sk-SK" sz="2200" i="1" baseline="30000" dirty="0" smtClean="0"/>
              <a:t>i</a:t>
            </a:r>
            <a:r>
              <a:rPr lang="sk-SK" sz="2200" baseline="30000" dirty="0" smtClean="0"/>
              <a:t>+1</a:t>
            </a:r>
            <a:r>
              <a:rPr lang="sk-SK" sz="2200" dirty="0" smtClean="0"/>
              <a:t>=</a:t>
            </a:r>
            <a:r>
              <a:rPr lang="sk-SK" sz="2200" b="1" dirty="0" smtClean="0"/>
              <a:t> </a:t>
            </a:r>
            <a:r>
              <a:rPr lang="sk-SK" sz="2200" dirty="0" smtClean="0"/>
              <a:t>P</a:t>
            </a:r>
            <a:r>
              <a:rPr lang="sk-SK" sz="2200" baseline="-25000" dirty="0" smtClean="0">
                <a:latin typeface="Brush Script MT" pitchFamily="66" charset="0"/>
              </a:rPr>
              <a:t>M </a:t>
            </a:r>
            <a:r>
              <a:rPr lang="sk-SK" sz="2200" b="1" dirty="0" smtClean="0"/>
              <a:t>(</a:t>
            </a:r>
            <a:r>
              <a:rPr lang="sk-SK" sz="2200" b="1" i="1" dirty="0" smtClean="0"/>
              <a:t>x</a:t>
            </a:r>
            <a:r>
              <a:rPr lang="sk-SK" sz="2200" dirty="0" smtClean="0"/>
              <a:t>) a pokračujeme zvolenou </a:t>
            </a:r>
            <a:r>
              <a:rPr lang="sk-SK" sz="2200" dirty="0" err="1" smtClean="0"/>
              <a:t>iteračnou</a:t>
            </a:r>
            <a:r>
              <a:rPr lang="sk-SK" sz="2200" dirty="0" smtClean="0"/>
              <a:t> </a:t>
            </a:r>
            <a:r>
              <a:rPr lang="sk-SK" sz="2200" dirty="0" smtClean="0"/>
              <a:t>metódou </a:t>
            </a:r>
            <a:r>
              <a:rPr lang="sk-SK" sz="2200" dirty="0" smtClean="0"/>
              <a:t>obvyklým spôsobom</a:t>
            </a:r>
            <a:r>
              <a:rPr lang="en-US" sz="2200" dirty="0" smtClean="0"/>
              <a:t>.</a:t>
            </a:r>
          </a:p>
          <a:p>
            <a:pPr marL="361950" lvl="0" indent="-361950">
              <a:buSzPct val="100000"/>
            </a:pPr>
            <a:endParaRPr lang="en-US" sz="2200" dirty="0"/>
          </a:p>
          <a:p>
            <a:pPr marL="447675" lvl="0" indent="-447675">
              <a:buSzPct val="100000"/>
              <a:buNone/>
            </a:pPr>
            <a:r>
              <a:rPr lang="en-US" sz="2200" dirty="0" smtClean="0"/>
              <a:t>(*)</a:t>
            </a:r>
            <a:r>
              <a:rPr lang="sk-SK" sz="2200" dirty="0" smtClean="0"/>
              <a:t>	</a:t>
            </a:r>
            <a:r>
              <a:rPr lang="en-US" sz="2200" dirty="0" err="1" smtClean="0"/>
              <a:t>gradientov</a:t>
            </a:r>
            <a:r>
              <a:rPr lang="sk-SK" sz="2200" dirty="0" smtClean="0"/>
              <a:t>á metóda najväčšieho poklesu, gradientová metóda s konštantným krokom, </a:t>
            </a:r>
            <a:r>
              <a:rPr lang="sk-SK" sz="2200" dirty="0" err="1" smtClean="0"/>
              <a:t>Powellova</a:t>
            </a:r>
            <a:r>
              <a:rPr lang="sk-SK" sz="2200" dirty="0" smtClean="0"/>
              <a:t> metóda</a:t>
            </a:r>
            <a:endParaRPr lang="sk-SK" sz="2200" dirty="0" smtClean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6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metóda projekcie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30575" cy="5076824"/>
          </a:xfrm>
        </p:spPr>
        <p:txBody>
          <a:bodyPr>
            <a:normAutofit/>
          </a:bodyPr>
          <a:lstStyle/>
          <a:p>
            <a:pPr marL="361950" indent="-361950">
              <a:lnSpc>
                <a:spcPct val="120000"/>
              </a:lnSpc>
              <a:buSzTx/>
              <a:tabLst>
                <a:tab pos="361950" algn="l"/>
              </a:tabLst>
            </a:pP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Projekcia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sk-SK" sz="2200" b="1" i="1" u="sng" dirty="0" smtClean="0"/>
              <a:t>x</a:t>
            </a:r>
            <a:r>
              <a:rPr lang="en-US" sz="2200" b="1" i="1" dirty="0" smtClean="0"/>
              <a:t> </a:t>
            </a:r>
            <a:r>
              <a:rPr lang="en-US" sz="2200" b="1" dirty="0" smtClean="0"/>
              <a:t>=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i="1" dirty="0" smtClean="0">
                <a:latin typeface="Georgia" pitchFamily="18" charset="0"/>
              </a:rPr>
              <a:t>P</a:t>
            </a:r>
            <a:r>
              <a:rPr lang="sk-SK" sz="2200" baseline="-25000" dirty="0" smtClean="0">
                <a:latin typeface="Brush Script MT" pitchFamily="66" charset="0"/>
              </a:rPr>
              <a:t>M</a:t>
            </a:r>
            <a:r>
              <a:rPr lang="sk-SK" sz="2200" dirty="0" smtClean="0"/>
              <a:t>(</a:t>
            </a:r>
            <a:r>
              <a:rPr lang="sk-SK" sz="2200" b="1" i="1" dirty="0" smtClean="0"/>
              <a:t>x</a:t>
            </a:r>
            <a:r>
              <a:rPr lang="sk-SK" sz="2200" dirty="0" smtClean="0"/>
              <a:t>) bodu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b="1" i="1" dirty="0" err="1" smtClean="0"/>
              <a:t>x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</a:t>
            </a:r>
            <a:r>
              <a:rPr lang="sk-SK" sz="2200" i="1" dirty="0" err="1" smtClean="0">
                <a:latin typeface="Georgia" pitchFamily="18" charset="0"/>
                <a:sym typeface="Symbol"/>
              </a:rPr>
              <a:t>E</a:t>
            </a:r>
            <a:r>
              <a:rPr lang="sk-SK" sz="2200" i="1" baseline="30000" dirty="0" err="1" smtClean="0">
                <a:latin typeface="Georgia" pitchFamily="18" charset="0"/>
                <a:sym typeface="Symbol"/>
              </a:rPr>
              <a:t>n</a:t>
            </a:r>
            <a:r>
              <a:rPr lang="sk-SK" sz="2200" dirty="0" smtClean="0">
                <a:latin typeface="Georgia" pitchFamily="18" charset="0"/>
              </a:rPr>
              <a:t> </a:t>
            </a:r>
            <a:r>
              <a:rPr lang="sk-SK" sz="2200" dirty="0" smtClean="0"/>
              <a:t>do množiny </a:t>
            </a:r>
            <a:r>
              <a:rPr lang="sk-SK" sz="2200" dirty="0" err="1" smtClean="0">
                <a:latin typeface="Brush Script MT" pitchFamily="66" charset="0"/>
              </a:rPr>
              <a:t>M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</a:t>
            </a:r>
            <a:r>
              <a:rPr lang="sk-SK" sz="2200" i="1" dirty="0" err="1" smtClean="0">
                <a:latin typeface="Georgia" pitchFamily="18" charset="0"/>
                <a:sym typeface="Symbol"/>
              </a:rPr>
              <a:t>E</a:t>
            </a:r>
            <a:r>
              <a:rPr lang="sk-SK" sz="2200" i="1" baseline="30000" dirty="0" err="1" smtClean="0">
                <a:latin typeface="Georgia" pitchFamily="18" charset="0"/>
                <a:sym typeface="Symbol"/>
              </a:rPr>
              <a:t>n</a:t>
            </a:r>
            <a:r>
              <a:rPr lang="sk-SK" sz="2200" dirty="0" smtClean="0"/>
              <a:t> je bod </a:t>
            </a:r>
            <a:r>
              <a:rPr lang="sk-SK" sz="2200" b="1" i="1" u="sng" dirty="0" err="1" smtClean="0"/>
              <a:t>x</a:t>
            </a:r>
            <a:r>
              <a:rPr lang="sk-SK" sz="2200" dirty="0" err="1" smtClean="0">
                <a:latin typeface="Georgia" pitchFamily="18" charset="0"/>
                <a:sym typeface="Symbol"/>
              </a:rPr>
              <a:t></a:t>
            </a:r>
            <a:r>
              <a:rPr lang="sk-SK" sz="2200" dirty="0" err="1" smtClean="0">
                <a:latin typeface="Brush Script MT" pitchFamily="66" charset="0"/>
              </a:rPr>
              <a:t>M</a:t>
            </a:r>
            <a:r>
              <a:rPr lang="sk-SK" sz="2200" dirty="0" smtClean="0">
                <a:latin typeface="Brush Script MT" pitchFamily="66" charset="0"/>
              </a:rPr>
              <a:t> </a:t>
            </a:r>
            <a:r>
              <a:rPr lang="sk-SK" sz="2200" dirty="0" smtClean="0"/>
              <a:t>taký, ktorý je k bodu </a:t>
            </a:r>
            <a:r>
              <a:rPr lang="sk-SK" sz="2200" b="1" i="1" dirty="0" smtClean="0"/>
              <a:t>x</a:t>
            </a:r>
            <a:r>
              <a:rPr lang="sk-SK" sz="2200" dirty="0" smtClean="0"/>
              <a:t> najbližšie.</a:t>
            </a:r>
            <a:endParaRPr lang="en-US" sz="2200" dirty="0" smtClean="0"/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7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Line 4"/>
          <p:cNvSpPr>
            <a:spLocks noChangeShapeType="1"/>
          </p:cNvSpPr>
          <p:nvPr/>
        </p:nvSpPr>
        <p:spPr bwMode="auto">
          <a:xfrm>
            <a:off x="2203450" y="294005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5"/>
          <p:cNvSpPr>
            <a:spLocks noChangeShapeType="1"/>
          </p:cNvSpPr>
          <p:nvPr/>
        </p:nvSpPr>
        <p:spPr bwMode="auto">
          <a:xfrm>
            <a:off x="1822450" y="5759450"/>
            <a:ext cx="480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6"/>
          <p:cNvSpPr>
            <a:spLocks noChangeShapeType="1"/>
          </p:cNvSpPr>
          <p:nvPr/>
        </p:nvSpPr>
        <p:spPr bwMode="auto">
          <a:xfrm rot="16200000">
            <a:off x="1555750" y="381635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>
            <a:off x="3498850" y="57594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4794250" y="57594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rot="16200000">
            <a:off x="2178050" y="44132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 rot="16200000">
            <a:off x="2178050" y="3143250"/>
            <a:ext cx="0" cy="76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3295650" y="58102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746250" y="43116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1746250" y="30162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4591050" y="57848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>
            <a:off x="1314450" y="2990850"/>
            <a:ext cx="4495800" cy="3124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2127250" y="35496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5226050" y="568325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Freeform 18"/>
          <p:cNvSpPr>
            <a:spLocks/>
          </p:cNvSpPr>
          <p:nvPr/>
        </p:nvSpPr>
        <p:spPr bwMode="auto">
          <a:xfrm>
            <a:off x="2219324" y="3648074"/>
            <a:ext cx="3019425" cy="2098675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k-SK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2609850" y="43624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sk-SK" sz="2000" b="0" i="1" u="none" strike="noStrike" kern="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endParaRPr kumimoji="0" lang="sk-SK" sz="2000" b="1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1" name="Group 22"/>
          <p:cNvGrpSpPr>
            <a:grpSpLocks/>
          </p:cNvGrpSpPr>
          <p:nvPr/>
        </p:nvGrpSpPr>
        <p:grpSpPr bwMode="auto">
          <a:xfrm>
            <a:off x="1695450" y="4514850"/>
            <a:ext cx="838200" cy="1006475"/>
            <a:chOff x="1872" y="3072"/>
            <a:chExt cx="528" cy="634"/>
          </a:xfrm>
        </p:grpSpPr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H="1">
              <a:off x="2016" y="3072"/>
              <a:ext cx="384" cy="384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1936" y="34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1872" y="345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</a:p>
          </p:txBody>
        </p:sp>
      </p:grpSp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2533650" y="4362450"/>
            <a:ext cx="533400" cy="396875"/>
            <a:chOff x="2400" y="2976"/>
            <a:chExt cx="336" cy="250"/>
          </a:xfrm>
        </p:grpSpPr>
        <p:sp>
          <p:nvSpPr>
            <p:cNvPr id="75" name="Oval 27"/>
            <p:cNvSpPr>
              <a:spLocks noChangeArrowheads="1"/>
            </p:cNvSpPr>
            <p:nvPr/>
          </p:nvSpPr>
          <p:spPr bwMode="auto">
            <a:xfrm>
              <a:off x="2400" y="300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2448" y="29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sk-SK" sz="2000" b="0" i="1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sk-SK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29"/>
          <p:cNvGrpSpPr>
            <a:grpSpLocks/>
          </p:cNvGrpSpPr>
          <p:nvPr/>
        </p:nvGrpSpPr>
        <p:grpSpPr bwMode="auto">
          <a:xfrm>
            <a:off x="1924050" y="5038725"/>
            <a:ext cx="749300" cy="396875"/>
            <a:chOff x="2016" y="3402"/>
            <a:chExt cx="472" cy="250"/>
          </a:xfrm>
        </p:grpSpPr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2200" y="340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sk-SK" sz="2000" b="0" i="1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sk-SK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val 31"/>
            <p:cNvSpPr>
              <a:spLocks noChangeArrowheads="1"/>
            </p:cNvSpPr>
            <p:nvPr/>
          </p:nvSpPr>
          <p:spPr bwMode="auto">
            <a:xfrm>
              <a:off x="2144" y="344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2016" y="3504"/>
              <a:ext cx="144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34"/>
          <p:cNvGrpSpPr>
            <a:grpSpLocks/>
          </p:cNvGrpSpPr>
          <p:nvPr/>
        </p:nvGrpSpPr>
        <p:grpSpPr bwMode="auto">
          <a:xfrm>
            <a:off x="1543050" y="5353050"/>
            <a:ext cx="1143000" cy="685800"/>
            <a:chOff x="1776" y="3600"/>
            <a:chExt cx="720" cy="432"/>
          </a:xfrm>
        </p:grpSpPr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2208" y="360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  <a:r>
                <a:rPr kumimoji="0" lang="sk-SK" sz="2000" b="0" i="1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sk-SK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2160" y="379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37"/>
            <p:cNvSpPr>
              <a:spLocks noChangeShapeType="1"/>
            </p:cNvSpPr>
            <p:nvPr/>
          </p:nvSpPr>
          <p:spPr bwMode="auto">
            <a:xfrm flipV="1">
              <a:off x="1776" y="3888"/>
              <a:ext cx="384" cy="144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38"/>
          <p:cNvGrpSpPr>
            <a:grpSpLocks/>
          </p:cNvGrpSpPr>
          <p:nvPr/>
        </p:nvGrpSpPr>
        <p:grpSpPr bwMode="auto">
          <a:xfrm>
            <a:off x="1352550" y="5200650"/>
            <a:ext cx="800100" cy="1120775"/>
            <a:chOff x="1656" y="3504"/>
            <a:chExt cx="504" cy="706"/>
          </a:xfrm>
        </p:grpSpPr>
        <p:sp>
          <p:nvSpPr>
            <p:cNvPr id="66" name="Line 39"/>
            <p:cNvSpPr>
              <a:spLocks noChangeShapeType="1"/>
            </p:cNvSpPr>
            <p:nvPr/>
          </p:nvSpPr>
          <p:spPr bwMode="auto">
            <a:xfrm flipH="1">
              <a:off x="1712" y="3504"/>
              <a:ext cx="448" cy="53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40"/>
            <p:cNvSpPr>
              <a:spLocks noChangeArrowheads="1"/>
            </p:cNvSpPr>
            <p:nvPr/>
          </p:nvSpPr>
          <p:spPr bwMode="auto">
            <a:xfrm>
              <a:off x="1656" y="400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41"/>
            <p:cNvSpPr txBox="1">
              <a:spLocks noChangeArrowheads="1"/>
            </p:cNvSpPr>
            <p:nvPr/>
          </p:nvSpPr>
          <p:spPr bwMode="auto">
            <a:xfrm>
              <a:off x="1712" y="3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sz="2000" b="1" i="1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</a:t>
              </a:r>
            </a:p>
          </p:txBody>
        </p:sp>
      </p:grpSp>
      <p:sp>
        <p:nvSpPr>
          <p:cNvPr id="81" name="AutoShape 33"/>
          <p:cNvSpPr>
            <a:spLocks noChangeArrowheads="1"/>
          </p:cNvSpPr>
          <p:nvPr/>
        </p:nvSpPr>
        <p:spPr bwMode="auto">
          <a:xfrm>
            <a:off x="3857625" y="3390900"/>
            <a:ext cx="4038600" cy="561975"/>
          </a:xfrm>
          <a:prstGeom prst="wedgeRectCallout">
            <a:avLst>
              <a:gd name="adj1" fmla="val -79003"/>
              <a:gd name="adj2" fmla="val 138163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Projekcia bodu x do množiny</a:t>
            </a:r>
          </a:p>
        </p:txBody>
      </p:sp>
      <p:sp>
        <p:nvSpPr>
          <p:cNvPr id="82" name="AutoShape 33"/>
          <p:cNvSpPr>
            <a:spLocks noChangeArrowheads="1"/>
          </p:cNvSpPr>
          <p:nvPr/>
        </p:nvSpPr>
        <p:spPr bwMode="auto">
          <a:xfrm>
            <a:off x="3714750" y="4295775"/>
            <a:ext cx="4038600" cy="561975"/>
          </a:xfrm>
          <a:prstGeom prst="wedgeRectCallout">
            <a:avLst>
              <a:gd name="adj1" fmla="val -83720"/>
              <a:gd name="adj2" fmla="val 94095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Projekcia bodu x do množiny</a:t>
            </a:r>
          </a:p>
        </p:txBody>
      </p:sp>
      <p:sp>
        <p:nvSpPr>
          <p:cNvPr id="83" name="AutoShape 33"/>
          <p:cNvSpPr>
            <a:spLocks noChangeArrowheads="1"/>
          </p:cNvSpPr>
          <p:nvPr/>
        </p:nvSpPr>
        <p:spPr bwMode="auto">
          <a:xfrm>
            <a:off x="3457575" y="5086350"/>
            <a:ext cx="4038600" cy="561975"/>
          </a:xfrm>
          <a:prstGeom prst="wedgeRectCallout">
            <a:avLst>
              <a:gd name="adj1" fmla="val -79003"/>
              <a:gd name="adj2" fmla="val 6358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Projekcia bodu x do množiny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metóda </a:t>
            </a:r>
            <a:r>
              <a:rPr lang="en-US" sz="2800" dirty="0" err="1" smtClean="0"/>
              <a:t>pokutov</a:t>
            </a:r>
            <a:r>
              <a:rPr lang="sk-SK" sz="2800" dirty="0" err="1" smtClean="0"/>
              <a:t>ých</a:t>
            </a:r>
            <a:r>
              <a:rPr lang="sk-SK" sz="2800" dirty="0" smtClean="0"/>
              <a:t> funkcií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49625" cy="1441579"/>
          </a:xfrm>
        </p:spPr>
        <p:txBody>
          <a:bodyPr>
            <a:normAutofit/>
          </a:bodyPr>
          <a:lstStyle/>
          <a:p>
            <a:pPr marL="361950" indent="-361950">
              <a:lnSpc>
                <a:spcPct val="90000"/>
              </a:lnSpc>
              <a:buSzTx/>
            </a:pPr>
            <a:r>
              <a:rPr lang="sk-SK" dirty="0" smtClean="0"/>
              <a:t>Začíname v nejakom prípustnom riešení </a:t>
            </a:r>
            <a:r>
              <a:rPr lang="sk-SK" b="1" i="1" dirty="0" smtClean="0"/>
              <a:t>x</a:t>
            </a:r>
            <a:r>
              <a:rPr lang="sk-SK" i="1" baseline="30000" dirty="0" smtClean="0"/>
              <a:t>0 </a:t>
            </a:r>
            <a:r>
              <a:rPr lang="sk-SK" i="1" dirty="0" smtClean="0"/>
              <a:t>.</a:t>
            </a:r>
            <a:r>
              <a:rPr lang="sk-SK" dirty="0" smtClean="0"/>
              <a:t> Podľa zvolenej iteračnej metódy nájdeme pre funkciu </a:t>
            </a:r>
            <a:r>
              <a:rPr lang="sk-SK" i="1" dirty="0" smtClean="0"/>
              <a:t>f</a:t>
            </a:r>
            <a:r>
              <a:rPr lang="sk-SK" dirty="0" smtClean="0"/>
              <a:t>(</a:t>
            </a:r>
            <a:r>
              <a:rPr lang="sk-SK" b="1" i="1" dirty="0" smtClean="0"/>
              <a:t>x</a:t>
            </a:r>
            <a:r>
              <a:rPr lang="sk-SK" dirty="0" smtClean="0"/>
              <a:t>)+</a:t>
            </a:r>
            <a:r>
              <a:rPr lang="sk-SK" i="1" dirty="0" err="1" smtClean="0"/>
              <a:t>q</a:t>
            </a:r>
            <a:r>
              <a:rPr lang="sk-SK" i="1" baseline="30000" dirty="0" err="1" smtClean="0"/>
              <a:t>i</a:t>
            </a:r>
            <a:r>
              <a:rPr lang="sk-SK" dirty="0" smtClean="0"/>
              <a:t>(</a:t>
            </a:r>
            <a:r>
              <a:rPr lang="sk-SK" b="1" i="1" dirty="0" smtClean="0"/>
              <a:t>x</a:t>
            </a:r>
            <a:r>
              <a:rPr lang="sk-SK" dirty="0" smtClean="0"/>
              <a:t>) smer </a:t>
            </a:r>
            <a:r>
              <a:rPr lang="sk-SK" b="1" i="1" dirty="0" err="1" smtClean="0"/>
              <a:t>h</a:t>
            </a:r>
            <a:r>
              <a:rPr lang="sk-SK" i="1" baseline="30000" dirty="0" err="1" smtClean="0"/>
              <a:t>i</a:t>
            </a:r>
            <a:r>
              <a:rPr lang="sk-SK" b="1" dirty="0" smtClean="0"/>
              <a:t> </a:t>
            </a:r>
            <a:r>
              <a:rPr lang="sk-SK" dirty="0" smtClean="0"/>
              <a:t>a vykonáme presun k ďalšiemu riešeniu podľa výrazu </a:t>
            </a:r>
            <a:r>
              <a:rPr lang="sk-SK" b="1" i="1" dirty="0" smtClean="0"/>
              <a:t>x</a:t>
            </a:r>
            <a:r>
              <a:rPr lang="sk-SK" i="1" baseline="30000" dirty="0" smtClean="0"/>
              <a:t>i+1</a:t>
            </a:r>
            <a:r>
              <a:rPr lang="sk-SK" i="1" dirty="0" smtClean="0"/>
              <a:t>=</a:t>
            </a:r>
            <a:r>
              <a:rPr lang="sk-SK" b="1" i="1" dirty="0" smtClean="0"/>
              <a:t>x</a:t>
            </a:r>
            <a:r>
              <a:rPr lang="sk-SK" i="1" baseline="30000" dirty="0" smtClean="0"/>
              <a:t>i</a:t>
            </a:r>
            <a:r>
              <a:rPr lang="sk-SK" i="1" dirty="0" smtClean="0"/>
              <a:t>+</a:t>
            </a:r>
            <a:r>
              <a:rPr lang="sk-SK" i="1" dirty="0" smtClean="0">
                <a:sym typeface="Symbol" pitchFamily="18" charset="2"/>
              </a:rPr>
              <a:t></a:t>
            </a:r>
            <a:r>
              <a:rPr lang="sk-SK" i="1" baseline="-25000" dirty="0" smtClean="0">
                <a:sym typeface="Symbol" pitchFamily="18" charset="2"/>
              </a:rPr>
              <a:t>i</a:t>
            </a:r>
            <a:r>
              <a:rPr lang="sk-SK" b="1" i="1" dirty="0" smtClean="0"/>
              <a:t>h</a:t>
            </a:r>
            <a:r>
              <a:rPr lang="sk-SK" i="1" baseline="30000" dirty="0" smtClean="0"/>
              <a:t>i</a:t>
            </a:r>
            <a:r>
              <a:rPr lang="sk-SK" dirty="0" smtClean="0">
                <a:sym typeface="Symbol" pitchFamily="18" charset="2"/>
              </a:rPr>
              <a:t>.</a:t>
            </a:r>
            <a:r>
              <a:rPr lang="sk-SK" dirty="0" smtClean="0"/>
              <a:t> 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8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1270000" y="3073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889000" y="58928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rot="-5400000">
            <a:off x="622300" y="39497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2565400" y="5892800"/>
            <a:ext cx="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3860800" y="5892800"/>
            <a:ext cx="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rot="-5400000">
            <a:off x="1244600" y="4546600"/>
            <a:ext cx="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rot="-5400000">
            <a:off x="1244600" y="3276600"/>
            <a:ext cx="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2362200" y="594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812800" y="4445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 dirty="0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812800" y="3149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3657600" y="5918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0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81000" y="3124200"/>
            <a:ext cx="449580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1193800" y="368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292600" y="581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Freeform 18"/>
          <p:cNvSpPr>
            <a:spLocks/>
          </p:cNvSpPr>
          <p:nvPr/>
        </p:nvSpPr>
        <p:spPr bwMode="auto">
          <a:xfrm>
            <a:off x="1282700" y="3759200"/>
            <a:ext cx="2997200" cy="2120900"/>
          </a:xfrm>
          <a:custGeom>
            <a:avLst/>
            <a:gdLst>
              <a:gd name="T0" fmla="*/ 0 w 1928"/>
              <a:gd name="T1" fmla="*/ 0 h 1360"/>
              <a:gd name="T2" fmla="*/ 0 w 1928"/>
              <a:gd name="T3" fmla="*/ 2120900 h 1360"/>
              <a:gd name="T4" fmla="*/ 2997200 w 1928"/>
              <a:gd name="T5" fmla="*/ 2120900 h 1360"/>
              <a:gd name="T6" fmla="*/ 0 w 1928"/>
              <a:gd name="T7" fmla="*/ 0 h 1360"/>
              <a:gd name="T8" fmla="*/ 0 60000 65536"/>
              <a:gd name="T9" fmla="*/ 0 60000 65536"/>
              <a:gd name="T10" fmla="*/ 0 60000 65536"/>
              <a:gd name="T11" fmla="*/ 0 60000 65536"/>
              <a:gd name="T12" fmla="*/ 0 w 1928"/>
              <a:gd name="T13" fmla="*/ 0 h 1360"/>
              <a:gd name="T14" fmla="*/ 1928 w 1928"/>
              <a:gd name="T15" fmla="*/ 1360 h 1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8" h="1360">
                <a:moveTo>
                  <a:pt x="0" y="0"/>
                </a:moveTo>
                <a:lnTo>
                  <a:pt x="0" y="1360"/>
                </a:lnTo>
                <a:lnTo>
                  <a:pt x="1928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96969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76400" y="4495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sk-SK" sz="2000" b="1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sk-SK" sz="2000" i="1" baseline="30000">
                <a:solidFill>
                  <a:schemeClr val="accent1">
                    <a:lumMod val="50000"/>
                  </a:schemeClr>
                </a:solidFill>
              </a:rPr>
              <a:t>0</a:t>
            </a:r>
            <a:endParaRPr lang="sk-SK" sz="2000" b="1" i="1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1600200" y="4495800"/>
            <a:ext cx="533400" cy="396875"/>
            <a:chOff x="2400" y="2976"/>
            <a:chExt cx="336" cy="250"/>
          </a:xfrm>
        </p:grpSpPr>
        <p:sp>
          <p:nvSpPr>
            <p:cNvPr id="54" name="Oval 23"/>
            <p:cNvSpPr>
              <a:spLocks noChangeArrowheads="1"/>
            </p:cNvSpPr>
            <p:nvPr/>
          </p:nvSpPr>
          <p:spPr bwMode="auto">
            <a:xfrm>
              <a:off x="2400" y="30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2448" y="29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sk-SK" sz="2000" i="1" baseline="30000">
                  <a:solidFill>
                    <a:schemeClr val="accent1">
                      <a:lumMod val="50000"/>
                    </a:schemeClr>
                  </a:solidFill>
                </a:rPr>
                <a:t>0</a:t>
              </a:r>
              <a:endParaRPr lang="sk-SK" sz="2000" b="1" i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Group 25"/>
          <p:cNvGrpSpPr>
            <a:grpSpLocks/>
          </p:cNvGrpSpPr>
          <p:nvPr/>
        </p:nvGrpSpPr>
        <p:grpSpPr bwMode="auto">
          <a:xfrm>
            <a:off x="762000" y="4648200"/>
            <a:ext cx="838200" cy="723900"/>
            <a:chOff x="1872" y="3072"/>
            <a:chExt cx="528" cy="456"/>
          </a:xfrm>
        </p:grpSpPr>
        <p:sp>
          <p:nvSpPr>
            <p:cNvPr id="57" name="Line 26"/>
            <p:cNvSpPr>
              <a:spLocks noChangeShapeType="1"/>
            </p:cNvSpPr>
            <p:nvPr/>
          </p:nvSpPr>
          <p:spPr bwMode="auto">
            <a:xfrm flipH="1">
              <a:off x="2016" y="3072"/>
              <a:ext cx="384" cy="384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Oval 27"/>
            <p:cNvSpPr>
              <a:spLocks noChangeArrowheads="1"/>
            </p:cNvSpPr>
            <p:nvPr/>
          </p:nvSpPr>
          <p:spPr bwMode="auto">
            <a:xfrm>
              <a:off x="1936" y="34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1872" y="32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sk-SK" sz="2000" i="1" baseline="3000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sk-SK" sz="2000" b="1" i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29"/>
          <p:cNvGrpSpPr>
            <a:grpSpLocks/>
          </p:cNvGrpSpPr>
          <p:nvPr/>
        </p:nvGrpSpPr>
        <p:grpSpPr bwMode="auto">
          <a:xfrm>
            <a:off x="762000" y="5410200"/>
            <a:ext cx="533400" cy="533400"/>
            <a:chOff x="1872" y="3552"/>
            <a:chExt cx="336" cy="336"/>
          </a:xfrm>
        </p:grpSpPr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1920" y="360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sk-SK" sz="2000" i="1" baseline="3000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sk-SK" sz="2000" b="1" i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 flipH="1">
              <a:off x="1920" y="3552"/>
              <a:ext cx="48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Oval 32"/>
            <p:cNvSpPr>
              <a:spLocks noChangeArrowheads="1"/>
            </p:cNvSpPr>
            <p:nvPr/>
          </p:nvSpPr>
          <p:spPr bwMode="auto">
            <a:xfrm>
              <a:off x="1872" y="37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838200" y="5943600"/>
            <a:ext cx="838200" cy="473075"/>
            <a:chOff x="1920" y="3888"/>
            <a:chExt cx="528" cy="298"/>
          </a:xfrm>
        </p:grpSpPr>
        <p:sp>
          <p:nvSpPr>
            <p:cNvPr id="65" name="Oval 34"/>
            <p:cNvSpPr>
              <a:spLocks noChangeArrowheads="1"/>
            </p:cNvSpPr>
            <p:nvPr/>
          </p:nvSpPr>
          <p:spPr bwMode="auto">
            <a:xfrm>
              <a:off x="2112" y="39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192" cy="96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2160" y="39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sz="2000" b="1" i="1">
                  <a:solidFill>
                    <a:schemeClr val="accent1">
                      <a:lumMod val="50000"/>
                    </a:schemeClr>
                  </a:solidFill>
                </a:rPr>
                <a:t>x</a:t>
              </a:r>
              <a:r>
                <a:rPr lang="sk-SK" sz="2000" i="1" baseline="3000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sk-SK" sz="2000" b="1" i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Obdĺžnik 67"/>
          <p:cNvSpPr/>
          <p:nvPr/>
        </p:nvSpPr>
        <p:spPr>
          <a:xfrm>
            <a:off x="3609975" y="2836812"/>
            <a:ext cx="439102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Funkcia </a:t>
            </a:r>
            <a:r>
              <a:rPr lang="sk-SK" sz="2000" b="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q</a:t>
            </a:r>
            <a:r>
              <a:rPr lang="sk-SK" sz="2000" b="0" i="1" baseline="300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(</a:t>
            </a:r>
            <a:r>
              <a:rPr lang="sk-SK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) je </a:t>
            </a:r>
            <a:r>
              <a:rPr lang="sk-SK" sz="20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pokutová funkcia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pre </a:t>
            </a:r>
            <a:r>
              <a:rPr lang="sk-SK" sz="2000" b="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-tý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krok.</a:t>
            </a:r>
          </a:p>
          <a:p>
            <a:pPr marL="361950" indent="-361950" algn="l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sk-SK" sz="2000" b="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q</a:t>
            </a:r>
            <a:r>
              <a:rPr lang="sk-SK" sz="2000" b="0" i="1" baseline="30000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(</a:t>
            </a:r>
            <a:r>
              <a:rPr lang="sk-SK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) pokutuje </a:t>
            </a:r>
            <a:r>
              <a:rPr lang="sk-SK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x 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tým viac, čím je </a:t>
            </a:r>
            <a:r>
              <a:rPr lang="sk-SK" sz="2000" b="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vyššie a čím viac je </a:t>
            </a:r>
            <a:r>
              <a:rPr lang="sk-SK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x</a:t>
            </a:r>
            <a:r>
              <a:rPr lang="sk-SK" sz="2000" b="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 vzdialené od množiny prípustných riešení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199" y="320040"/>
            <a:ext cx="8220269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sz="2800" dirty="0" smtClean="0"/>
              <a:t>konštrukcia </a:t>
            </a:r>
            <a:r>
              <a:rPr lang="en-US" sz="2800" dirty="0" err="1" smtClean="0"/>
              <a:t>pokutov</a:t>
            </a:r>
            <a:r>
              <a:rPr lang="sk-SK" sz="2800" dirty="0" err="1" smtClean="0"/>
              <a:t>ých</a:t>
            </a:r>
            <a:r>
              <a:rPr lang="sk-SK" sz="2800" dirty="0" smtClean="0"/>
              <a:t> funkcií</a:t>
            </a:r>
            <a:endParaRPr lang="sk-SK" sz="2800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>
          <a:xfrm>
            <a:off x="403775" y="1600201"/>
            <a:ext cx="7749625" cy="4943474"/>
          </a:xfrm>
        </p:spPr>
        <p:txBody>
          <a:bodyPr>
            <a:normAutofit/>
          </a:bodyPr>
          <a:lstStyle/>
          <a:p>
            <a:pPr marL="361950" indent="-361950">
              <a:lnSpc>
                <a:spcPct val="90000"/>
              </a:lnSpc>
              <a:buSzTx/>
            </a:pPr>
            <a:r>
              <a:rPr lang="sk-SK" dirty="0" smtClean="0"/>
              <a:t>Funkcie </a:t>
            </a:r>
            <a:r>
              <a:rPr lang="sk-SK" i="1" dirty="0" err="1" smtClean="0"/>
              <a:t>q</a:t>
            </a:r>
            <a:r>
              <a:rPr lang="sk-SK" i="1" baseline="30000" dirty="0" err="1" smtClean="0"/>
              <a:t>i</a:t>
            </a:r>
            <a:r>
              <a:rPr lang="sk-SK" dirty="0" smtClean="0"/>
              <a:t>(</a:t>
            </a:r>
            <a:r>
              <a:rPr lang="sk-SK" b="1" i="1" dirty="0" smtClean="0"/>
              <a:t>x</a:t>
            </a:r>
            <a:r>
              <a:rPr lang="sk-SK" dirty="0" smtClean="0"/>
              <a:t>) pre </a:t>
            </a:r>
            <a:r>
              <a:rPr lang="sk-SK" i="1" dirty="0" smtClean="0"/>
              <a:t>i=</a:t>
            </a:r>
            <a:r>
              <a:rPr lang="sk-SK" dirty="0" smtClean="0"/>
              <a:t>1, 2, … sú pokutové funkcie pre úlohu s obmedzenou množinou prípustných riešení, ak sú definované na celom </a:t>
            </a:r>
            <a:r>
              <a:rPr lang="sk-SK" i="1" dirty="0" smtClean="0"/>
              <a:t>E</a:t>
            </a:r>
            <a:r>
              <a:rPr lang="sk-SK" i="1" baseline="30000" dirty="0" smtClean="0"/>
              <a:t>n</a:t>
            </a:r>
            <a:r>
              <a:rPr lang="sk-SK" dirty="0" smtClean="0"/>
              <a:t> a platí pre každé prípustné </a:t>
            </a:r>
            <a:r>
              <a:rPr lang="sk-SK" b="1" i="1" dirty="0" smtClean="0"/>
              <a:t>x:</a:t>
            </a:r>
          </a:p>
          <a:p>
            <a:pPr marL="361950" indent="-361950">
              <a:lnSpc>
                <a:spcPct val="90000"/>
              </a:lnSpc>
              <a:buSzTx/>
            </a:pPr>
            <a:endParaRPr lang="sk-SK" b="1" i="1" dirty="0" smtClean="0"/>
          </a:p>
          <a:p>
            <a:pPr marL="361950" indent="-361950">
              <a:lnSpc>
                <a:spcPct val="90000"/>
              </a:lnSpc>
              <a:buSzTx/>
            </a:pPr>
            <a:endParaRPr lang="sk-SK" dirty="0" smtClean="0"/>
          </a:p>
          <a:p>
            <a:pPr marL="361950" indent="-361950">
              <a:lnSpc>
                <a:spcPct val="90000"/>
              </a:lnSpc>
              <a:buSzTx/>
            </a:pPr>
            <a:r>
              <a:rPr lang="sk-SK" dirty="0" smtClean="0"/>
              <a:t>a pre každé neprípustné </a:t>
            </a:r>
            <a:r>
              <a:rPr lang="sk-SK" b="1" i="1" dirty="0" smtClean="0"/>
              <a:t>x </a:t>
            </a:r>
            <a:r>
              <a:rPr lang="sk-SK" dirty="0" smtClean="0"/>
              <a:t>platí </a:t>
            </a:r>
            <a:r>
              <a:rPr lang="sk-SK" b="1" i="1" dirty="0" smtClean="0"/>
              <a:t>:</a:t>
            </a:r>
          </a:p>
          <a:p>
            <a:pPr marL="361950" indent="-361950">
              <a:lnSpc>
                <a:spcPct val="90000"/>
              </a:lnSpc>
              <a:buSzTx/>
            </a:pPr>
            <a:endParaRPr lang="sk-SK" dirty="0" smtClean="0"/>
          </a:p>
          <a:p>
            <a:pPr marL="361950" indent="-361950">
              <a:lnSpc>
                <a:spcPct val="90000"/>
              </a:lnSpc>
              <a:buSzTx/>
            </a:pPr>
            <a:endParaRPr lang="sk-SK" dirty="0" smtClean="0"/>
          </a:p>
          <a:p>
            <a:pPr marL="361950" indent="-361950">
              <a:lnSpc>
                <a:spcPct val="90000"/>
              </a:lnSpc>
              <a:buSzTx/>
            </a:pPr>
            <a:r>
              <a:rPr lang="sk-SK" dirty="0" smtClean="0"/>
              <a:t>Navyše </a:t>
            </a:r>
            <a:r>
              <a:rPr lang="sk-SK" i="1" dirty="0" err="1" smtClean="0"/>
              <a:t>q</a:t>
            </a:r>
            <a:r>
              <a:rPr lang="sk-SK" i="1" baseline="30000" dirty="0" err="1" smtClean="0"/>
              <a:t>i</a:t>
            </a:r>
            <a:r>
              <a:rPr lang="sk-SK" dirty="0" smtClean="0"/>
              <a:t>(</a:t>
            </a:r>
            <a:r>
              <a:rPr lang="sk-SK" b="1" i="1" dirty="0" smtClean="0"/>
              <a:t>x</a:t>
            </a:r>
            <a:r>
              <a:rPr lang="sk-SK" dirty="0" smtClean="0"/>
              <a:t>) musia spĺňať predpoklady použitej metódy.</a:t>
            </a:r>
          </a:p>
        </p:txBody>
      </p:sp>
      <p:sp>
        <p:nvSpPr>
          <p:cNvPr id="5" name="Zástupný symbol čísla snímky 4"/>
          <p:cNvSpPr txBox="1">
            <a:spLocks noGrp="1"/>
          </p:cNvSpPr>
          <p:nvPr/>
        </p:nvSpPr>
        <p:spPr bwMode="auto">
          <a:xfrm>
            <a:off x="668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9F7C36-6BC1-4F85-B064-365D9A635BFC}" type="slidenum">
              <a:rPr lang="sk-SK" sz="1000" b="0">
                <a:solidFill>
                  <a:schemeClr val="tx1"/>
                </a:solidFill>
                <a:latin typeface="Arial" pitchFamily="34" charset="0"/>
              </a:rPr>
              <a:pPr algn="r"/>
              <a:t>9</a:t>
            </a:fld>
            <a:endParaRPr lang="sk-SK" sz="1000" b="0" dirty="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808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38747"/>
              </p:ext>
            </p:extLst>
          </p:nvPr>
        </p:nvGraphicFramePr>
        <p:xfrm>
          <a:off x="2701925" y="2686050"/>
          <a:ext cx="1885680" cy="71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9" name="Rovnica" r:id="rId3" imgW="698400" imgH="266400" progId="Equation.3">
                  <p:embed/>
                </p:oleObj>
              </mc:Choice>
              <mc:Fallback>
                <p:oleObj name="Rovnica" r:id="rId3" imgW="69840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2686050"/>
                        <a:ext cx="1885680" cy="719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05691"/>
              </p:ext>
            </p:extLst>
          </p:nvPr>
        </p:nvGraphicFramePr>
        <p:xfrm>
          <a:off x="2700338" y="4238625"/>
          <a:ext cx="1953720" cy="71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Rovnica" r:id="rId5" imgW="723600" imgH="266400" progId="Equation.3">
                  <p:embed/>
                </p:oleObj>
              </mc:Choice>
              <mc:Fallback>
                <p:oleObj name="Rovnica" r:id="rId5" imgW="72360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38625"/>
                        <a:ext cx="1953720" cy="719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stvy">
  <a:themeElements>
    <a:clrScheme name="Vrstvy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Vrstv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8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8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Vrstvy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jMotiv">
  <a:themeElements>
    <a:clrScheme name="DO 2010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B5394"/>
      </a:accent1>
      <a:accent2>
        <a:srgbClr val="0F6FC6"/>
      </a:accent2>
      <a:accent3>
        <a:srgbClr val="009DD9"/>
      </a:accent3>
      <a:accent4>
        <a:srgbClr val="0BD0D9"/>
      </a:accent4>
      <a:accent5>
        <a:srgbClr val="90C6F6"/>
      </a:accent5>
      <a:accent6>
        <a:srgbClr val="A5C249"/>
      </a:accent6>
      <a:hlink>
        <a:srgbClr val="E2D700"/>
      </a:hlink>
      <a:folHlink>
        <a:srgbClr val="85DFD0"/>
      </a:folHlink>
    </a:clrScheme>
    <a:fontScheme name="Občiansky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6261</TotalTime>
  <Words>760</Words>
  <Application>Microsoft Office PowerPoint</Application>
  <PresentationFormat>Prezentácia na obrazovke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8" baseType="lpstr">
      <vt:lpstr>Vrstvy</vt:lpstr>
      <vt:lpstr>MojMotiv</vt:lpstr>
      <vt:lpstr>Rovnica</vt:lpstr>
      <vt:lpstr>Diskrétna optimalizácia</vt:lpstr>
      <vt:lpstr>Iteračné metódy pre riešenie nelineárnych úloh viac premenných na obmedzenom definičnom obore</vt:lpstr>
      <vt:lpstr>Príklad nelineárnej úlohy viac premenných s obmedzeným definičným oborom</vt:lpstr>
      <vt:lpstr>Prístupy k optimalizácii neli-neárnych úloh viac premenných</vt:lpstr>
      <vt:lpstr>metóda projekcie</vt:lpstr>
      <vt:lpstr>metóda projekcie</vt:lpstr>
      <vt:lpstr>metóda projekcie</vt:lpstr>
      <vt:lpstr>metóda pokutových funkcií</vt:lpstr>
      <vt:lpstr>konštrukcia pokutových funkcií</vt:lpstr>
      <vt:lpstr>Princíp konštrukcie pokutových funkcií</vt:lpstr>
      <vt:lpstr>Konštrukcia pokutových funkcií pre pruh</vt:lpstr>
      <vt:lpstr>Konštrukcia pokutových funkcií pre pruh</vt:lpstr>
      <vt:lpstr>Konštrukcia pokutových funkcií pre OBDĹžNIK</vt:lpstr>
      <vt:lpstr>Konštrukcia pokutových funkcií pre pruh</vt:lpstr>
      <vt:lpstr>Konštrukcia pokutových funkcií pre TROJUHOLNíK</vt:lpstr>
    </vt:vector>
  </TitlesOfParts>
  <Company>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System Design in the Public and Private Sectors Jaroslav Janáček,  University of Žilina</dc:title>
  <dc:creator>m</dc:creator>
  <cp:lastModifiedBy>Alžbeta Szendreyova</cp:lastModifiedBy>
  <cp:revision>529</cp:revision>
  <cp:lastPrinted>1601-01-01T00:00:00Z</cp:lastPrinted>
  <dcterms:created xsi:type="dcterms:W3CDTF">2004-06-01T07:37:42Z</dcterms:created>
  <dcterms:modified xsi:type="dcterms:W3CDTF">2013-04-29T11:54:13Z</dcterms:modified>
</cp:coreProperties>
</file>