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5" r:id="rId6"/>
    <p:sldId id="269" r:id="rId7"/>
    <p:sldId id="268" r:id="rId8"/>
    <p:sldId id="266" r:id="rId9"/>
    <p:sldId id="267" r:id="rId10"/>
    <p:sldId id="260" r:id="rId11"/>
    <p:sldId id="261" r:id="rId12"/>
    <p:sldId id="262" r:id="rId13"/>
    <p:sldId id="263" r:id="rId14"/>
    <p:sldId id="259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ia bez názvu" id="{F6286857-6274-4EB0-9FCC-46ED8C9D5505}">
          <p14:sldIdLst>
            <p14:sldId id="256"/>
            <p14:sldId id="257"/>
            <p14:sldId id="258"/>
            <p14:sldId id="264"/>
            <p14:sldId id="265"/>
            <p14:sldId id="269"/>
            <p14:sldId id="268"/>
            <p14:sldId id="266"/>
            <p14:sldId id="267"/>
            <p14:sldId id="260"/>
            <p14:sldId id="261"/>
            <p14:sldId id="262"/>
            <p14:sldId id="26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D698C-8C35-4AEE-940E-B1E0F4049781}" type="datetimeFigureOut">
              <a:rPr lang="sk-SK" smtClean="0"/>
              <a:t>5. 3. 2015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02BB8-716B-46A5-8B9D-B674DE3DAA2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558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841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806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369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k-SK" dirty="0" smtClean="0"/>
              <a:t>19. 2. 2015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69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943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ulna str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dirty="0" smtClean="0"/>
              <a:t>Názov prednášky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 smtClean="0"/>
              <a:t>Údajové štruktúry 1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740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5819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629424"/>
            <a:ext cx="10515600" cy="1061264"/>
          </a:xfrm>
        </p:spPr>
        <p:txBody>
          <a:bodyPr/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096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414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389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5213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accent4"/>
            </a:gs>
            <a:gs pos="90000">
              <a:schemeClr val="bg1"/>
            </a:gs>
            <a:gs pos="0">
              <a:schemeClr val="accent4"/>
            </a:gs>
            <a:gs pos="1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642124"/>
            <a:ext cx="10515600" cy="104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dirty="0" smtClean="0"/>
              <a:t>6. 3. 2015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  <p:sp>
        <p:nvSpPr>
          <p:cNvPr id="7" name="BlokTextu 6"/>
          <p:cNvSpPr txBox="1"/>
          <p:nvPr userDrawn="1"/>
        </p:nvSpPr>
        <p:spPr>
          <a:xfrm>
            <a:off x="4351866" y="6308079"/>
            <a:ext cx="348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Ing.</a:t>
            </a:r>
            <a:r>
              <a:rPr lang="sk-SK" sz="1200" baseline="0" dirty="0" smtClean="0">
                <a:solidFill>
                  <a:schemeClr val="bg1">
                    <a:lumMod val="50000"/>
                  </a:schemeClr>
                </a:solidFill>
              </a:rPr>
              <a:t> Michal Varga, PhD.</a:t>
            </a:r>
          </a:p>
          <a:p>
            <a:pPr algn="ctr"/>
            <a:r>
              <a:rPr lang="sk-SK" sz="1200" baseline="0" dirty="0" smtClean="0">
                <a:solidFill>
                  <a:schemeClr val="bg1">
                    <a:lumMod val="50000"/>
                  </a:schemeClr>
                </a:solidFill>
              </a:rPr>
              <a:t>Katedra informatiky</a:t>
            </a:r>
            <a:endParaRPr lang="sk-S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BlokTextu 8"/>
          <p:cNvSpPr txBox="1"/>
          <p:nvPr userDrawn="1"/>
        </p:nvSpPr>
        <p:spPr>
          <a:xfrm>
            <a:off x="838201" y="180459"/>
            <a:ext cx="2743200" cy="28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Údajové štruktúry 1</a:t>
            </a:r>
          </a:p>
        </p:txBody>
      </p:sp>
      <p:sp>
        <p:nvSpPr>
          <p:cNvPr id="10" name="BlokTextu 9"/>
          <p:cNvSpPr txBox="1"/>
          <p:nvPr userDrawn="1"/>
        </p:nvSpPr>
        <p:spPr>
          <a:xfrm>
            <a:off x="8610600" y="180459"/>
            <a:ext cx="2743200" cy="28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Správa pamäti a </a:t>
            </a:r>
            <a:r>
              <a:rPr lang="sk-SK" sz="1200" dirty="0" err="1" smtClean="0">
                <a:solidFill>
                  <a:schemeClr val="bg1">
                    <a:lumMod val="50000"/>
                  </a:schemeClr>
                </a:solidFill>
              </a:rPr>
              <a:t>rekurzia</a:t>
            </a:r>
            <a:endParaRPr lang="sk-SK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specs/jls/se7/html/jls-4.html#jls-4.2.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rdsa.fri.uniza.sk/~jankovic/WEB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8"/>
          <p:cNvPicPr>
            <a:picLocks noChangeAspect="1"/>
          </p:cNvPicPr>
          <p:nvPr/>
        </p:nvPicPr>
        <p:blipFill>
          <a:blip r:embed="rId3">
            <a:lum bright="40000"/>
          </a:blip>
          <a:stretch>
            <a:fillRect/>
          </a:stretch>
        </p:blipFill>
        <p:spPr>
          <a:xfrm>
            <a:off x="4360544" y="2672828"/>
            <a:ext cx="6986906" cy="3416822"/>
          </a:xfrm>
          <a:prstGeom prst="rect">
            <a:avLst/>
          </a:prstGeom>
        </p:spPr>
      </p:pic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pamäti a </a:t>
            </a:r>
            <a:r>
              <a:rPr lang="sk-SK" dirty="0" err="1" smtClean="0"/>
              <a:t>rekurzia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Údajové štruktúry 1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29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Rekurzia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690688"/>
            <a:ext cx="10641594" cy="4486275"/>
          </a:xfrm>
        </p:spPr>
        <p:txBody>
          <a:bodyPr>
            <a:normAutofit/>
          </a:bodyPr>
          <a:lstStyle/>
          <a:p>
            <a:r>
              <a:rPr lang="sk-SK" dirty="0" smtClean="0"/>
              <a:t>Z latinčiny:</a:t>
            </a:r>
          </a:p>
          <a:p>
            <a:pPr lvl="1"/>
            <a:r>
              <a:rPr lang="sk-SK" dirty="0" smtClean="0"/>
              <a:t>re = znovu, opäť,</a:t>
            </a:r>
          </a:p>
          <a:p>
            <a:pPr lvl="1"/>
            <a:r>
              <a:rPr lang="sk-SK" dirty="0" err="1" smtClean="0"/>
              <a:t>currere</a:t>
            </a:r>
            <a:r>
              <a:rPr lang="sk-SK" dirty="0" smtClean="0"/>
              <a:t> = bežať, utekať.</a:t>
            </a:r>
          </a:p>
          <a:p>
            <a:r>
              <a:rPr lang="sk-SK" dirty="0" smtClean="0"/>
              <a:t>Využitie v informatike:</a:t>
            </a:r>
          </a:p>
          <a:p>
            <a:pPr lvl="1"/>
            <a:r>
              <a:rPr lang="sk-SK" dirty="0" smtClean="0"/>
              <a:t>Technika </a:t>
            </a:r>
            <a:r>
              <a:rPr lang="sk-SK" dirty="0" err="1" smtClean="0"/>
              <a:t>algoritmizácie</a:t>
            </a:r>
            <a:r>
              <a:rPr lang="sk-SK" dirty="0" smtClean="0"/>
              <a:t> (funkcia vyvoláva samú seba).</a:t>
            </a:r>
          </a:p>
          <a:p>
            <a:pPr lvl="1"/>
            <a:r>
              <a:rPr lang="sk-SK" dirty="0" smtClean="0"/>
              <a:t>Definícia relácií (hodnota sa definuje pomocou definovaných hodnôt).</a:t>
            </a:r>
          </a:p>
          <a:p>
            <a:pPr lvl="1"/>
            <a:r>
              <a:rPr lang="sk-SK" dirty="0" smtClean="0"/>
              <a:t>Údajová štruktúra (štruktúra je zložená z iných štruktúr toho istého typu).</a:t>
            </a:r>
          </a:p>
          <a:p>
            <a:pPr lvl="1" algn="just"/>
            <a:r>
              <a:rPr lang="sk-SK" dirty="0" smtClean="0"/>
              <a:t>Dokazovanie teorém (matematická indukcia, dôkaz jednoznačnosti, existencie).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32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Rekurzívny algoritmus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108514"/>
          </a:xfrm>
        </p:spPr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Rozdelenie problému na jednu alebo viacerých jednoduchších alebo menších častí.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Rekurzívne vyvolanie metódy pre každú vzniknutú časť.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Spojenie jednotlivých častí do riešenia celého problému.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11</a:t>
            </a:fld>
            <a:endParaRPr lang="sk-SK"/>
          </a:p>
        </p:txBody>
      </p:sp>
      <p:pic>
        <p:nvPicPr>
          <p:cNvPr id="12" name="Zástupný symbol obsahu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5968" y="2160682"/>
            <a:ext cx="4607832" cy="2438400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838200" y="5069076"/>
            <a:ext cx="106412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k-SK" sz="2800" dirty="0" err="1"/>
              <a:t>Rekurzia</a:t>
            </a:r>
            <a:r>
              <a:rPr lang="sk-SK" sz="2800" dirty="0"/>
              <a:t> zjednodušuje prehľadnosť, avšak je spojená s veľkou réžiou.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k-SK" sz="2800" dirty="0"/>
              <a:t>Každý rekurzívny algoritmus je možné napísať aj bez </a:t>
            </a:r>
            <a:r>
              <a:rPr lang="sk-SK" sz="2800" dirty="0" smtClean="0"/>
              <a:t>využitia </a:t>
            </a:r>
            <a:r>
              <a:rPr lang="sk-SK" sz="2800" dirty="0" err="1" smtClean="0"/>
              <a:t>rekurzie</a:t>
            </a:r>
            <a:r>
              <a:rPr lang="sk-SK" sz="2800" dirty="0" smtClean="0"/>
              <a:t>.</a:t>
            </a:r>
            <a:endParaRPr lang="sk-SK" sz="28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sk-SK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Techniky založené na </a:t>
            </a:r>
            <a:r>
              <a:rPr lang="sk-SK" dirty="0" err="1" smtClean="0"/>
              <a:t>rekurzii</a:t>
            </a:r>
            <a:r>
              <a:rPr lang="sk-SK" dirty="0" smtClean="0"/>
              <a:t> – rozdeľuj a panuj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12</a:t>
            </a:fld>
            <a:endParaRPr lang="sk-SK"/>
          </a:p>
        </p:txBody>
      </p:sp>
      <p:pic>
        <p:nvPicPr>
          <p:cNvPr id="19" name="Obrázo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69751" cy="4152900"/>
          </a:xfrm>
          <a:prstGeom prst="rect">
            <a:avLst/>
          </a:prstGeom>
        </p:spPr>
      </p:pic>
      <p:pic>
        <p:nvPicPr>
          <p:cNvPr id="20" name="Obrázo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480" y="2321719"/>
            <a:ext cx="483632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Techniky založené na </a:t>
            </a:r>
            <a:r>
              <a:rPr lang="sk-SK" dirty="0" err="1" smtClean="0"/>
              <a:t>rekurzii</a:t>
            </a:r>
            <a:r>
              <a:rPr lang="sk-SK" dirty="0" smtClean="0"/>
              <a:t> - </a:t>
            </a:r>
            <a:r>
              <a:rPr lang="sk-SK" dirty="0" err="1" smtClean="0"/>
              <a:t>backtracking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13</a:t>
            </a:fld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728" y="1879872"/>
            <a:ext cx="8866543" cy="42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To najdôležitejšie z dnešnej prednášky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smtClean="0">
                <a:solidFill>
                  <a:schemeClr val="accent5"/>
                </a:solidFill>
              </a:rPr>
              <a:t>Operačná pamäť je spracovaná na niekoľkých úrovniach.</a:t>
            </a:r>
          </a:p>
          <a:p>
            <a:pPr algn="just"/>
            <a:r>
              <a:rPr lang="sk-SK" b="1" dirty="0" smtClean="0">
                <a:solidFill>
                  <a:schemeClr val="accent5"/>
                </a:solidFill>
              </a:rPr>
              <a:t>Zásobník predstavuje časť pamäti určenú pre alokáciu rámcov pre jednotlivé metódy.</a:t>
            </a:r>
          </a:p>
          <a:p>
            <a:pPr algn="just"/>
            <a:r>
              <a:rPr lang="sk-SK" b="1" dirty="0" smtClean="0">
                <a:solidFill>
                  <a:schemeClr val="accent5"/>
                </a:solidFill>
              </a:rPr>
              <a:t>Halda je časť pamäti, ktorá obsahuje dynamicky vytvorené premenné.</a:t>
            </a:r>
          </a:p>
          <a:p>
            <a:pPr algn="just"/>
            <a:r>
              <a:rPr lang="sk-SK" b="1" dirty="0" smtClean="0">
                <a:solidFill>
                  <a:schemeClr val="accent5"/>
                </a:solidFill>
              </a:rPr>
              <a:t>Na prístup do haldy musí existovať príslušná premenná (odkaz) v zásobníku.</a:t>
            </a:r>
          </a:p>
          <a:p>
            <a:pPr algn="just"/>
            <a:r>
              <a:rPr lang="sk-SK" b="1" dirty="0" err="1">
                <a:solidFill>
                  <a:schemeClr val="accent5"/>
                </a:solidFill>
              </a:rPr>
              <a:t>Rekurzia</a:t>
            </a:r>
            <a:r>
              <a:rPr lang="sk-SK" b="1" dirty="0">
                <a:solidFill>
                  <a:schemeClr val="accent5"/>
                </a:solidFill>
              </a:rPr>
              <a:t> je technika využitia samej seba (napr. algoritmu alebo údajovej štruktúry</a:t>
            </a:r>
            <a:r>
              <a:rPr lang="sk-SK" b="1" dirty="0" smtClean="0">
                <a:solidFill>
                  <a:schemeClr val="accent5"/>
                </a:solidFill>
              </a:rPr>
              <a:t>).</a:t>
            </a:r>
            <a:endParaRPr lang="sk-SK" b="1" dirty="0">
              <a:solidFill>
                <a:schemeClr val="accent5"/>
              </a:solidFill>
            </a:endParaRP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58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Prehľad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sz="2400" b="1" dirty="0" smtClean="0"/>
              <a:t>Dnešný prehľad</a:t>
            </a:r>
          </a:p>
          <a:p>
            <a:r>
              <a:rPr lang="sk-SK" sz="1800" dirty="0" smtClean="0"/>
              <a:t>Údajové typy.</a:t>
            </a:r>
          </a:p>
          <a:p>
            <a:r>
              <a:rPr lang="sk-SK" sz="1800" dirty="0"/>
              <a:t>Základné implementujúce typy</a:t>
            </a:r>
            <a:r>
              <a:rPr lang="sk-SK" sz="1800" dirty="0" smtClean="0"/>
              <a:t>.</a:t>
            </a:r>
          </a:p>
          <a:p>
            <a:r>
              <a:rPr lang="sk-SK" sz="1800" dirty="0" smtClean="0"/>
              <a:t>Správa operačnej pamäti.</a:t>
            </a:r>
            <a:endParaRPr lang="sk-SK" dirty="0"/>
          </a:p>
          <a:p>
            <a:r>
              <a:rPr lang="sk-SK" sz="1800" dirty="0" err="1" smtClean="0"/>
              <a:t>Rekurzia</a:t>
            </a:r>
            <a:r>
              <a:rPr lang="sk-SK" sz="1800" dirty="0"/>
              <a:t>.</a:t>
            </a:r>
            <a:endParaRPr lang="sk-SK" sz="1800" dirty="0" smtClean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2</a:t>
            </a:fld>
            <a:endParaRPr lang="sk-SK"/>
          </a:p>
        </p:txBody>
      </p:sp>
      <p:sp>
        <p:nvSpPr>
          <p:cNvPr id="10" name="Zástupný symbol obsahu 9"/>
          <p:cNvSpPr txBox="1">
            <a:spLocks noGrp="1"/>
          </p:cNvSpPr>
          <p:nvPr>
            <p:ph sz="half" idx="1"/>
          </p:nvPr>
        </p:nvSpPr>
        <p:spPr>
          <a:xfrm>
            <a:off x="1152672" y="1825625"/>
            <a:ext cx="4552657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sk-SK" sz="2400" b="1" dirty="0" smtClean="0"/>
              <a:t>Semestrálny prehľad</a:t>
            </a:r>
            <a:endParaRPr lang="sk-SK" sz="1800" b="1" dirty="0" smtClean="0"/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Abstraktné dátové typy.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Správa pamäti.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Pamäťová a výpočtová zložitosť algoritmov.</a:t>
            </a:r>
          </a:p>
          <a:p>
            <a:pPr marL="180000" algn="just">
              <a:spcBef>
                <a:spcPts val="0"/>
              </a:spcBef>
            </a:pPr>
            <a:r>
              <a:rPr lang="sk-SK" sz="1800" b="1" dirty="0" err="1" smtClean="0"/>
              <a:t>Rekurzia</a:t>
            </a:r>
            <a:r>
              <a:rPr lang="sk-SK" sz="1800" dirty="0" smtClean="0"/>
              <a:t>.</a:t>
            </a:r>
          </a:p>
          <a:p>
            <a:pPr marL="180000" algn="just">
              <a:spcBef>
                <a:spcPts val="0"/>
              </a:spcBef>
            </a:pPr>
            <a:r>
              <a:rPr lang="sk-SK" sz="1800" b="1" dirty="0" smtClean="0"/>
              <a:t>Pole</a:t>
            </a:r>
            <a:r>
              <a:rPr lang="sk-SK" sz="1800" dirty="0" smtClean="0"/>
              <a:t>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Zoznamy.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Zásobník.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Front.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Prioritný front.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Strom.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Viacrozmerné pole.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Množina.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Tabuľka.</a:t>
            </a:r>
          </a:p>
          <a:p>
            <a:pPr marL="180000" algn="ctr">
              <a:spcBef>
                <a:spcPts val="0"/>
              </a:spcBef>
            </a:pPr>
            <a:endParaRPr lang="sk-SK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 minulej prednášky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k-SK" dirty="0" smtClean="0"/>
              <a:t>Čo je to údajová štruktúra?</a:t>
            </a:r>
          </a:p>
          <a:p>
            <a:r>
              <a:rPr lang="sk-SK" dirty="0" smtClean="0"/>
              <a:t>Aký je hlavný cieľ pri realizácií údajových štruktúr?</a:t>
            </a:r>
          </a:p>
          <a:p>
            <a:r>
              <a:rPr lang="sk-SK" dirty="0" smtClean="0"/>
              <a:t>Čo je to zložitosť algoritmu a ako sa vyjadruje?</a:t>
            </a:r>
          </a:p>
          <a:p>
            <a:r>
              <a:rPr lang="sk-SK" dirty="0" smtClean="0"/>
              <a:t>Aké druhy zložitostí poznáte?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88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Štandardné údajové typy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k-SK" dirty="0" smtClean="0"/>
              <a:t>Primitívne (čísla, logické hodnoty, znaky).</a:t>
            </a:r>
          </a:p>
          <a:p>
            <a:r>
              <a:rPr lang="sk-SK" dirty="0" smtClean="0"/>
              <a:t>Skalárne (je pre ne definované usporiadanie).</a:t>
            </a:r>
          </a:p>
          <a:p>
            <a:r>
              <a:rPr lang="sk-SK" dirty="0" smtClean="0"/>
              <a:t>Ordinálne (definované ordinálne číslo, predchodca, nasledovník).</a:t>
            </a:r>
          </a:p>
          <a:p>
            <a:r>
              <a:rPr lang="sk-SK" dirty="0" smtClean="0"/>
              <a:t>Enumeračné (definované vymenovaním hodnôt).</a:t>
            </a:r>
          </a:p>
          <a:p>
            <a:r>
              <a:rPr lang="sk-SK" dirty="0" smtClean="0"/>
              <a:t>Interval (súvislá podmnožina ordinálneho typu).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38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Štruktúrované údajové typy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9535" cy="4351338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Pole.</a:t>
            </a:r>
          </a:p>
          <a:p>
            <a:pPr lvl="1"/>
            <a:r>
              <a:rPr lang="sk-SK" dirty="0" smtClean="0"/>
              <a:t>Homogénna statická štruktúra.</a:t>
            </a:r>
          </a:p>
          <a:p>
            <a:pPr lvl="1"/>
            <a:r>
              <a:rPr lang="sk-SK" dirty="0" smtClean="0"/>
              <a:t>Prístup k prvkom pomocou indexu.</a:t>
            </a:r>
          </a:p>
          <a:p>
            <a:r>
              <a:rPr lang="sk-SK" dirty="0" smtClean="0"/>
              <a:t>Množina.</a:t>
            </a:r>
          </a:p>
          <a:p>
            <a:pPr lvl="1"/>
            <a:r>
              <a:rPr lang="sk-SK" dirty="0" smtClean="0"/>
              <a:t>Množina hodnôt bázového typu.</a:t>
            </a:r>
          </a:p>
          <a:p>
            <a:pPr lvl="1"/>
            <a:r>
              <a:rPr lang="sk-SK" dirty="0" smtClean="0"/>
              <a:t>Definovaná prázdna množina a množinové operácie (</a:t>
            </a:r>
            <a:r>
              <a:rPr lang="sk-SK" dirty="0" smtClean="0">
                <a:latin typeface="Calibri" panose="020F0502020204030204" pitchFamily="34" charset="0"/>
              </a:rPr>
              <a:t>zjednotenie, prienik, rozdiel)</a:t>
            </a:r>
            <a:r>
              <a:rPr lang="sk-SK" dirty="0" smtClean="0"/>
              <a:t>).</a:t>
            </a:r>
          </a:p>
          <a:p>
            <a:r>
              <a:rPr lang="sk-SK" dirty="0" smtClean="0"/>
              <a:t>Záznam.</a:t>
            </a:r>
          </a:p>
          <a:p>
            <a:pPr lvl="1"/>
            <a:r>
              <a:rPr lang="sk-SK" dirty="0" smtClean="0"/>
              <a:t>Heterogénna štruktúra.</a:t>
            </a:r>
          </a:p>
          <a:p>
            <a:pPr lvl="1"/>
            <a:r>
              <a:rPr lang="sk-SK" dirty="0" smtClean="0"/>
              <a:t>Položky identifikované podľa mena.</a:t>
            </a:r>
          </a:p>
          <a:p>
            <a:r>
              <a:rPr lang="sk-SK" dirty="0" smtClean="0"/>
              <a:t>Súbor.</a:t>
            </a:r>
          </a:p>
          <a:p>
            <a:pPr lvl="1"/>
            <a:r>
              <a:rPr lang="sk-SK" dirty="0" smtClean="0"/>
              <a:t>Dáta uložené mimo operačnú pamäť.</a:t>
            </a:r>
          </a:p>
          <a:p>
            <a:pPr lvl="1"/>
            <a:r>
              <a:rPr lang="sk-SK" dirty="0" smtClean="0"/>
              <a:t>Definuje operácie so súborom (otvorenie, zatvorenie, čítanie, zápis).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76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Primitívne typy v jazyku JAVA</a:t>
            </a:r>
            <a:endParaRPr lang="sk-SK" dirty="0"/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095123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Typ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Veľkosť </a:t>
                      </a:r>
                      <a:r>
                        <a:rPr lang="sk-SK" sz="1600" dirty="0" smtClean="0"/>
                        <a:t>(32b systém)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Základná hodnota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Rozsah</a:t>
                      </a:r>
                      <a:r>
                        <a:rPr lang="sk-SK" baseline="0" dirty="0" smtClean="0"/>
                        <a:t> od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Rozsah do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byte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8 bit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-128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127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short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16 bit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-32 768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32 767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int</a:t>
                      </a:r>
                      <a:endParaRPr lang="sk-SK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32 bit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-2</a:t>
                      </a:r>
                      <a:r>
                        <a:rPr lang="sk-SK" baseline="30000" dirty="0" smtClean="0"/>
                        <a:t>31</a:t>
                      </a:r>
                      <a:endParaRPr lang="sk-SK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</a:t>
                      </a:r>
                      <a:r>
                        <a:rPr lang="sk-SK" baseline="30000" dirty="0" smtClean="0"/>
                        <a:t>31</a:t>
                      </a:r>
                      <a:r>
                        <a:rPr lang="sk-SK" dirty="0" smtClean="0"/>
                        <a:t> - 1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long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64 bit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0L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-2</a:t>
                      </a:r>
                      <a:r>
                        <a:rPr lang="sk-SK" baseline="30000" dirty="0" smtClean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2</a:t>
                      </a:r>
                      <a:r>
                        <a:rPr lang="sk-SK" baseline="30000" dirty="0" smtClean="0"/>
                        <a:t>63</a:t>
                      </a:r>
                      <a:r>
                        <a:rPr lang="sk-SK" dirty="0" smtClean="0"/>
                        <a:t> - 1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float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32 bit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0.0f</a:t>
                      </a:r>
                      <a:endParaRPr lang="sk-SK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hlinkClick r:id="rId2"/>
                        </a:rPr>
                        <a:t>Dokumentácia</a:t>
                      </a:r>
                      <a:endParaRPr lang="sk-SK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double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64 bit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0.0d</a:t>
                      </a:r>
                      <a:endParaRPr lang="sk-SK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boolean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Nie je definovaná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false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true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False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char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16 bit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’</a:t>
                      </a:r>
                      <a:r>
                        <a:rPr lang="sk-SK" noProof="0" dirty="0" smtClean="0"/>
                        <a:t>\u0000</a:t>
                      </a:r>
                      <a:r>
                        <a:rPr lang="en-US" noProof="0" dirty="0" smtClean="0"/>
                        <a:t>’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’</a:t>
                      </a:r>
                      <a:r>
                        <a:rPr lang="sk-SK" noProof="0" dirty="0" smtClean="0"/>
                        <a:t>\u0000</a:t>
                      </a:r>
                      <a:r>
                        <a:rPr lang="en-US" noProof="0" dirty="0" smtClean="0"/>
                        <a:t>’</a:t>
                      </a:r>
                      <a:r>
                        <a:rPr lang="sk-SK" noProof="0" dirty="0" smtClean="0"/>
                        <a:t> (0)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’</a:t>
                      </a:r>
                      <a:r>
                        <a:rPr lang="sk-SK" noProof="0" dirty="0" smtClean="0"/>
                        <a:t>\</a:t>
                      </a:r>
                      <a:r>
                        <a:rPr lang="sk-SK" noProof="0" dirty="0" err="1" smtClean="0"/>
                        <a:t>uffff</a:t>
                      </a:r>
                      <a:r>
                        <a:rPr lang="en-US" noProof="0" dirty="0" smtClean="0"/>
                        <a:t>’</a:t>
                      </a:r>
                      <a:r>
                        <a:rPr lang="sk-SK" noProof="0" dirty="0" smtClean="0"/>
                        <a:t> (65 535)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ukazovateľ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32 bit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null</a:t>
                      </a:r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75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implementujúce typy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532063"/>
          </a:xfrm>
        </p:spPr>
        <p:txBody>
          <a:bodyPr anchor="ctr"/>
          <a:lstStyle/>
          <a:p>
            <a:r>
              <a:rPr lang="sk-SK" dirty="0" smtClean="0"/>
              <a:t>Využívajú sa pri implementácií abstraktných údajových typov:</a:t>
            </a:r>
          </a:p>
          <a:p>
            <a:pPr lvl="1"/>
            <a:r>
              <a:rPr lang="sk-SK" dirty="0" smtClean="0"/>
              <a:t>Vektor (pole bytov).</a:t>
            </a:r>
          </a:p>
          <a:p>
            <a:pPr lvl="1"/>
            <a:r>
              <a:rPr lang="sk-SK" dirty="0" smtClean="0"/>
              <a:t>Zreťazená voľná pamäť (pamäťový priestor rozdelený na </a:t>
            </a:r>
            <a:r>
              <a:rPr lang="sk-SK" dirty="0"/>
              <a:t>navzájom explicitne </a:t>
            </a:r>
            <a:r>
              <a:rPr lang="sk-SK" dirty="0" smtClean="0"/>
              <a:t>zreťazené úseky rovnakej dĺžky).</a:t>
            </a:r>
          </a:p>
          <a:p>
            <a:pPr lvl="1"/>
            <a:r>
              <a:rPr lang="sk-SK" dirty="0" smtClean="0"/>
              <a:t>Pole (jednorozmerné, viacrozmerné).</a:t>
            </a:r>
          </a:p>
          <a:p>
            <a:pPr lvl="1"/>
            <a:r>
              <a:rPr lang="sk-SK" dirty="0" smtClean="0"/>
              <a:t>Zoznam.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7</a:t>
            </a:fld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838200" y="4222751"/>
            <a:ext cx="1040606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k-SK" sz="2800" dirty="0" smtClean="0"/>
              <a:t>Interaktívna učebnica údajových štruktúr:</a:t>
            </a:r>
          </a:p>
          <a:p>
            <a:pPr algn="ctr"/>
            <a:r>
              <a:rPr lang="sk-SK" sz="2800" dirty="0" smtClean="0">
                <a:hlinkClick r:id="rId3"/>
              </a:rPr>
              <a:t>http</a:t>
            </a:r>
            <a:r>
              <a:rPr lang="sk-SK" sz="2800" dirty="0">
                <a:hlinkClick r:id="rId3"/>
              </a:rPr>
              <a:t>://frdsa.fri.uniza.sk/~</a:t>
            </a:r>
            <a:r>
              <a:rPr lang="sk-SK" sz="2800" dirty="0" smtClean="0">
                <a:hlinkClick r:id="rId3"/>
              </a:rPr>
              <a:t>jankovic/WEB/index.html</a:t>
            </a:r>
            <a:endParaRPr lang="sk-SK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sk-SK" sz="2400" dirty="0" smtClean="0"/>
              <a:t>Prehľad všetkých základných typov.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sk-SK" sz="2400" dirty="0" smtClean="0"/>
              <a:t>Podpora vizualizácie operácií.</a:t>
            </a:r>
          </a:p>
        </p:txBody>
      </p:sp>
    </p:spTree>
    <p:extLst>
      <p:ext uri="{BB962C8B-B14F-4D97-AF65-F5344CB8AC3E}">
        <p14:creationId xmlns:p14="http://schemas.microsoft.com/office/powerpoint/2010/main" val="42685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operačnej pamäti na úrovni OS</a:t>
            </a:r>
            <a:endParaRPr lang="sk-SK" dirty="0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190" y="1545087"/>
            <a:ext cx="8279619" cy="4682395"/>
          </a:xfrm>
          <a:prstGeom prst="rect">
            <a:avLst/>
          </a:prstGeom>
        </p:spPr>
      </p:pic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62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pamäti na úrovni aplikácie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Explicitná správa pamäti.</a:t>
            </a:r>
          </a:p>
          <a:p>
            <a:pPr lvl="1"/>
            <a:r>
              <a:rPr lang="sk-SK" dirty="0" smtClean="0"/>
              <a:t>Manuálna správa pamäti.</a:t>
            </a:r>
          </a:p>
          <a:p>
            <a:pPr lvl="1"/>
            <a:r>
              <a:rPr lang="sk-SK" dirty="0" smtClean="0"/>
              <a:t>Nástroje </a:t>
            </a:r>
            <a:r>
              <a:rPr lang="sk-SK" dirty="0"/>
              <a:t>na vytváranie a rušenie prvkov v </a:t>
            </a:r>
            <a:r>
              <a:rPr lang="sk-SK" dirty="0" smtClean="0"/>
              <a:t>pamäti poskytuje programovací jazyk.</a:t>
            </a:r>
          </a:p>
          <a:p>
            <a:r>
              <a:rPr lang="sk-SK" dirty="0" smtClean="0"/>
              <a:t>Automatická správa pamäti.</a:t>
            </a:r>
          </a:p>
          <a:p>
            <a:pPr lvl="1"/>
            <a:r>
              <a:rPr lang="sk-SK" dirty="0" smtClean="0"/>
              <a:t>Prideľovanie aj uvoľňovanie pamäti rieši príslušný mechanizmus automaticky (</a:t>
            </a:r>
            <a:r>
              <a:rPr lang="sk-SK" dirty="0" err="1" smtClean="0"/>
              <a:t>garbage</a:t>
            </a:r>
            <a:r>
              <a:rPr lang="sk-SK" dirty="0" smtClean="0"/>
              <a:t> </a:t>
            </a:r>
            <a:r>
              <a:rPr lang="sk-SK" dirty="0" err="1" smtClean="0"/>
              <a:t>collector</a:t>
            </a:r>
            <a:r>
              <a:rPr lang="sk-SK" dirty="0" smtClean="0"/>
              <a:t>).</a:t>
            </a:r>
          </a:p>
          <a:p>
            <a:r>
              <a:rPr lang="sk-SK" dirty="0" smtClean="0"/>
              <a:t>Úlohy správcu pamäti:</a:t>
            </a:r>
          </a:p>
          <a:p>
            <a:pPr lvl="1"/>
            <a:r>
              <a:rPr lang="sk-SK" dirty="0" smtClean="0"/>
              <a:t>Prideľovanie voľnej pamäti (využívajú sa rôzne stratégie, pre čo najmenšiu fragmentáciu pamäte– </a:t>
            </a:r>
            <a:r>
              <a:rPr lang="sk-SK" dirty="0" err="1" smtClean="0"/>
              <a:t>first</a:t>
            </a:r>
            <a:r>
              <a:rPr lang="sk-SK" dirty="0" smtClean="0"/>
              <a:t> fit, </a:t>
            </a:r>
            <a:r>
              <a:rPr lang="sk-SK" dirty="0" err="1" smtClean="0"/>
              <a:t>best</a:t>
            </a:r>
            <a:r>
              <a:rPr lang="sk-SK" dirty="0" smtClean="0"/>
              <a:t> fit, </a:t>
            </a:r>
            <a:r>
              <a:rPr lang="sk-SK" dirty="0" err="1" smtClean="0"/>
              <a:t>worst</a:t>
            </a:r>
            <a:r>
              <a:rPr lang="sk-SK" dirty="0" smtClean="0"/>
              <a:t> fit).</a:t>
            </a:r>
          </a:p>
          <a:p>
            <a:pPr lvl="1"/>
            <a:r>
              <a:rPr lang="sk-SK" dirty="0" smtClean="0"/>
              <a:t>Uvoľňovanie pamäti (rušenie vytvorených prvkov).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65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200"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654</Words>
  <Application>Microsoft Office PowerPoint</Application>
  <PresentationFormat>Širokouhlá</PresentationFormat>
  <Paragraphs>166</Paragraphs>
  <Slides>14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Prezentacia</vt:lpstr>
      <vt:lpstr>Správa pamäti a rekurzia </vt:lpstr>
      <vt:lpstr>Prehľad</vt:lpstr>
      <vt:lpstr>Z minulej prednášky</vt:lpstr>
      <vt:lpstr>Štandardné údajové typy</vt:lpstr>
      <vt:lpstr>Štruktúrované údajové typy</vt:lpstr>
      <vt:lpstr>Primitívne typy v jazyku JAVA</vt:lpstr>
      <vt:lpstr>Základné implementujúce typy</vt:lpstr>
      <vt:lpstr>Správa operačnej pamäti na úrovni OS</vt:lpstr>
      <vt:lpstr>Správa pamäti na úrovni aplikácie</vt:lpstr>
      <vt:lpstr>Rekurzia</vt:lpstr>
      <vt:lpstr>Rekurzívny algoritmus</vt:lpstr>
      <vt:lpstr>Techniky založené na rekurzii – rozdeľuj a panuj</vt:lpstr>
      <vt:lpstr>Techniky založené na rekurzii - backtracking</vt:lpstr>
      <vt:lpstr>To najdôležitejšie z dnešnej prednášky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Michal</dc:creator>
  <cp:lastModifiedBy>Michal</cp:lastModifiedBy>
  <cp:revision>119</cp:revision>
  <dcterms:created xsi:type="dcterms:W3CDTF">2015-02-18T10:14:38Z</dcterms:created>
  <dcterms:modified xsi:type="dcterms:W3CDTF">2015-03-05T07:01:00Z</dcterms:modified>
</cp:coreProperties>
</file>