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68" r:id="rId9"/>
    <p:sldId id="265" r:id="rId10"/>
    <p:sldId id="267" r:id="rId11"/>
    <p:sldId id="259" r:id="rId12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kcia bez názvu" id="{F6286857-6274-4EB0-9FCC-46ED8C9D5505}">
          <p14:sldIdLst>
            <p14:sldId id="256"/>
            <p14:sldId id="257"/>
            <p14:sldId id="258"/>
            <p14:sldId id="261"/>
            <p14:sldId id="262"/>
            <p14:sldId id="263"/>
            <p14:sldId id="264"/>
            <p14:sldId id="268"/>
            <p14:sldId id="265"/>
            <p14:sldId id="267"/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redný štýl 2 - zvýrazneni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78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666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5D698C-8C35-4AEE-940E-B1E0F4049781}" type="datetimeFigureOut">
              <a:rPr lang="sk-SK" smtClean="0"/>
              <a:t>25. 3. 2015</a:t>
            </a:fld>
            <a:endParaRPr lang="sk-SK"/>
          </a:p>
        </p:txBody>
      </p:sp>
      <p:sp>
        <p:nvSpPr>
          <p:cNvPr id="4" name="Zástupný symbol obrazu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symbol poznámo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902BB8-716B-46A5-8B9D-B674DE3DAA2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2355843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02BB8-716B-46A5-8B9D-B674DE3DAA25}" type="slidenum">
              <a:rPr lang="sk-SK" smtClean="0"/>
              <a:t>1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8584177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 smtClean="0"/>
              <a:t>Upravte štýl predlohy podnadpisov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sk-SK" dirty="0" smtClean="0"/>
              <a:t>12. 3. 2015</a:t>
            </a:r>
            <a:endParaRPr lang="sk-SK" dirty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9FC1A-AF4E-4192-8D00-EC12F5B5B03F}" type="slidenum">
              <a:rPr lang="sk-SK" smtClean="0"/>
              <a:t>‹#›</a:t>
            </a:fld>
            <a:endParaRPr lang="sk-SK"/>
          </a:p>
        </p:txBody>
      </p:sp>
      <p:sp>
        <p:nvSpPr>
          <p:cNvPr id="8" name="Nadpis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816928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k-SK" dirty="0" smtClean="0"/>
              <a:t>12. 3. 2015</a:t>
            </a:r>
            <a:endParaRPr lang="sk-SK" dirty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9FC1A-AF4E-4192-8D00-EC12F5B5B03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2594305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ulna stra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k-SK" dirty="0" smtClean="0"/>
              <a:t>Názov prednášky</a:t>
            </a:r>
            <a:endParaRPr lang="sk-SK" dirty="0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dirty="0" smtClean="0"/>
              <a:t>Údajové štruktúry 1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k-SK" dirty="0" smtClean="0"/>
              <a:t>12. 3. 2015</a:t>
            </a:r>
            <a:endParaRPr lang="sk-SK" dirty="0"/>
          </a:p>
        </p:txBody>
      </p:sp>
      <p:sp>
        <p:nvSpPr>
          <p:cNvPr id="7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39FC1A-AF4E-4192-8D00-EC12F5B5B03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3274053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k-SK" dirty="0" smtClean="0"/>
              <a:t>12. 3. 2015</a:t>
            </a:r>
            <a:endParaRPr lang="sk-SK" dirty="0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9FC1A-AF4E-4192-8D00-EC12F5B5B03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3958192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629424"/>
            <a:ext cx="10515600" cy="1061264"/>
          </a:xfrm>
        </p:spPr>
        <p:txBody>
          <a:bodyPr/>
          <a:lstStyle/>
          <a:p>
            <a:r>
              <a:rPr lang="sk-SK" dirty="0" smtClean="0"/>
              <a:t>Upravte štýly predlohy textu</a:t>
            </a:r>
            <a:endParaRPr lang="sk-SK" dirty="0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k-SK" dirty="0" smtClean="0"/>
              <a:t>12. 3. 2015</a:t>
            </a:r>
            <a:endParaRPr lang="sk-SK" dirty="0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9FC1A-AF4E-4192-8D00-EC12F5B5B03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8209605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k-SK" dirty="0" smtClean="0"/>
              <a:t>12. 3. 2015</a:t>
            </a:r>
            <a:endParaRPr lang="sk-SK" dirty="0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9FC1A-AF4E-4192-8D00-EC12F5B5B03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484140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k-SK" dirty="0" smtClean="0"/>
              <a:t>12. 3. 2015</a:t>
            </a:r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9FC1A-AF4E-4192-8D00-EC12F5B5B03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3338909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dirty="0" smtClean="0"/>
              <a:t>Upravte štýl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k-SK" dirty="0" smtClean="0"/>
              <a:t>12. 3. 2015</a:t>
            </a:r>
            <a:endParaRPr lang="sk-SK" dirty="0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9FC1A-AF4E-4192-8D00-EC12F5B5B03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2152137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100000">
              <a:schemeClr val="accent4"/>
            </a:gs>
            <a:gs pos="90000">
              <a:schemeClr val="bg1"/>
            </a:gs>
            <a:gs pos="0">
              <a:schemeClr val="accent4"/>
            </a:gs>
            <a:gs pos="1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838200" y="642124"/>
            <a:ext cx="10515600" cy="10485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dirty="0" smtClean="0"/>
              <a:t>Upravte štýly predlohy textu</a:t>
            </a:r>
            <a:endParaRPr lang="sk-SK" dirty="0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dirty="0" smtClean="0"/>
              <a:t>Upravte štýl predlohy textu.</a:t>
            </a:r>
          </a:p>
          <a:p>
            <a:pPr lvl="1"/>
            <a:r>
              <a:rPr lang="sk-SK" dirty="0" smtClean="0"/>
              <a:t>Druhá úroveň</a:t>
            </a:r>
          </a:p>
          <a:p>
            <a:pPr lvl="2"/>
            <a:r>
              <a:rPr lang="sk-SK" dirty="0" smtClean="0"/>
              <a:t>Tretia úroveň</a:t>
            </a:r>
          </a:p>
          <a:p>
            <a:pPr lvl="3"/>
            <a:r>
              <a:rPr lang="sk-SK" dirty="0" smtClean="0"/>
              <a:t>Štvrtá úroveň</a:t>
            </a: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sk-SK" dirty="0" smtClean="0"/>
              <a:t>Piata úroveň</a:t>
            </a:r>
            <a:endParaRPr lang="sk-SK" dirty="0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sk-SK" dirty="0" smtClean="0"/>
              <a:t>12. 3. 2015</a:t>
            </a:r>
            <a:endParaRPr lang="sk-SK" dirty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39FC1A-AF4E-4192-8D00-EC12F5B5B03F}" type="slidenum">
              <a:rPr lang="sk-SK" smtClean="0"/>
              <a:t>‹#›</a:t>
            </a:fld>
            <a:endParaRPr lang="sk-SK"/>
          </a:p>
        </p:txBody>
      </p:sp>
      <p:sp>
        <p:nvSpPr>
          <p:cNvPr id="7" name="BlokTextu 6"/>
          <p:cNvSpPr txBox="1"/>
          <p:nvPr userDrawn="1"/>
        </p:nvSpPr>
        <p:spPr>
          <a:xfrm>
            <a:off x="4351866" y="6308079"/>
            <a:ext cx="3488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1200" dirty="0" smtClean="0">
                <a:solidFill>
                  <a:schemeClr val="bg1">
                    <a:lumMod val="50000"/>
                  </a:schemeClr>
                </a:solidFill>
              </a:rPr>
              <a:t>Ing.</a:t>
            </a:r>
            <a:r>
              <a:rPr lang="sk-SK" sz="1200" baseline="0" dirty="0" smtClean="0">
                <a:solidFill>
                  <a:schemeClr val="bg1">
                    <a:lumMod val="50000"/>
                  </a:schemeClr>
                </a:solidFill>
              </a:rPr>
              <a:t> Michal Varga, PhD.</a:t>
            </a:r>
          </a:p>
          <a:p>
            <a:pPr algn="ctr"/>
            <a:r>
              <a:rPr lang="sk-SK" sz="1200" baseline="0" dirty="0" smtClean="0">
                <a:solidFill>
                  <a:schemeClr val="bg1">
                    <a:lumMod val="50000"/>
                  </a:schemeClr>
                </a:solidFill>
              </a:rPr>
              <a:t>Katedra informatiky</a:t>
            </a:r>
            <a:endParaRPr lang="sk-SK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BlokTextu 8"/>
          <p:cNvSpPr txBox="1"/>
          <p:nvPr userDrawn="1"/>
        </p:nvSpPr>
        <p:spPr>
          <a:xfrm>
            <a:off x="838201" y="180459"/>
            <a:ext cx="2743200" cy="282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sk-SK" sz="1200" dirty="0" smtClean="0">
                <a:solidFill>
                  <a:schemeClr val="bg1">
                    <a:lumMod val="50000"/>
                  </a:schemeClr>
                </a:solidFill>
              </a:rPr>
              <a:t>Údajové štruktúry 1</a:t>
            </a:r>
          </a:p>
        </p:txBody>
      </p:sp>
      <p:sp>
        <p:nvSpPr>
          <p:cNvPr id="10" name="BlokTextu 9"/>
          <p:cNvSpPr txBox="1"/>
          <p:nvPr userDrawn="1"/>
        </p:nvSpPr>
        <p:spPr>
          <a:xfrm>
            <a:off x="8610600" y="180459"/>
            <a:ext cx="2743200" cy="282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sk-SK" sz="1200" dirty="0" smtClean="0">
                <a:solidFill>
                  <a:schemeClr val="bg1">
                    <a:lumMod val="50000"/>
                  </a:schemeClr>
                </a:solidFill>
              </a:rPr>
              <a:t>Množina, pole, zoznam</a:t>
            </a:r>
          </a:p>
        </p:txBody>
      </p:sp>
    </p:spTree>
    <p:extLst>
      <p:ext uri="{BB962C8B-B14F-4D97-AF65-F5344CB8AC3E}">
        <p14:creationId xmlns:p14="http://schemas.microsoft.com/office/powerpoint/2010/main" val="786487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7" r:id="rId8"/>
  </p:sldLayoutIdLst>
  <p:timing>
    <p:tnLst>
      <p:par>
        <p:cTn id="1" dur="indefinite" restart="never" nodeType="tmRoot"/>
      </p:par>
    </p:tnLst>
  </p:timing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ázok 1"/>
          <p:cNvPicPr>
            <a:picLocks noChangeAspect="1"/>
          </p:cNvPicPr>
          <p:nvPr/>
        </p:nvPicPr>
        <p:blipFill>
          <a:blip r:embed="rId3">
            <a:lum bright="20000"/>
          </a:blip>
          <a:stretch>
            <a:fillRect/>
          </a:stretch>
        </p:blipFill>
        <p:spPr>
          <a:xfrm>
            <a:off x="5254449" y="1409699"/>
            <a:ext cx="6093001" cy="4813301"/>
          </a:xfrm>
          <a:prstGeom prst="rect">
            <a:avLst/>
          </a:prstGeom>
        </p:spPr>
      </p:pic>
      <p:sp>
        <p:nvSpPr>
          <p:cNvPr id="6" name="Nadpis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Množina, pole, zoznam</a:t>
            </a:r>
            <a:endParaRPr lang="sk-SK" dirty="0"/>
          </a:p>
        </p:txBody>
      </p:sp>
      <p:sp>
        <p:nvSpPr>
          <p:cNvPr id="7" name="Zástupný symbol textu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 smtClean="0"/>
              <a:t>Údajové štruktúry 1</a:t>
            </a:r>
            <a:endParaRPr lang="sk-SK" dirty="0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k-SK" dirty="0"/>
              <a:t>12. 3. 2015</a:t>
            </a:r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839FC1A-AF4E-4192-8D00-EC12F5B5B03F}" type="slidenum">
              <a:rPr lang="sk-SK" smtClean="0"/>
              <a:t>1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092974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Prešité pole</a:t>
            </a:r>
            <a:endParaRPr lang="sk-SK" dirty="0"/>
          </a:p>
        </p:txBody>
      </p:sp>
      <p:sp>
        <p:nvSpPr>
          <p:cNvPr id="9" name="Zástupný symbol obsahu 8"/>
          <p:cNvSpPr>
            <a:spLocks noGrp="1"/>
          </p:cNvSpPr>
          <p:nvPr>
            <p:ph sz="half" idx="1"/>
          </p:nvPr>
        </p:nvSpPr>
        <p:spPr/>
        <p:txBody>
          <a:bodyPr anchor="ctr"/>
          <a:lstStyle/>
          <a:p>
            <a:r>
              <a:rPr lang="sk-SK" dirty="0" smtClean="0"/>
              <a:t>Implementácia poľa pomocou zoznamov (explicitná implementácia).</a:t>
            </a:r>
          </a:p>
          <a:p>
            <a:r>
              <a:rPr lang="sk-SK" dirty="0" smtClean="0"/>
              <a:t>Používa sa pre implementáciu riedkych polí (obsahujú málo nenulových prvkov)</a:t>
            </a:r>
            <a:endParaRPr lang="sk-SK" dirty="0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k-SK" smtClean="0"/>
              <a:t>12. 3. 2015</a:t>
            </a:r>
            <a:endParaRPr lang="sk-SK" dirty="0"/>
          </a:p>
        </p:txBody>
      </p:sp>
      <p:sp>
        <p:nvSpPr>
          <p:cNvPr id="8" name="Zástupný symbol čísla snímky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9FC1A-AF4E-4192-8D00-EC12F5B5B03F}" type="slidenum">
              <a:rPr lang="sk-SK" smtClean="0"/>
              <a:t>10</a:t>
            </a:fld>
            <a:endParaRPr lang="sk-SK"/>
          </a:p>
        </p:txBody>
      </p:sp>
      <p:pic>
        <p:nvPicPr>
          <p:cNvPr id="17" name="Zástupný symbol obsahu 1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02037" y="826205"/>
            <a:ext cx="4484338" cy="5350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2587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To najdôležitejšie z dnešnej prednášky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algn="just"/>
            <a:r>
              <a:rPr lang="sk-SK" b="1" dirty="0" smtClean="0">
                <a:solidFill>
                  <a:schemeClr val="accent5"/>
                </a:solidFill>
              </a:rPr>
              <a:t>Množina je údajová štruktúra predstavujúca množinu bázových prvkov najčastejšie implementovanú pomocou bitovej mapy, kde bit indikuje prítomnosť konkrétneho prvku v nej.</a:t>
            </a:r>
          </a:p>
          <a:p>
            <a:pPr algn="just"/>
            <a:r>
              <a:rPr lang="sk-SK" b="1" dirty="0" smtClean="0">
                <a:solidFill>
                  <a:schemeClr val="accent5"/>
                </a:solidFill>
              </a:rPr>
              <a:t>Pole je homogénna údajová štruktúra s implicitným prístupom k jednotlivým prvkom.</a:t>
            </a:r>
          </a:p>
          <a:p>
            <a:pPr algn="just"/>
            <a:r>
              <a:rPr lang="sk-SK" b="1" dirty="0" smtClean="0">
                <a:solidFill>
                  <a:schemeClr val="accent5"/>
                </a:solidFill>
              </a:rPr>
              <a:t>Zoznam je údajová štruktúra s explicitným prístupom k prvkom – každý prvok vie o svojom nasledovníkovi (prípadne aj predchodcovi). </a:t>
            </a:r>
            <a:endParaRPr lang="sk-SK" b="1" dirty="0">
              <a:solidFill>
                <a:schemeClr val="accent5"/>
              </a:solidFill>
            </a:endParaRP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k-SK" dirty="0"/>
              <a:t>12. 3. 2015</a:t>
            </a:r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9FC1A-AF4E-4192-8D00-EC12F5B5B03F}" type="slidenum">
              <a:rPr lang="sk-SK" smtClean="0"/>
              <a:t>11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765876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Nadpis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Prehľad</a:t>
            </a:r>
            <a:endParaRPr lang="sk-SK" dirty="0"/>
          </a:p>
        </p:txBody>
      </p:sp>
      <p:sp>
        <p:nvSpPr>
          <p:cNvPr id="9" name="Zástupný symbol obsahu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sk-SK" sz="2400" b="1" dirty="0" smtClean="0"/>
              <a:t>Dnešný prehľad</a:t>
            </a:r>
          </a:p>
          <a:p>
            <a:r>
              <a:rPr lang="sk-SK" sz="1800" dirty="0" smtClean="0"/>
              <a:t>Množina.</a:t>
            </a:r>
          </a:p>
          <a:p>
            <a:r>
              <a:rPr lang="sk-SK" sz="1800" dirty="0" smtClean="0"/>
              <a:t>Sekvencia.</a:t>
            </a:r>
          </a:p>
          <a:p>
            <a:r>
              <a:rPr lang="sk-SK" sz="1800" dirty="0" smtClean="0"/>
              <a:t>Pole.</a:t>
            </a:r>
          </a:p>
          <a:p>
            <a:r>
              <a:rPr lang="sk-SK" sz="1800" smtClean="0"/>
              <a:t>Viacrozmerné pole.</a:t>
            </a:r>
            <a:endParaRPr lang="sk-SK" dirty="0"/>
          </a:p>
          <a:p>
            <a:r>
              <a:rPr lang="sk-SK" sz="1800" dirty="0" smtClean="0"/>
              <a:t>Zoznam.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k-SK" dirty="0"/>
              <a:t>12. 3. 2015</a:t>
            </a:r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9FC1A-AF4E-4192-8D00-EC12F5B5B03F}" type="slidenum">
              <a:rPr lang="sk-SK" smtClean="0"/>
              <a:t>2</a:t>
            </a:fld>
            <a:endParaRPr lang="sk-SK"/>
          </a:p>
        </p:txBody>
      </p:sp>
      <p:sp>
        <p:nvSpPr>
          <p:cNvPr id="10" name="Zástupný symbol obsahu 9"/>
          <p:cNvSpPr txBox="1">
            <a:spLocks noGrp="1"/>
          </p:cNvSpPr>
          <p:nvPr>
            <p:ph sz="half" idx="1"/>
          </p:nvPr>
        </p:nvSpPr>
        <p:spPr>
          <a:xfrm>
            <a:off x="1205315" y="1825625"/>
            <a:ext cx="4447371" cy="40811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 algn="ctr">
              <a:spcBef>
                <a:spcPts val="0"/>
              </a:spcBef>
              <a:buNone/>
            </a:pPr>
            <a:r>
              <a:rPr lang="sk-SK" sz="2400" b="1" dirty="0" smtClean="0"/>
              <a:t>Semestrálny prehľad</a:t>
            </a:r>
            <a:endParaRPr lang="sk-SK" sz="1800" b="1" dirty="0" smtClean="0"/>
          </a:p>
          <a:p>
            <a:pPr marL="180000" algn="just">
              <a:spcBef>
                <a:spcPts val="0"/>
              </a:spcBef>
            </a:pPr>
            <a:r>
              <a:rPr lang="sk-SK" sz="1800" dirty="0">
                <a:solidFill>
                  <a:schemeClr val="bg1">
                    <a:lumMod val="50000"/>
                  </a:schemeClr>
                </a:solidFill>
              </a:rPr>
              <a:t>Abstraktné dátové typy.</a:t>
            </a:r>
          </a:p>
          <a:p>
            <a:pPr marL="180000" algn="just">
              <a:spcBef>
                <a:spcPts val="0"/>
              </a:spcBef>
            </a:pPr>
            <a:r>
              <a:rPr lang="sk-SK" sz="1800" dirty="0">
                <a:solidFill>
                  <a:schemeClr val="bg1">
                    <a:lumMod val="50000"/>
                  </a:schemeClr>
                </a:solidFill>
              </a:rPr>
              <a:t>Správa pamäti.</a:t>
            </a:r>
          </a:p>
          <a:p>
            <a:pPr marL="180000" algn="just">
              <a:spcBef>
                <a:spcPts val="0"/>
              </a:spcBef>
            </a:pPr>
            <a:r>
              <a:rPr lang="sk-SK" sz="1800" dirty="0">
                <a:solidFill>
                  <a:schemeClr val="bg1">
                    <a:lumMod val="50000"/>
                  </a:schemeClr>
                </a:solidFill>
              </a:rPr>
              <a:t>Pamäťová a výpočtová zložitosť algoritmov.</a:t>
            </a:r>
          </a:p>
          <a:p>
            <a:pPr marL="180000" algn="just">
              <a:spcBef>
                <a:spcPts val="0"/>
              </a:spcBef>
            </a:pPr>
            <a:r>
              <a:rPr lang="sk-SK" sz="1800" dirty="0" err="1" smtClean="0">
                <a:solidFill>
                  <a:schemeClr val="bg1">
                    <a:lumMod val="50000"/>
                  </a:schemeClr>
                </a:solidFill>
              </a:rPr>
              <a:t>Rekurzia</a:t>
            </a:r>
            <a:r>
              <a:rPr lang="sk-SK" sz="1800" dirty="0" smtClean="0"/>
              <a:t>.</a:t>
            </a:r>
          </a:p>
          <a:p>
            <a:pPr marL="180000" algn="just">
              <a:spcBef>
                <a:spcPts val="0"/>
              </a:spcBef>
            </a:pPr>
            <a:r>
              <a:rPr lang="sk-SK" sz="1800" b="1" dirty="0" smtClean="0"/>
              <a:t>Množina</a:t>
            </a:r>
            <a:r>
              <a:rPr lang="sk-SK" sz="1800" dirty="0" smtClean="0"/>
              <a:t>.</a:t>
            </a:r>
            <a:endParaRPr lang="sk-SK" sz="1800" dirty="0" smtClean="0"/>
          </a:p>
          <a:p>
            <a:pPr marL="180000" algn="just">
              <a:spcBef>
                <a:spcPts val="0"/>
              </a:spcBef>
            </a:pPr>
            <a:r>
              <a:rPr lang="sk-SK" sz="1800" b="1" dirty="0" smtClean="0"/>
              <a:t>Pole</a:t>
            </a:r>
            <a:r>
              <a:rPr lang="sk-SK" sz="1800" dirty="0" smtClean="0"/>
              <a:t>.</a:t>
            </a:r>
          </a:p>
          <a:p>
            <a:pPr marL="180000" algn="just">
              <a:spcBef>
                <a:spcPts val="0"/>
              </a:spcBef>
            </a:pPr>
            <a:r>
              <a:rPr lang="sk-SK" sz="1800" b="1" dirty="0"/>
              <a:t>Viacrozmerné pole.</a:t>
            </a:r>
          </a:p>
          <a:p>
            <a:pPr marL="180000" algn="just">
              <a:spcBef>
                <a:spcPts val="0"/>
              </a:spcBef>
            </a:pPr>
            <a:r>
              <a:rPr lang="sk-SK" sz="1800" b="1" dirty="0" smtClean="0"/>
              <a:t>Zoznam</a:t>
            </a:r>
            <a:r>
              <a:rPr lang="sk-SK" sz="1800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sk-SK" sz="18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180000" algn="just">
              <a:spcBef>
                <a:spcPts val="0"/>
              </a:spcBef>
            </a:pPr>
            <a:r>
              <a:rPr lang="sk-SK" sz="1800" dirty="0" smtClean="0">
                <a:solidFill>
                  <a:schemeClr val="bg1">
                    <a:lumMod val="50000"/>
                  </a:schemeClr>
                </a:solidFill>
              </a:rPr>
              <a:t>Zásobník.</a:t>
            </a:r>
          </a:p>
          <a:p>
            <a:pPr marL="180000" algn="just">
              <a:spcBef>
                <a:spcPts val="0"/>
              </a:spcBef>
            </a:pPr>
            <a:r>
              <a:rPr lang="sk-SK" sz="1800" dirty="0" smtClean="0">
                <a:solidFill>
                  <a:schemeClr val="bg1">
                    <a:lumMod val="50000"/>
                  </a:schemeClr>
                </a:solidFill>
              </a:rPr>
              <a:t>Front.</a:t>
            </a:r>
          </a:p>
          <a:p>
            <a:pPr marL="180000" algn="just">
              <a:spcBef>
                <a:spcPts val="0"/>
              </a:spcBef>
            </a:pPr>
            <a:r>
              <a:rPr lang="sk-SK" sz="1800" dirty="0" smtClean="0">
                <a:solidFill>
                  <a:schemeClr val="bg1">
                    <a:lumMod val="50000"/>
                  </a:schemeClr>
                </a:solidFill>
              </a:rPr>
              <a:t>Prioritný front.</a:t>
            </a:r>
          </a:p>
          <a:p>
            <a:pPr marL="180000" algn="just">
              <a:spcBef>
                <a:spcPts val="0"/>
              </a:spcBef>
            </a:pPr>
            <a:r>
              <a:rPr lang="sk-SK" sz="1800" dirty="0" smtClean="0">
                <a:solidFill>
                  <a:schemeClr val="bg1">
                    <a:lumMod val="50000"/>
                  </a:schemeClr>
                </a:solidFill>
              </a:rPr>
              <a:t>Strom.</a:t>
            </a:r>
          </a:p>
          <a:p>
            <a:pPr marL="180000" algn="just">
              <a:spcBef>
                <a:spcPts val="0"/>
              </a:spcBef>
            </a:pPr>
            <a:r>
              <a:rPr lang="sk-SK" sz="1800" dirty="0" smtClean="0">
                <a:solidFill>
                  <a:schemeClr val="bg1">
                    <a:lumMod val="50000"/>
                  </a:schemeClr>
                </a:solidFill>
              </a:rPr>
              <a:t>Tabuľka.</a:t>
            </a:r>
          </a:p>
          <a:p>
            <a:pPr marL="180000" algn="just">
              <a:spcBef>
                <a:spcPts val="0"/>
              </a:spcBef>
            </a:pPr>
            <a:r>
              <a:rPr lang="sk-SK" sz="1800" dirty="0" smtClean="0">
                <a:solidFill>
                  <a:schemeClr val="bg1">
                    <a:lumMod val="50000"/>
                  </a:schemeClr>
                </a:solidFill>
              </a:rPr>
              <a:t>Triedenia tabuliek.</a:t>
            </a:r>
            <a:endParaRPr lang="sk-SK" sz="18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180000" algn="ctr">
              <a:spcBef>
                <a:spcPts val="0"/>
              </a:spcBef>
            </a:pPr>
            <a:endParaRPr lang="sk-SK" sz="12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0167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Z minulej prednášky</a:t>
            </a:r>
            <a:endParaRPr lang="sk-SK" dirty="0"/>
          </a:p>
        </p:txBody>
      </p:sp>
      <p:sp>
        <p:nvSpPr>
          <p:cNvPr id="7" name="Zástupný symbol obsahu 6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sk-SK" dirty="0" smtClean="0"/>
              <a:t>Aké údajové typy poznáte?</a:t>
            </a:r>
          </a:p>
          <a:p>
            <a:r>
              <a:rPr lang="sk-SK" dirty="0" smtClean="0"/>
              <a:t>Aké základné implementujúce typy poznáte?</a:t>
            </a:r>
          </a:p>
          <a:p>
            <a:r>
              <a:rPr lang="sk-SK" dirty="0" smtClean="0"/>
              <a:t>Na akých úrovniach je spravovaná pamäť?</a:t>
            </a:r>
          </a:p>
          <a:p>
            <a:r>
              <a:rPr lang="sk-SK" dirty="0" smtClean="0"/>
              <a:t>Aký je rozdiel medzi zásobníkom a haldou?</a:t>
            </a:r>
          </a:p>
          <a:p>
            <a:r>
              <a:rPr lang="sk-SK" dirty="0" smtClean="0"/>
              <a:t>Čo je to </a:t>
            </a:r>
            <a:r>
              <a:rPr lang="sk-SK" dirty="0" err="1" smtClean="0"/>
              <a:t>rekurzia</a:t>
            </a:r>
            <a:r>
              <a:rPr lang="sk-SK" dirty="0" smtClean="0"/>
              <a:t>?</a:t>
            </a:r>
          </a:p>
          <a:p>
            <a:r>
              <a:rPr lang="sk-SK" dirty="0" smtClean="0"/>
              <a:t>Aké rekurzívne techniky poznáte?</a:t>
            </a:r>
            <a:endParaRPr lang="sk-SK" dirty="0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k-SK" dirty="0"/>
              <a:t>12. 3. 2015</a:t>
            </a:r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9FC1A-AF4E-4192-8D00-EC12F5B5B03F}" type="slidenum">
              <a:rPr lang="sk-SK" smtClean="0"/>
              <a:t>3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838834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Množina</a:t>
            </a:r>
            <a:endParaRPr lang="sk-SK" dirty="0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 smtClean="0"/>
              <a:t>Charakteristika</a:t>
            </a:r>
            <a:endParaRPr lang="sk-SK" dirty="0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sk-SK" dirty="0" smtClean="0"/>
              <a:t>Neutriedená množina prvkov.</a:t>
            </a:r>
          </a:p>
          <a:p>
            <a:r>
              <a:rPr lang="sk-SK" dirty="0" smtClean="0"/>
              <a:t>Implementácia pomocou </a:t>
            </a:r>
            <a:r>
              <a:rPr lang="sk-SK" b="1" dirty="0" smtClean="0"/>
              <a:t>bitovej mapy</a:t>
            </a:r>
            <a:r>
              <a:rPr lang="sk-SK" dirty="0" smtClean="0"/>
              <a:t>:</a:t>
            </a:r>
          </a:p>
          <a:p>
            <a:pPr lvl="1"/>
            <a:r>
              <a:rPr lang="sk-SK" dirty="0" smtClean="0"/>
              <a:t>Prvky množiny tvoria bázovú množinu.</a:t>
            </a:r>
          </a:p>
          <a:p>
            <a:pPr lvl="1"/>
            <a:r>
              <a:rPr lang="sk-SK" dirty="0" smtClean="0"/>
              <a:t>Množina je pole bytov, každý bit indikuje prítomnosť príslušného bázového prvku (1 – je tam).</a:t>
            </a:r>
          </a:p>
          <a:p>
            <a:r>
              <a:rPr lang="sk-SK" dirty="0" smtClean="0"/>
              <a:t>Implementovať je možné aj spôsobom, ako tabuľka.</a:t>
            </a:r>
            <a:endParaRPr lang="sk-SK" dirty="0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sk-SK" dirty="0" smtClean="0"/>
              <a:t>Operácie</a:t>
            </a:r>
            <a:endParaRPr lang="sk-SK" dirty="0"/>
          </a:p>
        </p:txBody>
      </p:sp>
      <p:graphicFrame>
        <p:nvGraphicFramePr>
          <p:cNvPr id="9" name="Zástupný symbol obsahu 8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2135708441"/>
              </p:ext>
            </p:extLst>
          </p:nvPr>
        </p:nvGraphicFramePr>
        <p:xfrm>
          <a:off x="6172200" y="2505075"/>
          <a:ext cx="5034057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9582"/>
                <a:gridCol w="1224979"/>
                <a:gridCol w="2059496"/>
              </a:tblGrid>
              <a:tr h="370840">
                <a:tc>
                  <a:txBody>
                    <a:bodyPr/>
                    <a:lstStyle/>
                    <a:p>
                      <a:r>
                        <a:rPr lang="sk-SK" dirty="0" smtClean="0"/>
                        <a:t>Operácia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Parametre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Návratová hodnota</a:t>
                      </a:r>
                      <a:endParaRPr lang="sk-SK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k-SK" dirty="0" smtClean="0"/>
                        <a:t>Vytvor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()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>
                          <a:latin typeface="Calibri" panose="020F0502020204030204" pitchFamily="34" charset="0"/>
                        </a:rPr>
                        <a:t>↑ </a:t>
                      </a:r>
                      <a:r>
                        <a:rPr lang="sk-SK" dirty="0" smtClean="0"/>
                        <a:t>Množina</a:t>
                      </a:r>
                      <a:endParaRPr lang="sk-SK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k-SK" dirty="0" smtClean="0"/>
                        <a:t>Zruš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()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k-SK" dirty="0" smtClean="0"/>
                        <a:t>Je prázdna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()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>
                          <a:latin typeface="Calibri" panose="020F0502020204030204" pitchFamily="34" charset="0"/>
                        </a:rPr>
                        <a:t>↑ </a:t>
                      </a:r>
                      <a:r>
                        <a:rPr lang="sk-SK" dirty="0" err="1" smtClean="0">
                          <a:latin typeface="Calibri" panose="020F0502020204030204" pitchFamily="34" charset="0"/>
                        </a:rPr>
                        <a:t>boolean</a:t>
                      </a:r>
                      <a:endParaRPr lang="sk-SK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k-SK" dirty="0" smtClean="0"/>
                        <a:t>Počet prvkov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()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>
                          <a:latin typeface="Calibri" panose="020F0502020204030204" pitchFamily="34" charset="0"/>
                        </a:rPr>
                        <a:t>↑ </a:t>
                      </a:r>
                      <a:r>
                        <a:rPr lang="sk-SK" dirty="0" err="1" smtClean="0">
                          <a:latin typeface="Calibri" panose="020F0502020204030204" pitchFamily="34" charset="0"/>
                        </a:rPr>
                        <a:t>int</a:t>
                      </a:r>
                      <a:endParaRPr lang="sk-SK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k-SK" dirty="0" smtClean="0"/>
                        <a:t>Patrí do množiny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(</a:t>
                      </a:r>
                      <a:r>
                        <a:rPr lang="sk-SK" dirty="0" smtClean="0">
                          <a:latin typeface="Calibri" panose="020F0502020204030204" pitchFamily="34" charset="0"/>
                        </a:rPr>
                        <a:t>↓Prvok</a:t>
                      </a:r>
                      <a:r>
                        <a:rPr lang="sk-SK" dirty="0" smtClean="0"/>
                        <a:t>)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>
                          <a:latin typeface="Calibri" panose="020F0502020204030204" pitchFamily="34" charset="0"/>
                        </a:rPr>
                        <a:t>↑ </a:t>
                      </a:r>
                      <a:r>
                        <a:rPr lang="sk-SK" dirty="0" err="1" smtClean="0">
                          <a:latin typeface="Calibri" panose="020F0502020204030204" pitchFamily="34" charset="0"/>
                        </a:rPr>
                        <a:t>boolean</a:t>
                      </a:r>
                      <a:endParaRPr lang="sk-SK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k-SK" dirty="0" smtClean="0"/>
                        <a:t>Vlož prvok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(</a:t>
                      </a:r>
                      <a:r>
                        <a:rPr lang="sk-SK" dirty="0" smtClean="0">
                          <a:latin typeface="Calibri" panose="020F0502020204030204" pitchFamily="34" charset="0"/>
                        </a:rPr>
                        <a:t>↓Prvok)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dirty="0" err="1" smtClean="0"/>
                        <a:t>void</a:t>
                      </a:r>
                      <a:endParaRPr lang="sk-SK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k-SK" dirty="0" smtClean="0"/>
                        <a:t>Odober prvok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(</a:t>
                      </a:r>
                      <a:r>
                        <a:rPr lang="sk-SK" dirty="0" smtClean="0">
                          <a:latin typeface="Calibri" panose="020F0502020204030204" pitchFamily="34" charset="0"/>
                        </a:rPr>
                        <a:t>↓Prvok)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dirty="0" err="1" smtClean="0"/>
                        <a:t>void</a:t>
                      </a:r>
                      <a:endParaRPr lang="sk-SK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k-SK" dirty="0" smtClean="0"/>
                        <a:t>Prehliadka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k-SK" smtClean="0"/>
              <a:t>12. 3. 2015</a:t>
            </a:r>
            <a:endParaRPr lang="sk-SK" dirty="0"/>
          </a:p>
        </p:txBody>
      </p:sp>
      <p:sp>
        <p:nvSpPr>
          <p:cNvPr id="8" name="Zástupný symbol čísla snímky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9FC1A-AF4E-4192-8D00-EC12F5B5B03F}" type="slidenum">
              <a:rPr lang="sk-SK" smtClean="0"/>
              <a:t>4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4470930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Nadpis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Množinové operácie</a:t>
            </a:r>
            <a:endParaRPr lang="sk-SK" dirty="0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k-SK" smtClean="0"/>
              <a:t>12. 3. 2015</a:t>
            </a:r>
            <a:endParaRPr lang="sk-SK" dirty="0"/>
          </a:p>
        </p:txBody>
      </p:sp>
      <p:sp>
        <p:nvSpPr>
          <p:cNvPr id="8" name="Zástupný symbol čísla snímky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9FC1A-AF4E-4192-8D00-EC12F5B5B03F}" type="slidenum">
              <a:rPr lang="sk-SK" smtClean="0"/>
              <a:t>5</a:t>
            </a:fld>
            <a:endParaRPr lang="sk-SK"/>
          </a:p>
        </p:txBody>
      </p:sp>
      <p:graphicFrame>
        <p:nvGraphicFramePr>
          <p:cNvPr id="15" name="Zástupný symbol obsahu 1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857847234"/>
              </p:ext>
            </p:extLst>
          </p:nvPr>
        </p:nvGraphicFramePr>
        <p:xfrm>
          <a:off x="838201" y="2658544"/>
          <a:ext cx="4822633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2633"/>
                <a:gridCol w="1620000"/>
                <a:gridCol w="1440000"/>
              </a:tblGrid>
              <a:tr h="370840">
                <a:tc>
                  <a:txBody>
                    <a:bodyPr/>
                    <a:lstStyle/>
                    <a:p>
                      <a:r>
                        <a:rPr lang="sk-SK" dirty="0" smtClean="0"/>
                        <a:t>Operácia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Parametre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Návratová hodnota</a:t>
                      </a:r>
                      <a:endParaRPr lang="sk-SK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k-SK" dirty="0" smtClean="0"/>
                        <a:t>Rovnajú sa</a:t>
                      </a:r>
                      <a:endParaRPr lang="sk-SK" dirty="0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algn="ctr"/>
                      <a:r>
                        <a:rPr lang="sk-SK" dirty="0" smtClean="0"/>
                        <a:t>(</a:t>
                      </a:r>
                      <a:r>
                        <a:rPr lang="sk-SK" dirty="0" smtClean="0">
                          <a:latin typeface="Calibri" panose="020F0502020204030204" pitchFamily="34" charset="0"/>
                        </a:rPr>
                        <a:t>↓</a:t>
                      </a:r>
                      <a:r>
                        <a:rPr lang="sk-SK" dirty="0" smtClean="0"/>
                        <a:t>Množina A, </a:t>
                      </a:r>
                      <a:r>
                        <a:rPr lang="sk-SK" dirty="0" smtClean="0">
                          <a:latin typeface="Calibri" panose="020F0502020204030204" pitchFamily="34" charset="0"/>
                        </a:rPr>
                        <a:t>↓</a:t>
                      </a:r>
                      <a:r>
                        <a:rPr lang="sk-SK" dirty="0" smtClean="0"/>
                        <a:t>Množina B)</a:t>
                      </a:r>
                      <a:endParaRPr lang="sk-SK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dirty="0" smtClean="0">
                          <a:latin typeface="Calibri" panose="020F0502020204030204" pitchFamily="34" charset="0"/>
                        </a:rPr>
                        <a:t>↑</a:t>
                      </a:r>
                      <a:r>
                        <a:rPr lang="sk-SK" dirty="0" err="1" smtClean="0"/>
                        <a:t>boolean</a:t>
                      </a:r>
                      <a:endParaRPr lang="sk-SK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k-SK" dirty="0" smtClean="0"/>
                        <a:t>Je podmnožinou</a:t>
                      </a:r>
                      <a:endParaRPr lang="sk-SK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dirty="0" smtClean="0">
                          <a:latin typeface="Calibri" panose="020F0502020204030204" pitchFamily="34" charset="0"/>
                        </a:rPr>
                        <a:t>↑</a:t>
                      </a:r>
                      <a:r>
                        <a:rPr lang="sk-SK" dirty="0" err="1" smtClean="0"/>
                        <a:t>boolean</a:t>
                      </a:r>
                      <a:endParaRPr lang="sk-SK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k-SK" dirty="0" smtClean="0"/>
                        <a:t>Zjednotenie</a:t>
                      </a:r>
                      <a:endParaRPr lang="sk-SK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>
                          <a:latin typeface="Calibri" panose="020F0502020204030204" pitchFamily="34" charset="0"/>
                        </a:rPr>
                        <a:t>↑Množina</a:t>
                      </a:r>
                      <a:endParaRPr lang="sk-SK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k-SK" dirty="0" smtClean="0"/>
                        <a:t>Prienik</a:t>
                      </a:r>
                      <a:endParaRPr lang="sk-SK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dirty="0" smtClean="0">
                          <a:latin typeface="Calibri" panose="020F0502020204030204" pitchFamily="34" charset="0"/>
                        </a:rPr>
                        <a:t>↑Množina</a:t>
                      </a:r>
                      <a:endParaRPr lang="sk-SK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k-SK" dirty="0" smtClean="0"/>
                        <a:t>Rozdiel</a:t>
                      </a:r>
                      <a:endParaRPr lang="sk-SK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dirty="0" smtClean="0">
                          <a:latin typeface="Calibri" panose="020F0502020204030204" pitchFamily="34" charset="0"/>
                        </a:rPr>
                        <a:t>↑Množina</a:t>
                      </a:r>
                      <a:endParaRPr lang="sk-SK" dirty="0" smtClean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4" name="Zástupný symbol obsahu 10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1954634"/>
            <a:ext cx="5181600" cy="4093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299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Sekvencia</a:t>
            </a:r>
            <a:endParaRPr lang="sk-SK" dirty="0"/>
          </a:p>
        </p:txBody>
      </p:sp>
      <p:sp>
        <p:nvSpPr>
          <p:cNvPr id="7" name="Zástupný symbol textu 6"/>
          <p:cNvSpPr>
            <a:spLocks noGrp="1"/>
          </p:cNvSpPr>
          <p:nvPr>
            <p:ph type="body" idx="1"/>
          </p:nvPr>
        </p:nvSpPr>
        <p:spPr>
          <a:xfrm>
            <a:off x="867703" y="1531793"/>
            <a:ext cx="5157787" cy="401134"/>
          </a:xfrm>
        </p:spPr>
        <p:txBody>
          <a:bodyPr>
            <a:normAutofit lnSpcReduction="10000"/>
          </a:bodyPr>
          <a:lstStyle/>
          <a:p>
            <a:r>
              <a:rPr lang="sk-SK" dirty="0" smtClean="0"/>
              <a:t>Charakteristika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2"/>
          </p:nvPr>
        </p:nvSpPr>
        <p:spPr>
          <a:xfrm>
            <a:off x="839788" y="2028619"/>
            <a:ext cx="5157787" cy="3629796"/>
          </a:xfrm>
        </p:spPr>
        <p:txBody>
          <a:bodyPr>
            <a:normAutofit fontScale="92500" lnSpcReduction="10000"/>
          </a:bodyPr>
          <a:lstStyle/>
          <a:p>
            <a:r>
              <a:rPr lang="sk-SK" dirty="0" smtClean="0"/>
              <a:t>Lineárne štruktúrovaný dátový typ.</a:t>
            </a:r>
          </a:p>
          <a:p>
            <a:r>
              <a:rPr lang="sk-SK" dirty="0" smtClean="0"/>
              <a:t>Definované usporiadanie medzi prvkami:</a:t>
            </a:r>
          </a:p>
          <a:p>
            <a:pPr lvl="1"/>
            <a:r>
              <a:rPr lang="sk-SK" dirty="0" smtClean="0"/>
              <a:t>Predchádzajúci, nasledujúci, prvý, posledný.</a:t>
            </a:r>
          </a:p>
          <a:p>
            <a:r>
              <a:rPr lang="sk-SK" dirty="0" smtClean="0"/>
              <a:t>Špecifické prípady sekvencií:</a:t>
            </a:r>
          </a:p>
          <a:p>
            <a:pPr lvl="1"/>
            <a:r>
              <a:rPr lang="sk-SK" dirty="0" smtClean="0"/>
              <a:t>Pole.</a:t>
            </a:r>
          </a:p>
          <a:p>
            <a:pPr lvl="1"/>
            <a:r>
              <a:rPr lang="sk-SK" dirty="0" smtClean="0"/>
              <a:t>Lineárny zoznam.</a:t>
            </a:r>
          </a:p>
          <a:p>
            <a:pPr lvl="1"/>
            <a:r>
              <a:rPr lang="sk-SK" dirty="0" smtClean="0"/>
              <a:t>Front.</a:t>
            </a:r>
          </a:p>
          <a:p>
            <a:pPr lvl="1"/>
            <a:r>
              <a:rPr lang="sk-SK" dirty="0" smtClean="0"/>
              <a:t>Zásobník.</a:t>
            </a:r>
            <a:endParaRPr lang="sk-SK" dirty="0"/>
          </a:p>
        </p:txBody>
      </p:sp>
      <p:sp>
        <p:nvSpPr>
          <p:cNvPr id="8" name="Zástupný symbol textu 7"/>
          <p:cNvSpPr>
            <a:spLocks noGrp="1"/>
          </p:cNvSpPr>
          <p:nvPr>
            <p:ph type="body" sz="quarter" idx="3"/>
          </p:nvPr>
        </p:nvSpPr>
        <p:spPr>
          <a:xfrm>
            <a:off x="6170612" y="959489"/>
            <a:ext cx="5183188" cy="401134"/>
          </a:xfrm>
        </p:spPr>
        <p:txBody>
          <a:bodyPr>
            <a:normAutofit lnSpcReduction="10000"/>
          </a:bodyPr>
          <a:lstStyle/>
          <a:p>
            <a:r>
              <a:rPr lang="sk-SK" dirty="0" smtClean="0"/>
              <a:t>Operácie</a:t>
            </a:r>
            <a:endParaRPr lang="sk-SK" dirty="0"/>
          </a:p>
        </p:txBody>
      </p:sp>
      <p:graphicFrame>
        <p:nvGraphicFramePr>
          <p:cNvPr id="10" name="Zástupný symbol obsahu 9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2495820522"/>
              </p:ext>
            </p:extLst>
          </p:nvPr>
        </p:nvGraphicFramePr>
        <p:xfrm>
          <a:off x="6170612" y="1360624"/>
          <a:ext cx="5420969" cy="48058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3633"/>
                <a:gridCol w="2053336"/>
                <a:gridCol w="1224000"/>
              </a:tblGrid>
              <a:tr h="748378">
                <a:tc>
                  <a:txBody>
                    <a:bodyPr/>
                    <a:lstStyle/>
                    <a:p>
                      <a:r>
                        <a:rPr lang="sk-SK" dirty="0" smtClean="0"/>
                        <a:t>Operácia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Parametre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Návratová hodnota</a:t>
                      </a:r>
                      <a:endParaRPr lang="sk-SK" dirty="0"/>
                    </a:p>
                  </a:txBody>
                  <a:tcPr/>
                </a:tc>
              </a:tr>
              <a:tr h="405743">
                <a:tc>
                  <a:txBody>
                    <a:bodyPr/>
                    <a:lstStyle/>
                    <a:p>
                      <a:r>
                        <a:rPr lang="sk-SK" dirty="0" smtClean="0"/>
                        <a:t>Vytvor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()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Sekvencia</a:t>
                      </a:r>
                      <a:endParaRPr lang="sk-SK" dirty="0"/>
                    </a:p>
                  </a:txBody>
                  <a:tcPr/>
                </a:tc>
              </a:tr>
              <a:tr h="405743">
                <a:tc>
                  <a:txBody>
                    <a:bodyPr/>
                    <a:lstStyle/>
                    <a:p>
                      <a:r>
                        <a:rPr lang="sk-SK" dirty="0" smtClean="0"/>
                        <a:t>Zruš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dirty="0" smtClean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</a:tr>
              <a:tr h="405743">
                <a:tc>
                  <a:txBody>
                    <a:bodyPr/>
                    <a:lstStyle/>
                    <a:p>
                      <a:r>
                        <a:rPr lang="sk-SK" dirty="0" smtClean="0"/>
                        <a:t>Vlož na koniec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dirty="0" smtClean="0"/>
                        <a:t>(</a:t>
                      </a:r>
                      <a:r>
                        <a:rPr lang="sk-SK" dirty="0" smtClean="0">
                          <a:latin typeface="Calibri" panose="020F0502020204030204" pitchFamily="34" charset="0"/>
                        </a:rPr>
                        <a:t>↓Prvok</a:t>
                      </a:r>
                      <a:r>
                        <a:rPr lang="sk-SK" dirty="0" smtClean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err="1" smtClean="0"/>
                        <a:t>void</a:t>
                      </a:r>
                      <a:endParaRPr lang="sk-SK" dirty="0"/>
                    </a:p>
                  </a:txBody>
                  <a:tcPr/>
                </a:tc>
              </a:tr>
              <a:tr h="405743">
                <a:tc>
                  <a:txBody>
                    <a:bodyPr/>
                    <a:lstStyle/>
                    <a:p>
                      <a:r>
                        <a:rPr lang="sk-SK" dirty="0" smtClean="0"/>
                        <a:t>Vlož na pozíciu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dirty="0" smtClean="0"/>
                        <a:t>(</a:t>
                      </a:r>
                      <a:r>
                        <a:rPr lang="sk-SK" dirty="0" smtClean="0">
                          <a:latin typeface="Calibri" panose="020F0502020204030204" pitchFamily="34" charset="0"/>
                        </a:rPr>
                        <a:t>↓Prvok, ↓Pozícia</a:t>
                      </a:r>
                      <a:r>
                        <a:rPr lang="sk-SK" dirty="0" smtClean="0"/>
                        <a:t>)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err="1" smtClean="0"/>
                        <a:t>void</a:t>
                      </a:r>
                      <a:endParaRPr lang="sk-SK" dirty="0"/>
                    </a:p>
                  </a:txBody>
                  <a:tcPr/>
                </a:tc>
              </a:tr>
              <a:tr h="405743">
                <a:tc>
                  <a:txBody>
                    <a:bodyPr/>
                    <a:lstStyle/>
                    <a:p>
                      <a:r>
                        <a:rPr lang="sk-SK" dirty="0" smtClean="0"/>
                        <a:t>Zmaž prvok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dirty="0" smtClean="0"/>
                        <a:t>(</a:t>
                      </a:r>
                      <a:r>
                        <a:rPr lang="sk-SK" dirty="0" smtClean="0">
                          <a:latin typeface="Calibri" panose="020F0502020204030204" pitchFamily="34" charset="0"/>
                        </a:rPr>
                        <a:t>↓Prvok</a:t>
                      </a:r>
                      <a:r>
                        <a:rPr lang="sk-SK" dirty="0" smtClean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>
                          <a:latin typeface="Calibri" panose="020F0502020204030204" pitchFamily="34" charset="0"/>
                        </a:rPr>
                        <a:t>↑Prvok</a:t>
                      </a:r>
                      <a:endParaRPr lang="sk-SK" dirty="0"/>
                    </a:p>
                  </a:txBody>
                  <a:tcPr/>
                </a:tc>
              </a:tr>
              <a:tr h="405743">
                <a:tc>
                  <a:txBody>
                    <a:bodyPr/>
                    <a:lstStyle/>
                    <a:p>
                      <a:r>
                        <a:rPr lang="sk-SK" dirty="0" smtClean="0"/>
                        <a:t>Zmaž prvok z pozície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dirty="0" smtClean="0"/>
                        <a:t>(</a:t>
                      </a:r>
                      <a:r>
                        <a:rPr lang="sk-SK" dirty="0" smtClean="0">
                          <a:latin typeface="Calibri" panose="020F0502020204030204" pitchFamily="34" charset="0"/>
                        </a:rPr>
                        <a:t>↓Pozícia</a:t>
                      </a:r>
                      <a:r>
                        <a:rPr lang="sk-SK" dirty="0" smtClean="0"/>
                        <a:t>)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>
                          <a:latin typeface="Calibri" panose="020F0502020204030204" pitchFamily="34" charset="0"/>
                        </a:rPr>
                        <a:t>↑Prvok</a:t>
                      </a:r>
                      <a:endParaRPr lang="sk-SK" dirty="0"/>
                    </a:p>
                  </a:txBody>
                  <a:tcPr/>
                </a:tc>
              </a:tr>
              <a:tr h="405743">
                <a:tc>
                  <a:txBody>
                    <a:bodyPr/>
                    <a:lstStyle/>
                    <a:p>
                      <a:r>
                        <a:rPr lang="sk-SK" dirty="0" smtClean="0"/>
                        <a:t>Daj prvok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dirty="0" smtClean="0"/>
                        <a:t>(</a:t>
                      </a:r>
                      <a:r>
                        <a:rPr lang="sk-SK" dirty="0" smtClean="0">
                          <a:latin typeface="Calibri" panose="020F0502020204030204" pitchFamily="34" charset="0"/>
                        </a:rPr>
                        <a:t>↓Pozícia</a:t>
                      </a:r>
                      <a:r>
                        <a:rPr lang="sk-SK" dirty="0" smtClean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>
                          <a:latin typeface="Calibri" panose="020F0502020204030204" pitchFamily="34" charset="0"/>
                        </a:rPr>
                        <a:t>↑Prvok</a:t>
                      </a:r>
                      <a:endParaRPr lang="sk-SK" dirty="0"/>
                    </a:p>
                  </a:txBody>
                  <a:tcPr/>
                </a:tc>
              </a:tr>
              <a:tr h="405743">
                <a:tc>
                  <a:txBody>
                    <a:bodyPr/>
                    <a:lstStyle/>
                    <a:p>
                      <a:r>
                        <a:rPr lang="sk-SK" dirty="0" smtClean="0"/>
                        <a:t>Nastav prvok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dirty="0" smtClean="0"/>
                        <a:t>(</a:t>
                      </a:r>
                      <a:r>
                        <a:rPr lang="sk-SK" dirty="0" smtClean="0">
                          <a:latin typeface="Calibri" panose="020F0502020204030204" pitchFamily="34" charset="0"/>
                        </a:rPr>
                        <a:t>↓Pozícia, ↓Prvok</a:t>
                      </a:r>
                      <a:r>
                        <a:rPr lang="sk-SK" dirty="0" smtClean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err="1" smtClean="0"/>
                        <a:t>void</a:t>
                      </a:r>
                      <a:endParaRPr lang="sk-SK" dirty="0"/>
                    </a:p>
                  </a:txBody>
                  <a:tcPr/>
                </a:tc>
              </a:tr>
              <a:tr h="405743">
                <a:tc>
                  <a:txBody>
                    <a:bodyPr/>
                    <a:lstStyle/>
                    <a:p>
                      <a:r>
                        <a:rPr lang="sk-SK" dirty="0" smtClean="0"/>
                        <a:t>Nájdi prvok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dirty="0" smtClean="0"/>
                        <a:t>(</a:t>
                      </a:r>
                      <a:r>
                        <a:rPr lang="sk-SK" dirty="0" smtClean="0">
                          <a:latin typeface="Calibri" panose="020F0502020204030204" pitchFamily="34" charset="0"/>
                        </a:rPr>
                        <a:t>↓Prvok</a:t>
                      </a:r>
                      <a:r>
                        <a:rPr lang="sk-SK" dirty="0" smtClean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>
                          <a:latin typeface="Calibri" panose="020F0502020204030204" pitchFamily="34" charset="0"/>
                        </a:rPr>
                        <a:t>↑Pozícia</a:t>
                      </a:r>
                      <a:endParaRPr lang="sk-SK" dirty="0"/>
                    </a:p>
                  </a:txBody>
                  <a:tcPr/>
                </a:tc>
              </a:tr>
              <a:tr h="405743">
                <a:tc>
                  <a:txBody>
                    <a:bodyPr/>
                    <a:lstStyle/>
                    <a:p>
                      <a:r>
                        <a:rPr lang="sk-SK" dirty="0" smtClean="0"/>
                        <a:t>Prehliadka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k-SK" smtClean="0"/>
              <a:t>12. 3. 2015</a:t>
            </a:r>
            <a:endParaRPr lang="sk-SK" dirty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9FC1A-AF4E-4192-8D00-EC12F5B5B03F}" type="slidenum">
              <a:rPr lang="sk-SK" smtClean="0"/>
              <a:t>6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0308695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Nadpis 8"/>
          <p:cNvSpPr>
            <a:spLocks noGrp="1"/>
          </p:cNvSpPr>
          <p:nvPr>
            <p:ph type="title"/>
          </p:nvPr>
        </p:nvSpPr>
        <p:spPr>
          <a:xfrm>
            <a:off x="838200" y="619899"/>
            <a:ext cx="10515600" cy="1061264"/>
          </a:xfrm>
        </p:spPr>
        <p:txBody>
          <a:bodyPr/>
          <a:lstStyle/>
          <a:p>
            <a:r>
              <a:rPr lang="sk-SK" dirty="0" smtClean="0"/>
              <a:t>Pole</a:t>
            </a:r>
            <a:endParaRPr lang="sk-SK" dirty="0"/>
          </a:p>
        </p:txBody>
      </p:sp>
      <p:sp>
        <p:nvSpPr>
          <p:cNvPr id="11" name="Zástupný symbol textu 10"/>
          <p:cNvSpPr>
            <a:spLocks noGrp="1"/>
          </p:cNvSpPr>
          <p:nvPr>
            <p:ph type="body" idx="1"/>
          </p:nvPr>
        </p:nvSpPr>
        <p:spPr>
          <a:xfrm>
            <a:off x="861219" y="1383673"/>
            <a:ext cx="5157787" cy="428294"/>
          </a:xfrm>
        </p:spPr>
        <p:txBody>
          <a:bodyPr/>
          <a:lstStyle/>
          <a:p>
            <a:r>
              <a:rPr lang="sk-SK" dirty="0" smtClean="0"/>
              <a:t>Charakteristika</a:t>
            </a:r>
            <a:endParaRPr lang="sk-SK" dirty="0"/>
          </a:p>
        </p:txBody>
      </p:sp>
      <p:sp>
        <p:nvSpPr>
          <p:cNvPr id="10" name="Zástupný symbol obsahu 9"/>
          <p:cNvSpPr>
            <a:spLocks noGrp="1"/>
          </p:cNvSpPr>
          <p:nvPr>
            <p:ph sz="half" idx="2"/>
          </p:nvPr>
        </p:nvSpPr>
        <p:spPr>
          <a:xfrm>
            <a:off x="769544" y="1811965"/>
            <a:ext cx="5142369" cy="4326285"/>
          </a:xfrm>
        </p:spPr>
        <p:txBody>
          <a:bodyPr>
            <a:normAutofit fontScale="77500" lnSpcReduction="20000"/>
          </a:bodyPr>
          <a:lstStyle/>
          <a:p>
            <a:r>
              <a:rPr lang="sk-SK" dirty="0" smtClean="0"/>
              <a:t>Homogénna údajová štruktúra.</a:t>
            </a:r>
          </a:p>
          <a:p>
            <a:r>
              <a:rPr lang="sk-SK" dirty="0" smtClean="0"/>
              <a:t>Podľa času vzniku existujú dva druhy polí:</a:t>
            </a:r>
          </a:p>
          <a:p>
            <a:pPr lvl="1"/>
            <a:r>
              <a:rPr lang="sk-SK" dirty="0" smtClean="0"/>
              <a:t>statické (vytvorené deklaráciou) a</a:t>
            </a:r>
          </a:p>
          <a:p>
            <a:pPr lvl="1"/>
            <a:r>
              <a:rPr lang="sk-SK" dirty="0" smtClean="0"/>
              <a:t>dynamické (vytvorené počas behu programu</a:t>
            </a:r>
            <a:r>
              <a:rPr lang="sk-SK" dirty="0" smtClean="0"/>
              <a:t>).</a:t>
            </a:r>
          </a:p>
          <a:p>
            <a:r>
              <a:rPr lang="sk-SK" dirty="0"/>
              <a:t>Implementujúcim typom je vektor.</a:t>
            </a:r>
          </a:p>
          <a:p>
            <a:r>
              <a:rPr lang="sk-SK" dirty="0" smtClean="0"/>
              <a:t>Prístup </a:t>
            </a:r>
            <a:r>
              <a:rPr lang="sk-SK" dirty="0" smtClean="0"/>
              <a:t>k prvkom je </a:t>
            </a:r>
            <a:r>
              <a:rPr lang="sk-SK" b="1" dirty="0" smtClean="0"/>
              <a:t>IMPLICITNÝ</a:t>
            </a:r>
            <a:r>
              <a:rPr lang="sk-SK" dirty="0" smtClean="0"/>
              <a:t> </a:t>
            </a:r>
            <a:r>
              <a:rPr lang="sk-SK" dirty="0" smtClean="0"/>
              <a:t>– adresu prvkov </a:t>
            </a:r>
            <a:r>
              <a:rPr lang="sk-SK" dirty="0" smtClean="0"/>
              <a:t>je možné </a:t>
            </a:r>
            <a:r>
              <a:rPr lang="sk-SK" dirty="0" smtClean="0"/>
              <a:t>vypočítať. </a:t>
            </a:r>
          </a:p>
          <a:p>
            <a:r>
              <a:rPr lang="sk-SK" dirty="0" smtClean="0"/>
              <a:t>Adresa </a:t>
            </a:r>
            <a:r>
              <a:rPr lang="sk-SK" dirty="0"/>
              <a:t>A[i] i-</a:t>
            </a:r>
            <a:r>
              <a:rPr lang="sk-SK" dirty="0" err="1"/>
              <a:t>teho</a:t>
            </a:r>
            <a:r>
              <a:rPr lang="sk-SK" dirty="0"/>
              <a:t> prvku poľa </a:t>
            </a:r>
            <a:r>
              <a:rPr lang="sk-SK" dirty="0" smtClean="0"/>
              <a:t>je: </a:t>
            </a:r>
            <a:br>
              <a:rPr lang="sk-SK" dirty="0" smtClean="0"/>
            </a:br>
            <a:r>
              <a:rPr lang="sk-SK" b="1" dirty="0" smtClean="0"/>
              <a:t>A[i</a:t>
            </a:r>
            <a:r>
              <a:rPr lang="sk-SK" b="1" dirty="0"/>
              <a:t>] = </a:t>
            </a:r>
            <a:r>
              <a:rPr lang="sk-SK" b="1" dirty="0" err="1"/>
              <a:t>A</a:t>
            </a:r>
            <a:r>
              <a:rPr lang="sk-SK" b="1" baseline="-25000" dirty="0" err="1"/>
              <a:t>p</a:t>
            </a:r>
            <a:r>
              <a:rPr lang="sk-SK" b="1" dirty="0"/>
              <a:t> + (i - </a:t>
            </a:r>
            <a:r>
              <a:rPr lang="sk-SK" b="1" dirty="0" err="1"/>
              <a:t>B</a:t>
            </a:r>
            <a:r>
              <a:rPr lang="sk-SK" b="1" baseline="-25000" dirty="0" err="1"/>
              <a:t>p</a:t>
            </a:r>
            <a:r>
              <a:rPr lang="sk-SK" b="1" dirty="0"/>
              <a:t>) * d. </a:t>
            </a:r>
            <a:endParaRPr lang="sk-SK" b="1" dirty="0" smtClean="0"/>
          </a:p>
          <a:p>
            <a:pPr lvl="1"/>
            <a:r>
              <a:rPr lang="sk-SK" dirty="0" err="1"/>
              <a:t>A</a:t>
            </a:r>
            <a:r>
              <a:rPr lang="sk-SK" baseline="-25000" dirty="0" err="1"/>
              <a:t>p</a:t>
            </a:r>
            <a:r>
              <a:rPr lang="sk-SK" dirty="0"/>
              <a:t> = bázová adresa poľa.</a:t>
            </a:r>
          </a:p>
          <a:p>
            <a:pPr lvl="1"/>
            <a:r>
              <a:rPr lang="sk-SK" dirty="0" err="1"/>
              <a:t>B</a:t>
            </a:r>
            <a:r>
              <a:rPr lang="sk-SK" baseline="-25000" dirty="0" err="1"/>
              <a:t>p</a:t>
            </a:r>
            <a:r>
              <a:rPr lang="sk-SK" dirty="0"/>
              <a:t> = báza </a:t>
            </a:r>
            <a:r>
              <a:rPr lang="sk-SK" dirty="0" smtClean="0"/>
              <a:t>poľa (C </a:t>
            </a:r>
            <a:r>
              <a:rPr lang="sk-SK" dirty="0"/>
              <a:t>– pole s bázou </a:t>
            </a:r>
            <a:r>
              <a:rPr lang="sk-SK" dirty="0" smtClean="0"/>
              <a:t>0).</a:t>
            </a:r>
            <a:endParaRPr lang="sk-SK" dirty="0"/>
          </a:p>
          <a:p>
            <a:pPr lvl="1"/>
            <a:r>
              <a:rPr lang="sk-SK" dirty="0" err="1" smtClean="0"/>
              <a:t>N</a:t>
            </a:r>
            <a:r>
              <a:rPr lang="sk-SK" baseline="-25000" dirty="0" err="1" smtClean="0"/>
              <a:t>p</a:t>
            </a:r>
            <a:r>
              <a:rPr lang="sk-SK" dirty="0" smtClean="0"/>
              <a:t> </a:t>
            </a:r>
            <a:r>
              <a:rPr lang="sk-SK" dirty="0"/>
              <a:t>= </a:t>
            </a:r>
            <a:r>
              <a:rPr lang="sk-SK" dirty="0" smtClean="0"/>
              <a:t>počet prvkov v poli.</a:t>
            </a:r>
            <a:endParaRPr lang="sk-SK" dirty="0"/>
          </a:p>
          <a:p>
            <a:pPr lvl="1"/>
            <a:r>
              <a:rPr lang="sk-SK" dirty="0" smtClean="0"/>
              <a:t>d </a:t>
            </a:r>
            <a:r>
              <a:rPr lang="sk-SK" dirty="0"/>
              <a:t>= pamäťová veľkosť jedného prvku v poli</a:t>
            </a:r>
            <a:r>
              <a:rPr lang="sk-SK" dirty="0" smtClean="0"/>
              <a:t>.</a:t>
            </a:r>
            <a:endParaRPr lang="sk-SK" dirty="0"/>
          </a:p>
        </p:txBody>
      </p:sp>
      <p:sp>
        <p:nvSpPr>
          <p:cNvPr id="12" name="Zástupný symbol textu 11"/>
          <p:cNvSpPr>
            <a:spLocks noGrp="1"/>
          </p:cNvSpPr>
          <p:nvPr>
            <p:ph type="body" sz="quarter" idx="3"/>
          </p:nvPr>
        </p:nvSpPr>
        <p:spPr>
          <a:xfrm>
            <a:off x="6019006" y="936384"/>
            <a:ext cx="5183188" cy="428294"/>
          </a:xfrm>
        </p:spPr>
        <p:txBody>
          <a:bodyPr/>
          <a:lstStyle/>
          <a:p>
            <a:r>
              <a:rPr lang="sk-SK" dirty="0" smtClean="0"/>
              <a:t>Zložitosti operácií</a:t>
            </a:r>
            <a:endParaRPr lang="sk-SK" dirty="0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k-SK" smtClean="0"/>
              <a:t>12. 3. 2015</a:t>
            </a:r>
            <a:endParaRPr lang="sk-SK" dirty="0"/>
          </a:p>
        </p:txBody>
      </p:sp>
      <p:sp>
        <p:nvSpPr>
          <p:cNvPr id="8" name="Zástupný symbol čísla snímky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9FC1A-AF4E-4192-8D00-EC12F5B5B03F}" type="slidenum">
              <a:rPr lang="sk-SK" smtClean="0"/>
              <a:t>7</a:t>
            </a:fld>
            <a:endParaRPr lang="sk-SK"/>
          </a:p>
        </p:txBody>
      </p:sp>
      <p:graphicFrame>
        <p:nvGraphicFramePr>
          <p:cNvPr id="14" name="Zástupný symbol obsahu 9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1794660002"/>
              </p:ext>
            </p:extLst>
          </p:nvPr>
        </p:nvGraphicFramePr>
        <p:xfrm>
          <a:off x="5997575" y="1364679"/>
          <a:ext cx="5815633" cy="43937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3633"/>
                <a:gridCol w="1836000"/>
                <a:gridCol w="1836000"/>
              </a:tblGrid>
              <a:tr h="403002">
                <a:tc rowSpan="2">
                  <a:txBody>
                    <a:bodyPr/>
                    <a:lstStyle/>
                    <a:p>
                      <a:pPr algn="ctr"/>
                      <a:r>
                        <a:rPr lang="sk-SK" dirty="0" smtClean="0"/>
                        <a:t>Operácia</a:t>
                      </a:r>
                      <a:endParaRPr lang="sk-SK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sk-SK" dirty="0" smtClean="0"/>
                        <a:t>Zložitosť</a:t>
                      </a:r>
                      <a:endParaRPr lang="sk-SK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</a:tr>
              <a:tr h="394151">
                <a:tc vMerge="1"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/>
                        <a:t>Utriedená dáta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/>
                        <a:t>Neutriedené dáta</a:t>
                      </a:r>
                      <a:endParaRPr lang="sk-SK" dirty="0"/>
                    </a:p>
                  </a:txBody>
                  <a:tcPr/>
                </a:tc>
              </a:tr>
              <a:tr h="399625">
                <a:tc>
                  <a:txBody>
                    <a:bodyPr/>
                    <a:lstStyle/>
                    <a:p>
                      <a:r>
                        <a:rPr lang="sk-SK" dirty="0" smtClean="0"/>
                        <a:t>Vytvor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/>
                        <a:t>O(1)</a:t>
                      </a:r>
                      <a:endParaRPr lang="sk-SK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/>
                        <a:t>O(1)</a:t>
                      </a:r>
                      <a:endParaRPr lang="sk-SK" dirty="0"/>
                    </a:p>
                  </a:txBody>
                  <a:tcPr anchor="ctr"/>
                </a:tc>
              </a:tr>
              <a:tr h="399625">
                <a:tc>
                  <a:txBody>
                    <a:bodyPr/>
                    <a:lstStyle/>
                    <a:p>
                      <a:r>
                        <a:rPr lang="sk-SK" dirty="0" smtClean="0"/>
                        <a:t>Zruš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dirty="0" smtClean="0"/>
                        <a:t>O(1)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/>
                        <a:t>O(1)</a:t>
                      </a:r>
                      <a:endParaRPr lang="sk-SK" dirty="0"/>
                    </a:p>
                  </a:txBody>
                  <a:tcPr anchor="ctr"/>
                </a:tc>
              </a:tr>
              <a:tr h="399625">
                <a:tc>
                  <a:txBody>
                    <a:bodyPr/>
                    <a:lstStyle/>
                    <a:p>
                      <a:r>
                        <a:rPr lang="sk-SK" dirty="0" smtClean="0"/>
                        <a:t>Vlož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dirty="0" smtClean="0"/>
                        <a:t>O(N) (?)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/>
                        <a:t>na koniec: O(1) </a:t>
                      </a:r>
                      <a:endParaRPr lang="sk-SK" dirty="0"/>
                    </a:p>
                  </a:txBody>
                  <a:tcPr anchor="ctr"/>
                </a:tc>
              </a:tr>
              <a:tr h="399625">
                <a:tc>
                  <a:txBody>
                    <a:bodyPr/>
                    <a:lstStyle/>
                    <a:p>
                      <a:r>
                        <a:rPr lang="sk-SK" dirty="0" smtClean="0"/>
                        <a:t>Vlož na pozíciu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dirty="0" smtClean="0"/>
                        <a:t>-</a:t>
                      </a:r>
                      <a:endParaRPr lang="sk-SK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/>
                        <a:t>O(N) (?)</a:t>
                      </a:r>
                      <a:endParaRPr lang="sk-SK" dirty="0"/>
                    </a:p>
                  </a:txBody>
                  <a:tcPr anchor="ctr"/>
                </a:tc>
              </a:tr>
              <a:tr h="399625">
                <a:tc>
                  <a:txBody>
                    <a:bodyPr/>
                    <a:lstStyle/>
                    <a:p>
                      <a:r>
                        <a:rPr lang="sk-SK" dirty="0" smtClean="0"/>
                        <a:t>Zmaž prvok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dirty="0" smtClean="0"/>
                        <a:t>O(log(N))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/>
                        <a:t>O(N)</a:t>
                      </a:r>
                      <a:endParaRPr lang="sk-SK" dirty="0"/>
                    </a:p>
                  </a:txBody>
                  <a:tcPr anchor="ctr"/>
                </a:tc>
              </a:tr>
              <a:tr h="399625">
                <a:tc>
                  <a:txBody>
                    <a:bodyPr/>
                    <a:lstStyle/>
                    <a:p>
                      <a:r>
                        <a:rPr lang="sk-SK" dirty="0" smtClean="0"/>
                        <a:t>Zmaž prvok z pozície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dirty="0" smtClean="0"/>
                        <a:t>O(1) (?)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dirty="0" smtClean="0"/>
                        <a:t>O(1) (?)</a:t>
                      </a:r>
                    </a:p>
                  </a:txBody>
                  <a:tcPr anchor="ctr"/>
                </a:tc>
              </a:tr>
              <a:tr h="399625">
                <a:tc>
                  <a:txBody>
                    <a:bodyPr/>
                    <a:lstStyle/>
                    <a:p>
                      <a:r>
                        <a:rPr lang="sk-SK" dirty="0" smtClean="0"/>
                        <a:t>Daj prvok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dirty="0" smtClean="0"/>
                        <a:t>O(1)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/>
                        <a:t>O(1)</a:t>
                      </a:r>
                      <a:endParaRPr lang="sk-SK" dirty="0"/>
                    </a:p>
                  </a:txBody>
                  <a:tcPr anchor="ctr"/>
                </a:tc>
              </a:tr>
              <a:tr h="399625">
                <a:tc>
                  <a:txBody>
                    <a:bodyPr/>
                    <a:lstStyle/>
                    <a:p>
                      <a:r>
                        <a:rPr lang="sk-SK" dirty="0" smtClean="0"/>
                        <a:t>Nastav prvok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dirty="0" smtClean="0"/>
                        <a:t>O(1)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/>
                        <a:t>O(1)</a:t>
                      </a:r>
                      <a:endParaRPr lang="sk-SK" dirty="0"/>
                    </a:p>
                  </a:txBody>
                  <a:tcPr anchor="ctr"/>
                </a:tc>
              </a:tr>
              <a:tr h="399625">
                <a:tc>
                  <a:txBody>
                    <a:bodyPr/>
                    <a:lstStyle/>
                    <a:p>
                      <a:r>
                        <a:rPr lang="sk-SK" dirty="0" smtClean="0"/>
                        <a:t>Nájdi prvok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dirty="0" smtClean="0"/>
                        <a:t>O(log(N))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/>
                        <a:t>O(N)</a:t>
                      </a:r>
                      <a:endParaRPr lang="sk-SK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1573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Mapovanie vo viacrozmerných poliach</a:t>
            </a:r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838200" y="2849036"/>
            <a:ext cx="5157787" cy="467861"/>
          </a:xfrm>
        </p:spPr>
        <p:txBody>
          <a:bodyPr/>
          <a:lstStyle/>
          <a:p>
            <a:r>
              <a:rPr lang="sk-SK" dirty="0" err="1" smtClean="0"/>
              <a:t>Mapovaciu</a:t>
            </a:r>
            <a:r>
              <a:rPr lang="sk-SK" dirty="0" smtClean="0"/>
              <a:t> </a:t>
            </a:r>
            <a:r>
              <a:rPr lang="sk-SK" dirty="0"/>
              <a:t>funkcia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Zástupný symbol obsahu 3"/>
              <p:cNvSpPr>
                <a:spLocks noGrp="1"/>
              </p:cNvSpPr>
              <p:nvPr>
                <p:ph sz="half" idx="2"/>
              </p:nvPr>
            </p:nvSpPr>
            <p:spPr>
              <a:xfrm>
                <a:off x="839788" y="3367889"/>
                <a:ext cx="5157787" cy="282177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sz="2000" i="1" smtClean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begChr m:val="["/>
                          <m:endChr m:val="]"/>
                          <m:ctrlPr>
                            <a:rPr lang="sk-SK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sk-SK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sk-SK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sk-SK" sz="2000" i="1">
                              <a:latin typeface="Cambria Math" panose="02040503050406030204" pitchFamily="18" charset="0"/>
                            </a:rPr>
                            <m:t>,..,</m:t>
                          </m:r>
                          <m:sSub>
                            <m:sSubPr>
                              <m:ctrlPr>
                                <a:rPr lang="sk-SK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sk-SK" sz="20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e>
                      </m:d>
                      <m:r>
                        <a:rPr lang="sk-SK" sz="20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sk-SK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sz="20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sk-SK" sz="2000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sk-SK" sz="2000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{"/>
                          <m:endChr m:val="}"/>
                          <m:ctrlPr>
                            <a:rPr lang="sk-SK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sz="2000" i="1">
                              <a:latin typeface="Cambria Math" panose="02040503050406030204" pitchFamily="18" charset="0"/>
                            </a:rPr>
                            <m:t>1+ </m:t>
                          </m:r>
                          <m:nary>
                            <m:naryPr>
                              <m:chr m:val="∑"/>
                              <m:ctrlPr>
                                <a:rPr lang="sk-SK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sk-SK" sz="20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sk-SK" sz="20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sk-SK" sz="20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p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sk-SK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ctrlPr>
                                        <a:rPr lang="sk-SK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sk-SK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sk-SK" sz="20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  <m:sub>
                                          <m:r>
                                            <a:rPr lang="sk-SK" sz="2000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  <m:r>
                                        <a:rPr lang="sk-SK" sz="20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sk-SK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sk-SK" sz="2000" i="1">
                                              <a:latin typeface="Cambria Math" panose="02040503050406030204" pitchFamily="18" charset="0"/>
                                            </a:rPr>
                                            <m:t>𝐵</m:t>
                                          </m:r>
                                        </m:e>
                                        <m:sub>
                                          <m:r>
                                            <a:rPr lang="sk-SK" sz="2000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sk-SK" sz="2000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  <m:sSub>
                                    <m:sSubPr>
                                      <m:ctrlPr>
                                        <a:rPr lang="sk-SK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sk-SK" sz="2000" i="1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  <m:sub>
                                      <m:r>
                                        <a:rPr lang="sk-SK" sz="20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d>
                    </m:oMath>
                  </m:oMathPara>
                </a14:m>
                <a:endParaRPr lang="sk-SK" dirty="0" smtClean="0"/>
              </a:p>
              <a:p>
                <a:pPr marL="0" indent="0">
                  <a:buNone/>
                </a:pPr>
                <a:endParaRPr lang="sk-SK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k-SK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sz="20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sk-SK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begChr m:val="{"/>
                          <m:endChr m:val=""/>
                          <m:ctrlPr>
                            <a:rPr lang="sk-SK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sk-SK" sz="20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sk-SK" sz="20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sk-SK" sz="2000" b="0" i="1" smtClean="0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sk-SK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sk-SK" sz="20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  <m:e>
                              <m:d>
                                <m:dPr>
                                  <m:ctrlPr>
                                    <a:rPr lang="sk-SK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sk-SK" sz="2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sk-SK" sz="2000" b="0" i="1" smtClean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sk-SK" sz="20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sk-SK" sz="2000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r>
                                    <a:rPr lang="sk-SK" sz="20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sk-SK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sk-SK" sz="2000" b="0" i="1" smtClean="0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e>
                                    <m:sub>
                                      <m:r>
                                        <a:rPr lang="sk-SK" sz="20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sk-SK" sz="2000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r>
                                    <a:rPr lang="sk-SK" sz="2000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  <m:r>
                                <a:rPr lang="sk-SK" sz="2000" b="0" i="1" smtClean="0">
                                  <a:latin typeface="Cambria Math" panose="02040503050406030204" pitchFamily="18" charset="0"/>
                                </a:rPr>
                                <m:t> ∗ </m:t>
                              </m:r>
                              <m:sSub>
                                <m:sSubPr>
                                  <m:ctrlPr>
                                    <a:rPr lang="sk-SK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k-SK" sz="2000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sk-SK" sz="20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sk-SK" sz="20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sk-SK" sz="2000" b="0" i="1" smtClean="0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sk-SK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sk-SK" sz="2000" b="0" i="1" smtClean="0">
                                  <a:latin typeface="Cambria Math" panose="02040503050406030204" pitchFamily="18" charset="0"/>
                                </a:rPr>
                                <m:t>&gt;1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sk-SK" dirty="0"/>
              </a:p>
            </p:txBody>
          </p:sp>
        </mc:Choice>
        <mc:Fallback>
          <p:sp>
            <p:nvSpPr>
              <p:cNvPr id="4" name="Zástupný symbol obsahu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839788" y="3367889"/>
                <a:ext cx="5157787" cy="2821773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6172200" y="2849037"/>
            <a:ext cx="5183188" cy="468162"/>
          </a:xfrm>
        </p:spPr>
        <p:txBody>
          <a:bodyPr/>
          <a:lstStyle/>
          <a:p>
            <a:r>
              <a:rPr lang="sk-SK" dirty="0"/>
              <a:t>Informačný </a:t>
            </a:r>
            <a:r>
              <a:rPr lang="sk-SK" dirty="0" smtClean="0"/>
              <a:t>vektor</a:t>
            </a:r>
            <a:endParaRPr lang="sk-SK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Zástupný symbol obsahu 5"/>
              <p:cNvSpPr>
                <a:spLocks noGrp="1"/>
              </p:cNvSpPr>
              <p:nvPr>
                <p:ph sz="quarter" idx="4"/>
              </p:nvPr>
            </p:nvSpPr>
            <p:spPr>
              <a:xfrm>
                <a:off x="6172200" y="3367889"/>
                <a:ext cx="5183188" cy="2821774"/>
              </a:xfrm>
            </p:spPr>
            <p:txBody>
              <a:bodyPr>
                <a:normAutofit/>
              </a:bodyPr>
              <a:lstStyle/>
              <a:p>
                <a:r>
                  <a:rPr lang="sk-SK" sz="2600" dirty="0" smtClean="0"/>
                  <a:t>Úpravou </a:t>
                </a:r>
                <a:r>
                  <a:rPr lang="sk-SK" sz="2600" dirty="0" err="1"/>
                  <a:t>mapovacej</a:t>
                </a:r>
                <a:r>
                  <a:rPr lang="sk-SK" sz="2600" dirty="0"/>
                  <a:t> funkcie dostaneme:</a:t>
                </a:r>
                <a:endParaRPr lang="sk-SK" sz="26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sz="1600"/>
                        <m:t>1+</m:t>
                      </m:r>
                      <m:nary>
                        <m:naryPr>
                          <m:chr m:val="∑"/>
                          <m:ctrlPr>
                            <a:rPr lang="sk-SK" sz="1600"/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sk-SK" sz="1600"/>
                            <m:t>𝑘</m:t>
                          </m:r>
                          <m:r>
                            <a:rPr lang="sk-SK" sz="1600"/>
                            <m:t>=1</m:t>
                          </m:r>
                        </m:sub>
                        <m:sup>
                          <m:r>
                            <a:rPr lang="sk-SK" sz="1600"/>
                            <m:t>𝑟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sk-SK" sz="1600"/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sk-SK" sz="1600"/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sk-SK" sz="1600"/>
                                      </m:ctrlPr>
                                    </m:sSubPr>
                                    <m:e>
                                      <m:r>
                                        <a:rPr lang="sk-SK" sz="1600"/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sk-SK" sz="1600"/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sk-SK" sz="1600"/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sk-SK" sz="1600"/>
                                      </m:ctrlPr>
                                    </m:sSubPr>
                                    <m:e>
                                      <m:r>
                                        <a:rPr lang="sk-SK" sz="1600"/>
                                        <m:t>𝐵</m:t>
                                      </m:r>
                                    </m:e>
                                    <m:sub>
                                      <m:r>
                                        <a:rPr lang="sk-SK" sz="1600"/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sk-SK" sz="1600"/>
                                <m:t>∗</m:t>
                              </m:r>
                              <m:sSub>
                                <m:sSubPr>
                                  <m:ctrlPr>
                                    <a:rPr lang="sk-SK" sz="1600"/>
                                  </m:ctrlPr>
                                </m:sSubPr>
                                <m:e>
                                  <m:r>
                                    <a:rPr lang="sk-SK" sz="1600"/>
                                    <m:t>𝐷</m:t>
                                  </m:r>
                                </m:e>
                                <m:sub>
                                  <m:r>
                                    <a:rPr lang="sk-SK" sz="1600"/>
                                    <m:t>𝑘</m:t>
                                  </m:r>
                                </m:sub>
                              </m:sSub>
                            </m:e>
                          </m:d>
                          <m:r>
                            <a:rPr lang="sk-SK" sz="1600"/>
                            <m:t>=</m:t>
                          </m:r>
                        </m:e>
                      </m:nary>
                      <m:r>
                        <a:rPr lang="sk-SK" sz="1400" b="0" i="1" smtClean="0">
                          <a:latin typeface="Cambria Math" panose="02040503050406030204" pitchFamily="18" charset="0"/>
                        </a:rPr>
                        <m:t>1+</m:t>
                      </m:r>
                      <m:nary>
                        <m:naryPr>
                          <m:chr m:val="∑"/>
                          <m:ctrlPr>
                            <a:rPr lang="sk-SK" sz="1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sk-SK" sz="14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sk-SK" sz="1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sk-SK" sz="1400" i="1">
                              <a:latin typeface="Cambria Math" panose="02040503050406030204" pitchFamily="18" charset="0"/>
                            </a:rPr>
                            <m:t>𝑟</m:t>
                          </m:r>
                        </m:sup>
                        <m:e>
                          <m:d>
                            <m:dPr>
                              <m:ctrlPr>
                                <a:rPr lang="sk-SK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sk-SK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k-SK" sz="1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sk-SK" sz="1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sk-SK" sz="14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sk-SK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k-SK" sz="1400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sk-SK" sz="1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  <m:r>
                            <a:rPr lang="sk-SK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ctrlPr>
                                <a:rPr lang="sk-SK" sz="1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sk-SK" sz="1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sk-SK" sz="14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sk-SK" sz="14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sk-SK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sk-SK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sk-SK" sz="1400" b="0" i="1" smtClean="0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e>
                                    <m:sub>
                                      <m:r>
                                        <a:rPr lang="sk-SK" sz="14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sk-SK" sz="1400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  <m:sSub>
                                    <m:sSubPr>
                                      <m:ctrlPr>
                                        <a:rPr lang="sk-SK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sk-SK" sz="1400" i="1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  <m:sub>
                                      <m:r>
                                        <a:rPr lang="sk-SK" sz="14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sk-SK" dirty="0" smtClean="0"/>
              </a:p>
              <a:p>
                <a:r>
                  <a:rPr lang="sk-SK" sz="2600" dirty="0"/>
                  <a:t>Do </a:t>
                </a:r>
                <a:r>
                  <a:rPr lang="sk-SK" sz="2600" dirty="0" smtClean="0"/>
                  <a:t>informačného vektora sa uložia hodnoty nezávislé na </a:t>
                </a:r>
                <a:r>
                  <a:rPr lang="sk-SK" sz="2600" dirty="0" err="1" smtClean="0"/>
                  <a:t>i</a:t>
                </a:r>
                <a:r>
                  <a:rPr lang="sk-SK" sz="2600" baseline="-25000" dirty="0" err="1" smtClean="0"/>
                  <a:t>k</a:t>
                </a:r>
                <a:r>
                  <a:rPr lang="sk-SK" sz="2600" dirty="0" smtClean="0"/>
                  <a:t>, teda: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sk-SK" sz="1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sk-SK" sz="16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sk-SK" sz="16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sk-SK" sz="1600" i="1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  <m:e>
                        <m:d>
                          <m:dPr>
                            <m:ctrlPr>
                              <a:rPr lang="sk-SK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sk-SK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sk-SK" sz="1600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sk-SK" sz="16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sk-SK" sz="16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  <m:sSub>
                              <m:sSubPr>
                                <m:ctrlPr>
                                  <a:rPr lang="sk-SK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sk-SK" sz="1600" i="1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sk-SK" sz="16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r>
                  <a:rPr lang="sk-SK" sz="2600" dirty="0" smtClean="0"/>
                  <a:t> a počíta sa iba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sk-SK" sz="1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sk-SK" sz="16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sk-SK" sz="16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sk-SK" sz="1600" i="1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  <m:e>
                        <m:d>
                          <m:dPr>
                            <m:ctrlPr>
                              <a:rPr lang="sk-SK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sk-SK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sk-SK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sk-SK" sz="16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sk-SK" sz="16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  <m:sSub>
                              <m:sSubPr>
                                <m:ctrlPr>
                                  <a:rPr lang="sk-SK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sk-SK" sz="1600" i="1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sk-SK" sz="16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r>
                  <a:rPr lang="sk-SK" sz="2600" dirty="0" smtClean="0"/>
                  <a:t>.</a:t>
                </a:r>
              </a:p>
            </p:txBody>
          </p:sp>
        </mc:Choice>
        <mc:Fallback>
          <p:sp>
            <p:nvSpPr>
              <p:cNvPr id="6" name="Zástupný symbol obsahu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xfrm>
                <a:off x="6172200" y="3367889"/>
                <a:ext cx="5183188" cy="2821774"/>
              </a:xfrm>
              <a:blipFill rotWithShape="0">
                <a:blip r:embed="rId3"/>
                <a:stretch>
                  <a:fillRect l="-1882" t="-3240" r="-824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k-SK" dirty="0" smtClean="0"/>
              <a:t>12. 3. 2015</a:t>
            </a:r>
            <a:endParaRPr lang="sk-SK" dirty="0"/>
          </a:p>
        </p:txBody>
      </p:sp>
      <p:sp>
        <p:nvSpPr>
          <p:cNvPr id="8" name="Zástupný symbol čísla snímky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9FC1A-AF4E-4192-8D00-EC12F5B5B03F}" type="slidenum">
              <a:rPr lang="sk-SK" smtClean="0"/>
              <a:t>8</a:t>
            </a:fld>
            <a:endParaRPr lang="sk-SK"/>
          </a:p>
        </p:txBody>
      </p:sp>
      <p:sp>
        <p:nvSpPr>
          <p:cNvPr id="9" name="Zástupný symbol obsahu 9"/>
          <p:cNvSpPr txBox="1">
            <a:spLocks/>
          </p:cNvSpPr>
          <p:nvPr/>
        </p:nvSpPr>
        <p:spPr>
          <a:xfrm>
            <a:off x="839788" y="1690688"/>
            <a:ext cx="10515600" cy="115834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dirty="0" smtClean="0"/>
              <a:t>Viacrozmerné (r-rozmerné) pole je v </a:t>
            </a:r>
            <a:r>
              <a:rPr lang="sk-SK" dirty="0"/>
              <a:t>pamäti uložené po riadkoch alebo stĺpcoch.</a:t>
            </a:r>
          </a:p>
          <a:p>
            <a:r>
              <a:rPr lang="sk-SK" dirty="0" smtClean="0"/>
              <a:t> Pre získanie prvku na adrese A[i</a:t>
            </a:r>
            <a:r>
              <a:rPr lang="sk-SK" baseline="-25000" dirty="0" smtClean="0"/>
              <a:t>1</a:t>
            </a:r>
            <a:r>
              <a:rPr lang="sk-SK" dirty="0" smtClean="0"/>
              <a:t>,..i</a:t>
            </a:r>
            <a:r>
              <a:rPr lang="sk-SK" baseline="-25000" dirty="0" smtClean="0"/>
              <a:t>r</a:t>
            </a:r>
            <a:r>
              <a:rPr lang="sk-SK" dirty="0" smtClean="0"/>
              <a:t>] je možné využiť: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5931877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Zoznam</a:t>
            </a:r>
            <a:endParaRPr lang="sk-SK" dirty="0"/>
          </a:p>
        </p:txBody>
      </p:sp>
      <p:sp>
        <p:nvSpPr>
          <p:cNvPr id="8" name="Zástupný symbol textu 7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410187"/>
          </a:xfrm>
        </p:spPr>
        <p:txBody>
          <a:bodyPr>
            <a:normAutofit lnSpcReduction="10000"/>
          </a:bodyPr>
          <a:lstStyle/>
          <a:p>
            <a:r>
              <a:rPr lang="sk-SK" dirty="0"/>
              <a:t>Charakteristika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half" idx="2"/>
          </p:nvPr>
        </p:nvSpPr>
        <p:spPr>
          <a:xfrm>
            <a:off x="839788" y="2091350"/>
            <a:ext cx="5157787" cy="4098313"/>
          </a:xfrm>
        </p:spPr>
        <p:txBody>
          <a:bodyPr>
            <a:normAutofit fontScale="92500" lnSpcReduction="20000"/>
          </a:bodyPr>
          <a:lstStyle/>
          <a:p>
            <a:r>
              <a:rPr lang="sk-SK" dirty="0" smtClean="0"/>
              <a:t>Prístup k prvkom je </a:t>
            </a:r>
            <a:r>
              <a:rPr lang="sk-SK" b="1" dirty="0" smtClean="0"/>
              <a:t>EXPLICITNÝ</a:t>
            </a:r>
            <a:r>
              <a:rPr lang="sk-SK" dirty="0" smtClean="0"/>
              <a:t> (každý prvok pozná svojho nasledovníka, prípadne aj predchodcu). </a:t>
            </a:r>
          </a:p>
          <a:p>
            <a:r>
              <a:rPr lang="sk-SK" dirty="0" smtClean="0"/>
              <a:t>Zoznam udržiava priamy prístup iba na prvý (prípadne aj posledný) prvok.</a:t>
            </a:r>
          </a:p>
          <a:p>
            <a:r>
              <a:rPr lang="sk-SK" dirty="0" smtClean="0"/>
              <a:t>Možné implementácie:</a:t>
            </a:r>
          </a:p>
          <a:p>
            <a:pPr lvl="1"/>
            <a:r>
              <a:rPr lang="sk-SK" dirty="0" smtClean="0"/>
              <a:t>Poľom (</a:t>
            </a:r>
            <a:r>
              <a:rPr lang="sk-SK" dirty="0" err="1" smtClean="0"/>
              <a:t>ArrayList</a:t>
            </a:r>
            <a:r>
              <a:rPr lang="sk-SK" dirty="0" smtClean="0"/>
              <a:t>),</a:t>
            </a:r>
          </a:p>
          <a:p>
            <a:pPr lvl="1"/>
            <a:r>
              <a:rPr lang="sk-SK" dirty="0" smtClean="0"/>
              <a:t>zreťazenou voľnou pamäťou,</a:t>
            </a:r>
          </a:p>
          <a:p>
            <a:pPr lvl="1"/>
            <a:r>
              <a:rPr lang="sk-SK" dirty="0" smtClean="0"/>
              <a:t>dynamickou voľnou pamäťou (</a:t>
            </a:r>
            <a:r>
              <a:rPr lang="sk-SK" dirty="0" err="1" smtClean="0"/>
              <a:t>LinkedList</a:t>
            </a:r>
            <a:r>
              <a:rPr lang="sk-SK" dirty="0" smtClean="0"/>
              <a:t>).</a:t>
            </a:r>
          </a:p>
          <a:p>
            <a:endParaRPr lang="sk-SK" dirty="0"/>
          </a:p>
        </p:txBody>
      </p:sp>
      <p:sp>
        <p:nvSpPr>
          <p:cNvPr id="9" name="Zástupný symbol textu 8"/>
          <p:cNvSpPr>
            <a:spLocks noGrp="1"/>
          </p:cNvSpPr>
          <p:nvPr>
            <p:ph type="body" sz="quarter" idx="3"/>
          </p:nvPr>
        </p:nvSpPr>
        <p:spPr>
          <a:xfrm>
            <a:off x="5997575" y="954962"/>
            <a:ext cx="5183188" cy="410187"/>
          </a:xfrm>
        </p:spPr>
        <p:txBody>
          <a:bodyPr>
            <a:normAutofit lnSpcReduction="10000"/>
          </a:bodyPr>
          <a:lstStyle/>
          <a:p>
            <a:r>
              <a:rPr lang="sk-SK" dirty="0" smtClean="0"/>
              <a:t>Zložitosti operácií</a:t>
            </a:r>
            <a:endParaRPr lang="sk-SK" dirty="0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k-SK" smtClean="0"/>
              <a:t>12. 3. 2015</a:t>
            </a:r>
            <a:endParaRPr lang="sk-SK" dirty="0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9FC1A-AF4E-4192-8D00-EC12F5B5B03F}" type="slidenum">
              <a:rPr lang="sk-SK" smtClean="0"/>
              <a:t>9</a:t>
            </a:fld>
            <a:endParaRPr lang="sk-SK"/>
          </a:p>
        </p:txBody>
      </p:sp>
      <p:graphicFrame>
        <p:nvGraphicFramePr>
          <p:cNvPr id="11" name="Zástupný symbol obsahu 9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1955896025"/>
              </p:ext>
            </p:extLst>
          </p:nvPr>
        </p:nvGraphicFramePr>
        <p:xfrm>
          <a:off x="5997575" y="1364679"/>
          <a:ext cx="5815633" cy="49716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9271"/>
                <a:gridCol w="1395454"/>
                <a:gridCol w="1395454"/>
                <a:gridCol w="1395454"/>
              </a:tblGrid>
              <a:tr h="403002">
                <a:tc rowSpan="3">
                  <a:txBody>
                    <a:bodyPr/>
                    <a:lstStyle/>
                    <a:p>
                      <a:pPr algn="ctr"/>
                      <a:r>
                        <a:rPr lang="sk-SK" dirty="0" smtClean="0"/>
                        <a:t>Operácia</a:t>
                      </a:r>
                      <a:endParaRPr lang="sk-SK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sk-SK" dirty="0" smtClean="0"/>
                        <a:t>Zložitosť</a:t>
                      </a:r>
                      <a:endParaRPr lang="sk-SK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sk-SK" dirty="0"/>
                    </a:p>
                  </a:txBody>
                  <a:tcPr anchor="ctr"/>
                </a:tc>
              </a:tr>
              <a:tr h="196921">
                <a:tc vMerge="1"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sk-SK" dirty="0" smtClean="0"/>
                        <a:t>implicitne</a:t>
                      </a:r>
                      <a:endParaRPr lang="sk-SK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sk-SK" dirty="0" smtClean="0"/>
                        <a:t>explicitne</a:t>
                      </a:r>
                      <a:endParaRPr lang="sk-SK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sk-SK" dirty="0"/>
                    </a:p>
                  </a:txBody>
                  <a:tcPr/>
                </a:tc>
              </a:tr>
              <a:tr h="219229">
                <a:tc vMerge="1">
                  <a:txBody>
                    <a:bodyPr/>
                    <a:lstStyle/>
                    <a:p>
                      <a:pPr algn="ctr"/>
                      <a:endParaRPr lang="sk-SK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/>
                        <a:t>Nemá</a:t>
                      </a:r>
                      <a:r>
                        <a:rPr lang="sk-SK" baseline="0" dirty="0" smtClean="0"/>
                        <a:t> </a:t>
                      </a:r>
                      <a:r>
                        <a:rPr lang="sk-SK" baseline="0" dirty="0" err="1" smtClean="0"/>
                        <a:t>posl</a:t>
                      </a:r>
                      <a:r>
                        <a:rPr lang="sk-SK" baseline="0" dirty="0" smtClean="0"/>
                        <a:t>.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dirty="0" smtClean="0"/>
                        <a:t>Má</a:t>
                      </a:r>
                      <a:r>
                        <a:rPr lang="sk-SK" baseline="0" dirty="0" smtClean="0"/>
                        <a:t> </a:t>
                      </a:r>
                      <a:r>
                        <a:rPr lang="sk-SK" baseline="0" dirty="0" err="1" smtClean="0"/>
                        <a:t>posl</a:t>
                      </a:r>
                      <a:r>
                        <a:rPr lang="sk-SK" baseline="0" dirty="0" smtClean="0"/>
                        <a:t>.</a:t>
                      </a:r>
                      <a:endParaRPr lang="sk-SK" dirty="0"/>
                    </a:p>
                  </a:txBody>
                  <a:tcPr/>
                </a:tc>
              </a:tr>
              <a:tr h="399625">
                <a:tc>
                  <a:txBody>
                    <a:bodyPr/>
                    <a:lstStyle/>
                    <a:p>
                      <a:r>
                        <a:rPr lang="sk-SK" dirty="0" smtClean="0"/>
                        <a:t>Vytvor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/>
                        <a:t>O(1)</a:t>
                      </a:r>
                      <a:endParaRPr lang="sk-SK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/>
                        <a:t>O(1)</a:t>
                      </a:r>
                      <a:endParaRPr lang="sk-SK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dirty="0" smtClean="0"/>
                        <a:t>O(1)</a:t>
                      </a:r>
                    </a:p>
                  </a:txBody>
                  <a:tcPr anchor="ctr"/>
                </a:tc>
              </a:tr>
              <a:tr h="399625">
                <a:tc>
                  <a:txBody>
                    <a:bodyPr/>
                    <a:lstStyle/>
                    <a:p>
                      <a:r>
                        <a:rPr lang="sk-SK" dirty="0" smtClean="0"/>
                        <a:t>Zruš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dirty="0" smtClean="0"/>
                        <a:t>O(1)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/>
                        <a:t>O(1)</a:t>
                      </a:r>
                      <a:endParaRPr lang="sk-SK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dirty="0" smtClean="0"/>
                        <a:t>O(1)</a:t>
                      </a:r>
                    </a:p>
                  </a:txBody>
                  <a:tcPr anchor="ctr"/>
                </a:tc>
              </a:tr>
              <a:tr h="399625">
                <a:tc>
                  <a:txBody>
                    <a:bodyPr/>
                    <a:lstStyle/>
                    <a:p>
                      <a:r>
                        <a:rPr lang="sk-SK" dirty="0" smtClean="0"/>
                        <a:t>Vlož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dirty="0" smtClean="0"/>
                        <a:t>O(N) (?)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/>
                        <a:t>O(N) </a:t>
                      </a:r>
                      <a:endParaRPr lang="sk-SK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dirty="0" smtClean="0"/>
                        <a:t>O(1)</a:t>
                      </a:r>
                    </a:p>
                  </a:txBody>
                  <a:tcPr anchor="ctr"/>
                </a:tc>
              </a:tr>
              <a:tr h="399625">
                <a:tc>
                  <a:txBody>
                    <a:bodyPr/>
                    <a:lstStyle/>
                    <a:p>
                      <a:r>
                        <a:rPr lang="sk-SK" dirty="0" smtClean="0"/>
                        <a:t>Vlož na pozíciu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dirty="0" smtClean="0"/>
                        <a:t>O(N) (?)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/>
                        <a:t>O(N)</a:t>
                      </a:r>
                      <a:endParaRPr lang="sk-SK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dirty="0" smtClean="0"/>
                        <a:t>O(N)</a:t>
                      </a:r>
                    </a:p>
                  </a:txBody>
                  <a:tcPr anchor="ctr"/>
                </a:tc>
              </a:tr>
              <a:tr h="399625">
                <a:tc>
                  <a:txBody>
                    <a:bodyPr/>
                    <a:lstStyle/>
                    <a:p>
                      <a:r>
                        <a:rPr lang="sk-SK" dirty="0" smtClean="0"/>
                        <a:t>Zmaž prvok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dirty="0" smtClean="0"/>
                        <a:t>O(N)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/>
                        <a:t>O(N)</a:t>
                      </a:r>
                      <a:endParaRPr lang="sk-SK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dirty="0" smtClean="0"/>
                        <a:t>O(N)</a:t>
                      </a:r>
                    </a:p>
                  </a:txBody>
                  <a:tcPr anchor="ctr"/>
                </a:tc>
              </a:tr>
              <a:tr h="399625">
                <a:tc>
                  <a:txBody>
                    <a:bodyPr/>
                    <a:lstStyle/>
                    <a:p>
                      <a:r>
                        <a:rPr lang="sk-SK" dirty="0" smtClean="0"/>
                        <a:t>Zmaž prvok z pozície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dirty="0" smtClean="0"/>
                        <a:t>O(N) (?)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dirty="0" smtClean="0"/>
                        <a:t>O(N)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dirty="0" smtClean="0"/>
                        <a:t>O(N)</a:t>
                      </a:r>
                    </a:p>
                  </a:txBody>
                  <a:tcPr anchor="ctr"/>
                </a:tc>
              </a:tr>
              <a:tr h="399625">
                <a:tc>
                  <a:txBody>
                    <a:bodyPr/>
                    <a:lstStyle/>
                    <a:p>
                      <a:r>
                        <a:rPr lang="sk-SK" dirty="0" smtClean="0"/>
                        <a:t>Daj prvok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dirty="0" smtClean="0"/>
                        <a:t>O(1)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/>
                        <a:t>O(N)</a:t>
                      </a:r>
                      <a:endParaRPr lang="sk-SK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dirty="0" smtClean="0"/>
                        <a:t>O(N)</a:t>
                      </a:r>
                    </a:p>
                  </a:txBody>
                  <a:tcPr anchor="ctr"/>
                </a:tc>
              </a:tr>
              <a:tr h="399625">
                <a:tc>
                  <a:txBody>
                    <a:bodyPr/>
                    <a:lstStyle/>
                    <a:p>
                      <a:r>
                        <a:rPr lang="sk-SK" dirty="0" smtClean="0"/>
                        <a:t>Nastav prvok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dirty="0" smtClean="0"/>
                        <a:t>O(1)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/>
                        <a:t>O(N)</a:t>
                      </a:r>
                      <a:endParaRPr lang="sk-SK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dirty="0" smtClean="0"/>
                        <a:t>O(N)</a:t>
                      </a:r>
                    </a:p>
                  </a:txBody>
                  <a:tcPr anchor="ctr"/>
                </a:tc>
              </a:tr>
              <a:tr h="399625">
                <a:tc>
                  <a:txBody>
                    <a:bodyPr/>
                    <a:lstStyle/>
                    <a:p>
                      <a:r>
                        <a:rPr lang="sk-SK" dirty="0" smtClean="0"/>
                        <a:t>Nájdi prvok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dirty="0" smtClean="0"/>
                        <a:t>O(N)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/>
                        <a:t>O(N)</a:t>
                      </a:r>
                      <a:endParaRPr lang="sk-SK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dirty="0" smtClean="0"/>
                        <a:t>O(N)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8582645"/>
      </p:ext>
    </p:extLst>
  </p:cSld>
  <p:clrMapOvr>
    <a:masterClrMapping/>
  </p:clrMapOvr>
</p:sld>
</file>

<file path=ppt/theme/theme1.xml><?xml version="1.0" encoding="utf-8"?>
<a:theme xmlns:a="http://schemas.openxmlformats.org/drawingml/2006/main" name="Prezentaci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1200" dirty="0" smtClean="0">
            <a:solidFill>
              <a:schemeClr val="bg1">
                <a:lumMod val="50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1391</TotalTime>
  <Words>783</Words>
  <Application>Microsoft Office PowerPoint</Application>
  <PresentationFormat>Širokouhlá</PresentationFormat>
  <Paragraphs>256</Paragraphs>
  <Slides>11</Slides>
  <Notes>1</Notes>
  <HiddenSlides>0</HiddenSlides>
  <MMClips>0</MMClips>
  <ScaleCrop>false</ScaleCrop>
  <HeadingPairs>
    <vt:vector size="6" baseType="variant">
      <vt:variant>
        <vt:lpstr>Použité písma</vt:lpstr>
      </vt:variant>
      <vt:variant>
        <vt:i4>4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Prezentacia</vt:lpstr>
      <vt:lpstr>Množina, pole, zoznam</vt:lpstr>
      <vt:lpstr>Prehľad</vt:lpstr>
      <vt:lpstr>Z minulej prednášky</vt:lpstr>
      <vt:lpstr>Množina</vt:lpstr>
      <vt:lpstr>Množinové operácie</vt:lpstr>
      <vt:lpstr>Sekvencia</vt:lpstr>
      <vt:lpstr>Pole</vt:lpstr>
      <vt:lpstr>Mapovanie vo viacrozmerných poliach</vt:lpstr>
      <vt:lpstr>Zoznam</vt:lpstr>
      <vt:lpstr>Prešité pole</vt:lpstr>
      <vt:lpstr>To najdôležitejšie z dnešnej prednášky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Prezentácia programu PowerPoint</dc:title>
  <dc:creator>Michal</dc:creator>
  <cp:lastModifiedBy>Michal</cp:lastModifiedBy>
  <cp:revision>171</cp:revision>
  <dcterms:created xsi:type="dcterms:W3CDTF">2015-02-18T10:14:38Z</dcterms:created>
  <dcterms:modified xsi:type="dcterms:W3CDTF">2015-03-25T17:09:30Z</dcterms:modified>
</cp:coreProperties>
</file>