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80" r:id="rId10"/>
    <p:sldId id="291" r:id="rId11"/>
    <p:sldId id="292" r:id="rId12"/>
    <p:sldId id="296" r:id="rId13"/>
    <p:sldId id="294" r:id="rId14"/>
    <p:sldId id="305" r:id="rId15"/>
    <p:sldId id="304" r:id="rId16"/>
    <p:sldId id="306" r:id="rId17"/>
    <p:sldId id="307" r:id="rId18"/>
    <p:sldId id="297" r:id="rId19"/>
    <p:sldId id="300" r:id="rId20"/>
    <p:sldId id="311" r:id="rId21"/>
    <p:sldId id="310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286"/>
            <p14:sldId id="287"/>
            <p14:sldId id="288"/>
            <p14:sldId id="289"/>
            <p14:sldId id="290"/>
            <p14:sldId id="280"/>
            <p14:sldId id="291"/>
            <p14:sldId id="292"/>
            <p14:sldId id="296"/>
            <p14:sldId id="294"/>
            <p14:sldId id="305"/>
            <p14:sldId id="304"/>
            <p14:sldId id="306"/>
            <p14:sldId id="307"/>
            <p14:sldId id="297"/>
            <p14:sldId id="300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8C0C-709E-4991-BD5D-BE04D1CE4819}" type="datetimeFigureOut">
              <a:rPr lang="sk-SK" smtClean="0"/>
              <a:t>25. 3. 2015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6EA50-BED4-4235-AEAF-37004B6C73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87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25. 3. 2015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18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11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Stromy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Stromy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</a:t>
            </a:r>
            <a:r>
              <a:rPr lang="sk-SK" dirty="0"/>
              <a:t>3. 2015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6629400" y="2153245"/>
            <a:ext cx="4724400" cy="39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Pamäťová reprezentácia stromu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dirty="0" smtClean="0"/>
              <a:t>Každý vrchol obsahuje:</a:t>
            </a:r>
          </a:p>
          <a:p>
            <a:pPr lvl="1"/>
            <a:r>
              <a:rPr lang="sk-SK" dirty="0" smtClean="0"/>
              <a:t>Dáta,</a:t>
            </a:r>
          </a:p>
          <a:p>
            <a:pPr lvl="1"/>
            <a:r>
              <a:rPr lang="sk-SK" dirty="0" smtClean="0"/>
              <a:t>odkaz na otca a</a:t>
            </a:r>
          </a:p>
          <a:p>
            <a:pPr lvl="1"/>
            <a:r>
              <a:rPr lang="sk-SK" dirty="0" smtClean="0"/>
              <a:t>odkazy na synov.</a:t>
            </a:r>
          </a:p>
          <a:p>
            <a:r>
              <a:rPr lang="sk-SK" dirty="0" smtClean="0"/>
              <a:t>Synovia môžu byť organizovaní v:</a:t>
            </a:r>
          </a:p>
          <a:p>
            <a:pPr lvl="1"/>
            <a:r>
              <a:rPr lang="sk-SK" dirty="0" smtClean="0"/>
              <a:t>Zozname premenlivej dĺžky (viaccestný strom) alebo</a:t>
            </a:r>
          </a:p>
          <a:p>
            <a:pPr lvl="1"/>
            <a:r>
              <a:rPr lang="sk-SK" dirty="0" smtClean="0"/>
              <a:t>v statickom poli (k-cestný strom).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36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24326"/>
          </a:xfrm>
        </p:spPr>
        <p:txBody>
          <a:bodyPr anchor="t"/>
          <a:lstStyle/>
          <a:p>
            <a:r>
              <a:rPr lang="sk-SK" dirty="0" smtClean="0"/>
              <a:t>Prehliadka v </a:t>
            </a:r>
            <a:r>
              <a:rPr lang="sk-SK" b="1" dirty="0" smtClean="0"/>
              <a:t>priamom poradí</a:t>
            </a:r>
            <a:r>
              <a:rPr lang="sk-SK" dirty="0" smtClean="0"/>
              <a:t>.</a:t>
            </a:r>
          </a:p>
          <a:p>
            <a:r>
              <a:rPr lang="sk-SK" dirty="0"/>
              <a:t>Prehliadka do hĺbky.</a:t>
            </a:r>
          </a:p>
          <a:p>
            <a:r>
              <a:rPr lang="sk-SK" dirty="0" smtClean="0"/>
              <a:t>Najskôr spracuje vrchol.</a:t>
            </a:r>
          </a:p>
          <a:p>
            <a:r>
              <a:rPr lang="sk-SK" dirty="0" smtClean="0"/>
              <a:t>Potom spracuje všetkých synov.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8406" y="3676650"/>
            <a:ext cx="3681188" cy="2679700"/>
          </a:xfrm>
          <a:prstGeom prst="rect">
            <a:avLst/>
          </a:prstGeom>
        </p:spPr>
      </p:pic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06" y="1690688"/>
            <a:ext cx="4949939" cy="4124326"/>
          </a:xfrm>
          <a:prstGeom prst="rect">
            <a:avLst/>
          </a:prstGeom>
        </p:spPr>
      </p:pic>
      <p:sp>
        <p:nvSpPr>
          <p:cNvPr id="13" name="Nadpis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</p:spPr>
        <p:txBody>
          <a:bodyPr/>
          <a:lstStyle/>
          <a:p>
            <a:r>
              <a:rPr lang="sk-SK" dirty="0" smtClean="0"/>
              <a:t>Prehliadka stromu </a:t>
            </a:r>
            <a:r>
              <a:rPr lang="sk-SK" dirty="0" err="1" smtClean="0"/>
              <a:t>PreOrder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124326"/>
          </a:xfrm>
        </p:spPr>
        <p:txBody>
          <a:bodyPr anchor="t"/>
          <a:lstStyle/>
          <a:p>
            <a:r>
              <a:rPr lang="sk-SK" dirty="0"/>
              <a:t>Prehliadka v </a:t>
            </a:r>
            <a:r>
              <a:rPr lang="sk-SK" b="1" dirty="0"/>
              <a:t>spätnom poradí</a:t>
            </a:r>
            <a:r>
              <a:rPr lang="sk-SK" dirty="0"/>
              <a:t>.</a:t>
            </a:r>
          </a:p>
          <a:p>
            <a:r>
              <a:rPr lang="sk-SK" dirty="0"/>
              <a:t>Prehliadka do hĺbky.</a:t>
            </a:r>
          </a:p>
          <a:p>
            <a:r>
              <a:rPr lang="sk-SK" dirty="0"/>
              <a:t>Najskôr spracuje všetkých synov.</a:t>
            </a:r>
          </a:p>
          <a:p>
            <a:r>
              <a:rPr lang="sk-SK" dirty="0"/>
              <a:t>Potom spracuje vrchol.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sp>
        <p:nvSpPr>
          <p:cNvPr id="13" name="Nadpis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</p:spPr>
        <p:txBody>
          <a:bodyPr/>
          <a:lstStyle/>
          <a:p>
            <a:r>
              <a:rPr lang="sk-SK" dirty="0" smtClean="0"/>
              <a:t>Prehliadka stromu </a:t>
            </a:r>
            <a:r>
              <a:rPr lang="sk-SK" dirty="0" err="1"/>
              <a:t>PostOrder</a:t>
            </a:r>
            <a:endParaRPr lang="sk-SK" dirty="0"/>
          </a:p>
        </p:txBody>
      </p:sp>
      <p:pic>
        <p:nvPicPr>
          <p:cNvPr id="11" name="Zástupný symbol obsahu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84" y="3752851"/>
            <a:ext cx="4201632" cy="2705100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84" y="1690688"/>
            <a:ext cx="5078420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Prehliadka stromu </a:t>
            </a:r>
            <a:r>
              <a:rPr lang="sk-SK" dirty="0" err="1" smtClean="0"/>
              <a:t>LevelOrder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sk-SK" dirty="0" smtClean="0"/>
              <a:t>Prehliadka </a:t>
            </a:r>
            <a:r>
              <a:rPr lang="sk-SK" b="1" dirty="0" smtClean="0"/>
              <a:t>po úrovniach</a:t>
            </a:r>
            <a:r>
              <a:rPr lang="sk-SK" dirty="0" smtClean="0"/>
              <a:t>.</a:t>
            </a:r>
          </a:p>
          <a:p>
            <a:r>
              <a:rPr lang="sk-SK" dirty="0" smtClean="0"/>
              <a:t>Prehliadka do šírky.</a:t>
            </a:r>
          </a:p>
          <a:p>
            <a:r>
              <a:rPr lang="sk-SK" dirty="0" smtClean="0"/>
              <a:t>Využíva front.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18" y="1690688"/>
            <a:ext cx="5115382" cy="4427140"/>
          </a:xfrm>
          <a:prstGeom prst="rect">
            <a:avLst/>
          </a:prstGeom>
        </p:spPr>
      </p:pic>
      <p:pic>
        <p:nvPicPr>
          <p:cNvPr id="17" name="Obrázo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4" y="3351212"/>
            <a:ext cx="5636026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Unárny strom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Každý vrchol </a:t>
            </a:r>
            <a:r>
              <a:rPr lang="sk-SK" dirty="0" err="1" smtClean="0"/>
              <a:t>stomu</a:t>
            </a:r>
            <a:r>
              <a:rPr lang="sk-SK" dirty="0" smtClean="0"/>
              <a:t> má iba odkaz na svojho otca.</a:t>
            </a:r>
          </a:p>
          <a:p>
            <a:r>
              <a:rPr lang="sk-SK" dirty="0" smtClean="0"/>
              <a:t>Spôsoby implementácie US:</a:t>
            </a:r>
          </a:p>
          <a:p>
            <a:pPr lvl="1"/>
            <a:r>
              <a:rPr lang="sk-SK" dirty="0" smtClean="0"/>
              <a:t>Implicitne </a:t>
            </a:r>
            <a:r>
              <a:rPr lang="sk-SK" dirty="0"/>
              <a:t>- Dvojriadková matica:</a:t>
            </a:r>
          </a:p>
          <a:p>
            <a:pPr lvl="2"/>
            <a:r>
              <a:rPr lang="sk-SK" dirty="0"/>
              <a:t>Prvý riadok = identifikácia vrcholu.</a:t>
            </a:r>
          </a:p>
          <a:p>
            <a:pPr lvl="2"/>
            <a:r>
              <a:rPr lang="sk-SK" dirty="0"/>
              <a:t>Druhý riadok = odkaz na otca (index stĺpca).</a:t>
            </a:r>
          </a:p>
          <a:p>
            <a:pPr lvl="1"/>
            <a:r>
              <a:rPr lang="sk-SK" dirty="0"/>
              <a:t>Explicitne:</a:t>
            </a:r>
          </a:p>
          <a:p>
            <a:pPr lvl="2"/>
            <a:r>
              <a:rPr lang="sk-SK" dirty="0"/>
              <a:t>Každý prvok obsahuje odkaz na otca.</a:t>
            </a:r>
          </a:p>
          <a:p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  <p:pic>
        <p:nvPicPr>
          <p:cNvPr id="12" name="Zástupný symbol obsahu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7002" y="1690688"/>
            <a:ext cx="3109969" cy="2565400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73" y="4256088"/>
            <a:ext cx="482362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unárneho stromu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15</a:t>
            </a:fld>
            <a:endParaRPr lang="sk-SK"/>
          </a:p>
        </p:txBody>
      </p:sp>
      <p:graphicFrame>
        <p:nvGraphicFramePr>
          <p:cNvPr id="13" name="Zástupný symbol obsah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23973"/>
              </p:ext>
            </p:extLst>
          </p:nvPr>
        </p:nvGraphicFramePr>
        <p:xfrm>
          <a:off x="838200" y="1690688"/>
          <a:ext cx="10515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19"/>
                <a:gridCol w="2987643"/>
                <a:gridCol w="387563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Unárny strom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list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↓Otec, ↓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Poradie,↓Prvok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Sprístupni listy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↑Prvky</a:t>
                      </a:r>
                      <a:endParaRPr lang="sk-SK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Zástupný symbol obsah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110110"/>
              </p:ext>
            </p:extLst>
          </p:nvPr>
        </p:nvGraphicFramePr>
        <p:xfrm>
          <a:off x="838002" y="3213216"/>
          <a:ext cx="10515798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4755"/>
                <a:gridCol w="2985405"/>
                <a:gridCol w="3875638"/>
              </a:tblGrid>
              <a:tr h="136567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Operácia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Parametre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Návratová hodnota</a:t>
                      </a:r>
                      <a:endParaRPr lang="sk-SK" sz="1400" dirty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Zruš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191012" marR="191012"/>
                </a:tc>
              </a:tr>
              <a:tr h="232634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Je prázdny?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boolean</a:t>
                      </a:r>
                      <a:endParaRPr lang="sk-SK" sz="1400" dirty="0"/>
                    </a:p>
                  </a:txBody>
                  <a:tcPr marL="191012" marR="191012"/>
                </a:tc>
              </a:tr>
              <a:tr h="27186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Mohutnosť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int</a:t>
                      </a:r>
                      <a:endParaRPr lang="sk-SK" sz="1400" dirty="0" smtClean="0"/>
                    </a:p>
                  </a:txBody>
                  <a:tcPr marL="191012" marR="191012"/>
                </a:tc>
              </a:tr>
              <a:tr h="184349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Vlož koreň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(↓Prvok)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Odober list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(↓Otec, ↓Poradie)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Je list?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(↓Prvok)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boolean</a:t>
                      </a:r>
                      <a:endParaRPr lang="sk-SK" sz="1400" dirty="0" smtClean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Daj</a:t>
                      </a:r>
                      <a:r>
                        <a:rPr lang="sk-SK" sz="1400" baseline="0" dirty="0" smtClean="0"/>
                        <a:t> koreň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Daj otca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(↓Syn)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Daj brata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(↓Prvok, ↓Poradie)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2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Binárny strom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5181600" cy="5030787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Usporiadaný strom, ktorého každý vrchol má maximálne dvoch synov (ľavého a pravého).</a:t>
            </a:r>
          </a:p>
          <a:p>
            <a:r>
              <a:rPr lang="sk-SK" dirty="0" smtClean="0"/>
              <a:t>Spôsoby implicitnej implementácie:</a:t>
            </a:r>
          </a:p>
          <a:p>
            <a:pPr lvl="1"/>
            <a:r>
              <a:rPr lang="sk-SK" dirty="0"/>
              <a:t>Dvojriadková matica:</a:t>
            </a:r>
          </a:p>
          <a:p>
            <a:pPr lvl="2"/>
            <a:r>
              <a:rPr lang="sk-SK" dirty="0"/>
              <a:t>i-ty stĺpec obsahuje indexy potomkov </a:t>
            </a:r>
            <a:br>
              <a:rPr lang="sk-SK" dirty="0"/>
            </a:br>
            <a:r>
              <a:rPr lang="sk-SK" dirty="0"/>
              <a:t>i-</a:t>
            </a:r>
            <a:r>
              <a:rPr lang="sk-SK" dirty="0" err="1"/>
              <a:t>tého</a:t>
            </a:r>
            <a:r>
              <a:rPr lang="sk-SK" dirty="0"/>
              <a:t> vrcholu (1. riadok = ľavý syn, 2. riadok = pravý syn).</a:t>
            </a:r>
          </a:p>
          <a:p>
            <a:pPr lvl="1"/>
            <a:r>
              <a:rPr lang="sk-SK" dirty="0" smtClean="0"/>
              <a:t>Kompletný </a:t>
            </a:r>
            <a:r>
              <a:rPr lang="sk-SK" dirty="0"/>
              <a:t>binárny strom </a:t>
            </a:r>
            <a:r>
              <a:rPr lang="sk-SK" dirty="0" smtClean="0"/>
              <a:t>v poli:</a:t>
            </a:r>
            <a:endParaRPr lang="sk-SK" dirty="0"/>
          </a:p>
          <a:p>
            <a:pPr lvl="2"/>
            <a:r>
              <a:rPr lang="sk-SK" dirty="0"/>
              <a:t>Index(Koreň) = 1.</a:t>
            </a:r>
          </a:p>
          <a:p>
            <a:pPr lvl="2"/>
            <a:r>
              <a:rPr lang="sk-SK" dirty="0"/>
              <a:t>Ľavý syn(index vrcholu) = index vrcholu * 2.</a:t>
            </a:r>
          </a:p>
          <a:p>
            <a:pPr lvl="2"/>
            <a:r>
              <a:rPr lang="sk-SK" dirty="0"/>
              <a:t>Pravý syn(index vrcholu) = index vrcholu * 2 + 1.</a:t>
            </a:r>
          </a:p>
          <a:p>
            <a:pPr lvl="2"/>
            <a:r>
              <a:rPr lang="sk-SK" dirty="0"/>
              <a:t>Otec(index vrcholu) = index vrcholu div 2 (div je celočíselné delenie</a:t>
            </a:r>
            <a:r>
              <a:rPr lang="sk-SK" dirty="0" smtClean="0"/>
              <a:t>).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16</a:t>
            </a:fld>
            <a:endParaRPr lang="sk-SK"/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567724"/>
            <a:ext cx="5217132" cy="1638300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46" y="5304924"/>
            <a:ext cx="6080307" cy="673100"/>
          </a:xfrm>
          <a:prstGeom prst="rect">
            <a:avLst/>
          </a:prstGeom>
        </p:spPr>
      </p:pic>
      <p:pic>
        <p:nvPicPr>
          <p:cNvPr id="18" name="Zástupný symbol obsahu 1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144509" y="890724"/>
            <a:ext cx="3084582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838200" y="406734"/>
            <a:ext cx="10515600" cy="1048564"/>
          </a:xfrm>
        </p:spPr>
        <p:txBody>
          <a:bodyPr/>
          <a:lstStyle/>
          <a:p>
            <a:r>
              <a:rPr lang="sk-SK" dirty="0" smtClean="0"/>
              <a:t>Operácie binárneho stromu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17</a:t>
            </a:fld>
            <a:endParaRPr lang="sk-SK"/>
          </a:p>
        </p:txBody>
      </p:sp>
      <p:graphicFrame>
        <p:nvGraphicFramePr>
          <p:cNvPr id="10" name="Zástupný symbol obsah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905523"/>
              </p:ext>
            </p:extLst>
          </p:nvPr>
        </p:nvGraphicFramePr>
        <p:xfrm>
          <a:off x="838200" y="1238015"/>
          <a:ext cx="10515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19"/>
                <a:gridCol w="3467477"/>
                <a:gridCol w="3395805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Binárny strom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syna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(↓Otec, ↓(Ľavý/Pravý), ↓Prvok)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Odober syna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(↓Otec, ↓(Ľavý/Pravý))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sz="1800" dirty="0" smtClean="0"/>
                        <a:t>↑Prvok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Existuje syn?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(↓Otec, ↓(Ľavý/Pravý))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↑</a:t>
                      </a:r>
                      <a:r>
                        <a:rPr lang="sk-SK" sz="1800" dirty="0" err="1" smtClean="0"/>
                        <a:t>boolean</a:t>
                      </a:r>
                      <a:endParaRPr lang="sk-SK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 syna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(↓Otec, ↓(Ľavý/Pravý))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↑Prvok</a:t>
                      </a:r>
                      <a:endParaRPr lang="sk-SK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</a:t>
                      </a:r>
                      <a:r>
                        <a:rPr lang="sk-SK" baseline="0" dirty="0" smtClean="0"/>
                        <a:t> brata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(↓Prvok)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dirty="0" smtClean="0"/>
                        <a:t>↑Prvok</a:t>
                      </a:r>
                      <a:endParaRPr lang="sk-SK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Zástupný symbol obsah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110782"/>
              </p:ext>
            </p:extLst>
          </p:nvPr>
        </p:nvGraphicFramePr>
        <p:xfrm>
          <a:off x="838200" y="3917950"/>
          <a:ext cx="1051579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4755"/>
                <a:gridCol w="3465041"/>
                <a:gridCol w="3396002"/>
              </a:tblGrid>
              <a:tr h="136567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Operácia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Parametre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Návratová hodnota</a:t>
                      </a:r>
                      <a:endParaRPr lang="sk-SK" sz="1400" dirty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Zruš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191012" marR="191012"/>
                </a:tc>
              </a:tr>
              <a:tr h="232634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Je prázdny?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boolean</a:t>
                      </a:r>
                      <a:endParaRPr lang="sk-SK" sz="1400" dirty="0"/>
                    </a:p>
                  </a:txBody>
                  <a:tcPr marL="191012" marR="191012"/>
                </a:tc>
              </a:tr>
              <a:tr h="27186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Mohutnosť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int</a:t>
                      </a:r>
                      <a:endParaRPr lang="sk-SK" sz="1400" dirty="0" smtClean="0"/>
                    </a:p>
                  </a:txBody>
                  <a:tcPr marL="191012" marR="191012"/>
                </a:tc>
              </a:tr>
              <a:tr h="184349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Vlož koreň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(↓Prvok)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Je list?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(↓Prvok)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 </a:t>
                      </a:r>
                      <a:r>
                        <a:rPr lang="sk-SK" sz="1400" dirty="0" err="1" smtClean="0"/>
                        <a:t>boolean</a:t>
                      </a:r>
                      <a:endParaRPr lang="sk-SK" sz="1400" dirty="0" smtClean="0"/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Daj</a:t>
                      </a:r>
                      <a:r>
                        <a:rPr lang="sk-SK" sz="1400" baseline="0" dirty="0" smtClean="0"/>
                        <a:t> koreň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Daj otca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(↓Syn)</a:t>
                      </a:r>
                      <a:endParaRPr lang="sk-SK" sz="1400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↑Prvok</a:t>
                      </a:r>
                    </a:p>
                  </a:txBody>
                  <a:tcPr marL="191012" marR="1910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Prehliadka binárneho stromu </a:t>
            </a:r>
            <a:r>
              <a:rPr lang="sk-SK" dirty="0" err="1" smtClean="0"/>
              <a:t>InOrder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sk-SK" dirty="0" smtClean="0"/>
              <a:t>Prehliadka </a:t>
            </a:r>
            <a:r>
              <a:rPr lang="sk-SK" b="1" dirty="0" smtClean="0"/>
              <a:t>do hĺbky</a:t>
            </a:r>
            <a:r>
              <a:rPr lang="sk-SK" dirty="0" smtClean="0"/>
              <a:t>.</a:t>
            </a:r>
          </a:p>
          <a:p>
            <a:r>
              <a:rPr lang="sk-SK" dirty="0" smtClean="0"/>
              <a:t>Najskôr spracuje ľavého syna, potom seba a nakoniec pravého syna.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18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26" y="3595914"/>
            <a:ext cx="3935063" cy="27813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26" y="2072553"/>
            <a:ext cx="5115600" cy="39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Prešitý binárny strom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Založený na explicitnej implementácií (vrchol má odkaz na ľavého a pravého syna).</a:t>
            </a:r>
          </a:p>
          <a:p>
            <a:r>
              <a:rPr lang="sk-SK" dirty="0" smtClean="0"/>
              <a:t>Ak jeden zo synov neexistuje:</a:t>
            </a:r>
          </a:p>
          <a:p>
            <a:pPr lvl="1"/>
            <a:r>
              <a:rPr lang="sk-SK" dirty="0" smtClean="0"/>
              <a:t>Ak neexistuje ľavý syn</a:t>
            </a:r>
            <a:r>
              <a:rPr lang="sk-SK" dirty="0"/>
              <a:t>, tak príslušný odkaz </a:t>
            </a:r>
            <a:r>
              <a:rPr lang="sk-SK" dirty="0" smtClean="0"/>
              <a:t>smeruje na </a:t>
            </a:r>
            <a:r>
              <a:rPr lang="sk-SK" dirty="0" err="1"/>
              <a:t>InOrder</a:t>
            </a:r>
            <a:r>
              <a:rPr lang="sk-SK" dirty="0"/>
              <a:t> predchodcu.</a:t>
            </a:r>
            <a:endParaRPr lang="sk-SK" dirty="0" smtClean="0"/>
          </a:p>
          <a:p>
            <a:pPr lvl="1"/>
            <a:r>
              <a:rPr lang="sk-SK" dirty="0" smtClean="0"/>
              <a:t>Ak neexistuje pravý syn, tak </a:t>
            </a:r>
            <a:r>
              <a:rPr lang="sk-SK" dirty="0"/>
              <a:t>príslušný odkaz </a:t>
            </a:r>
            <a:r>
              <a:rPr lang="sk-SK" dirty="0" smtClean="0"/>
              <a:t>smeruje </a:t>
            </a:r>
            <a:r>
              <a:rPr lang="sk-SK" dirty="0"/>
              <a:t>na </a:t>
            </a:r>
            <a:r>
              <a:rPr lang="sk-SK" dirty="0" err="1"/>
              <a:t>InOrder</a:t>
            </a:r>
            <a:r>
              <a:rPr lang="sk-SK" dirty="0"/>
              <a:t> </a:t>
            </a:r>
            <a:r>
              <a:rPr lang="sk-SK" dirty="0" smtClean="0"/>
              <a:t>nasledovníka.</a:t>
            </a:r>
          </a:p>
          <a:p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3800" y="1690688"/>
            <a:ext cx="4500000" cy="4324958"/>
          </a:xfrm>
          <a:prstGeom prst="rect">
            <a:avLst/>
          </a:prstGeom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45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Terminológia.</a:t>
            </a:r>
          </a:p>
          <a:p>
            <a:r>
              <a:rPr lang="sk-SK" sz="1800" dirty="0" smtClean="0"/>
              <a:t>Implementácia stromov.</a:t>
            </a:r>
          </a:p>
          <a:p>
            <a:r>
              <a:rPr lang="sk-SK" sz="1800" dirty="0" smtClean="0"/>
              <a:t>Prehliadky stromov.</a:t>
            </a:r>
          </a:p>
          <a:p>
            <a:r>
              <a:rPr lang="sk-SK" sz="1800" dirty="0" smtClean="0"/>
              <a:t>Unárny strom.</a:t>
            </a:r>
          </a:p>
          <a:p>
            <a:r>
              <a:rPr lang="sk-SK" sz="1800" dirty="0" smtClean="0"/>
              <a:t>Binárny strom.</a:t>
            </a:r>
          </a:p>
          <a:p>
            <a:r>
              <a:rPr lang="sk-SK" sz="1800" dirty="0" smtClean="0"/>
              <a:t>Transformácia viaccestného stromu na binárny.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</a:t>
            </a:r>
            <a:r>
              <a:rPr lang="sk-SK" dirty="0"/>
              <a:t>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205315" y="1825625"/>
            <a:ext cx="4447371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/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Množina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/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Tabuľka.</a:t>
            </a:r>
          </a:p>
          <a:p>
            <a:pPr marL="180000" algn="just">
              <a:spcBef>
                <a:spcPts val="0"/>
              </a:spcBef>
            </a:pPr>
            <a:r>
              <a:rPr lang="sk-SK" sz="1800">
                <a:solidFill>
                  <a:schemeClr val="bg1">
                    <a:lumMod val="50000"/>
                  </a:schemeClr>
                </a:solidFill>
              </a:rPr>
              <a:t>Triedenia tabuliek</a:t>
            </a:r>
            <a:r>
              <a:rPr lang="sk-SK" sz="18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984" y="642124"/>
            <a:ext cx="11458466" cy="104856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Transformácia viaccestného stromu na binárny strom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1"/>
          </p:nvPr>
        </p:nvSpPr>
        <p:spPr>
          <a:xfrm>
            <a:off x="397984" y="1825625"/>
            <a:ext cx="5154517" cy="4351338"/>
          </a:xfrm>
        </p:spPr>
        <p:txBody>
          <a:bodyPr>
            <a:normAutofit/>
          </a:bodyPr>
          <a:lstStyle/>
          <a:p>
            <a:r>
              <a:rPr lang="sk-SK" dirty="0" smtClean="0"/>
              <a:t>Princíp pravý syn – ďalší súrodenci.</a:t>
            </a:r>
          </a:p>
          <a:p>
            <a:r>
              <a:rPr lang="sk-SK" dirty="0" smtClean="0"/>
              <a:t>Najstarší syn (NS) vrcholu viaccestného stromu sa stane </a:t>
            </a:r>
            <a:r>
              <a:rPr lang="sk-SK" dirty="0" smtClean="0">
                <a:solidFill>
                  <a:srgbClr val="00B0F0"/>
                </a:solidFill>
              </a:rPr>
              <a:t>ľavým synom </a:t>
            </a:r>
            <a:r>
              <a:rPr lang="sk-SK" dirty="0"/>
              <a:t>vrcholu binárneho </a:t>
            </a:r>
            <a:r>
              <a:rPr lang="sk-SK" dirty="0" smtClean="0"/>
              <a:t>stromu.</a:t>
            </a:r>
          </a:p>
          <a:p>
            <a:r>
              <a:rPr lang="sk-SK" dirty="0" smtClean="0"/>
              <a:t>Najstarší mladší brat NS (prvý sprava) sa stane </a:t>
            </a:r>
            <a:r>
              <a:rPr lang="sk-SK" dirty="0" smtClean="0">
                <a:solidFill>
                  <a:srgbClr val="00B050"/>
                </a:solidFill>
              </a:rPr>
              <a:t>pravým synom </a:t>
            </a:r>
            <a:r>
              <a:rPr lang="sk-SK" dirty="0"/>
              <a:t>vrcholu </a:t>
            </a:r>
            <a:r>
              <a:rPr lang="sk-SK" dirty="0" smtClean="0"/>
              <a:t>binárneho stromu.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2837" y="1756569"/>
            <a:ext cx="3935063" cy="2044700"/>
          </a:xfrm>
          <a:prstGeom prst="rect">
            <a:avLst/>
          </a:prstGeom>
        </p:spPr>
      </p:pic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20</a:t>
            </a:fld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01" y="3934619"/>
            <a:ext cx="3935063" cy="2044700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900" y="1690688"/>
            <a:ext cx="195483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najdôležitejšie z dnešnej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sk-SK" b="1" dirty="0">
                <a:solidFill>
                  <a:schemeClr val="accent5"/>
                </a:solidFill>
              </a:rPr>
              <a:t>Strom je hierarchická údajová štruktúra pozostávajúca z vrcholov</a:t>
            </a:r>
            <a:r>
              <a:rPr lang="sk-SK" b="1" dirty="0" smtClean="0">
                <a:solidFill>
                  <a:schemeClr val="accent5"/>
                </a:solidFill>
              </a:rPr>
              <a:t>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Strom má jeden koreň (nemá otca), listy (nemajú synov) a vnútorné vrcholy.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Podľa stupňa vrcholu rozlišujeme viaccestné stromy (neobmedzený počet synov), k-cestné stromy (k synov) a binárne stromy (2 synovia).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Špeciálny prípad stromu je unárny strom – vrchol pozná len svojho otca.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Strom je možné prehliadať do hĺbky (</a:t>
            </a:r>
            <a:r>
              <a:rPr lang="sk-SK" b="1" dirty="0" err="1" smtClean="0">
                <a:solidFill>
                  <a:schemeClr val="accent5"/>
                </a:solidFill>
              </a:rPr>
              <a:t>PreOrder</a:t>
            </a:r>
            <a:r>
              <a:rPr lang="sk-SK" b="1" dirty="0" smtClean="0">
                <a:solidFill>
                  <a:schemeClr val="accent5"/>
                </a:solidFill>
              </a:rPr>
              <a:t>, </a:t>
            </a:r>
            <a:r>
              <a:rPr lang="sk-SK" b="1" dirty="0" err="1" smtClean="0">
                <a:solidFill>
                  <a:schemeClr val="accent5"/>
                </a:solidFill>
              </a:rPr>
              <a:t>PostOrder</a:t>
            </a:r>
            <a:r>
              <a:rPr lang="sk-SK" b="1" dirty="0" smtClean="0">
                <a:solidFill>
                  <a:schemeClr val="accent5"/>
                </a:solidFill>
              </a:rPr>
              <a:t>) alebo do šírky (</a:t>
            </a:r>
            <a:r>
              <a:rPr lang="sk-SK" b="1" dirty="0" err="1" smtClean="0">
                <a:solidFill>
                  <a:schemeClr val="accent5"/>
                </a:solidFill>
              </a:rPr>
              <a:t>LevelOrder</a:t>
            </a:r>
            <a:r>
              <a:rPr lang="sk-SK" b="1" dirty="0" smtClean="0">
                <a:solidFill>
                  <a:schemeClr val="accent5"/>
                </a:solidFill>
              </a:rPr>
              <a:t>).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Binárny strom umožňuje prehliadku </a:t>
            </a:r>
            <a:r>
              <a:rPr lang="sk-SK" b="1" dirty="0" err="1" smtClean="0">
                <a:solidFill>
                  <a:schemeClr val="accent5"/>
                </a:solidFill>
              </a:rPr>
              <a:t>InOrder</a:t>
            </a:r>
            <a:r>
              <a:rPr lang="sk-SK" b="1" dirty="0" smtClean="0">
                <a:solidFill>
                  <a:schemeClr val="accent5"/>
                </a:solidFill>
              </a:rPr>
              <a:t>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</a:t>
            </a:r>
            <a:r>
              <a:rPr lang="sk-SK" dirty="0"/>
              <a:t>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5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838200" y="1807519"/>
            <a:ext cx="10515600" cy="4351338"/>
          </a:xfrm>
        </p:spPr>
        <p:txBody>
          <a:bodyPr anchor="ctr"/>
          <a:lstStyle/>
          <a:p>
            <a:r>
              <a:rPr lang="sk-SK" dirty="0" smtClean="0"/>
              <a:t>Charakterizujte údajovú štruktúru zásobník.</a:t>
            </a:r>
          </a:p>
          <a:p>
            <a:r>
              <a:rPr lang="sk-SK" dirty="0"/>
              <a:t>Charakterizujte údajovú štruktúru </a:t>
            </a:r>
            <a:r>
              <a:rPr lang="sk-SK" dirty="0" err="1" smtClean="0"/>
              <a:t>fronta</a:t>
            </a:r>
            <a:r>
              <a:rPr lang="sk-SK" dirty="0" smtClean="0"/>
              <a:t>.</a:t>
            </a:r>
          </a:p>
          <a:p>
            <a:r>
              <a:rPr lang="sk-SK" dirty="0"/>
              <a:t>Charakterizujte údajovú štruktúru </a:t>
            </a:r>
            <a:r>
              <a:rPr lang="sk-SK" dirty="0" smtClean="0"/>
              <a:t>prioritná </a:t>
            </a:r>
            <a:r>
              <a:rPr lang="sk-SK" dirty="0" err="1" smtClean="0"/>
              <a:t>fronta</a:t>
            </a:r>
            <a:r>
              <a:rPr lang="sk-SK" dirty="0" smtClean="0"/>
              <a:t>.</a:t>
            </a:r>
          </a:p>
          <a:p>
            <a:r>
              <a:rPr lang="sk-SK" dirty="0" smtClean="0"/>
              <a:t>Aké implementácie prioritnej fronty poznáte?</a:t>
            </a:r>
          </a:p>
          <a:p>
            <a:r>
              <a:rPr lang="sk-SK" dirty="0" smtClean="0"/>
              <a:t>Aké sú zložitosti operácií vlož a vyber pre jednotlivé implementácie fronty?</a:t>
            </a:r>
          </a:p>
          <a:p>
            <a:r>
              <a:rPr lang="sk-SK" dirty="0" smtClean="0"/>
              <a:t>Aká je to amortizovaná zložitosť operácie?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</a:t>
            </a:r>
            <a:r>
              <a:rPr lang="sk-SK" dirty="0"/>
              <a:t>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obsahu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215" y="2881556"/>
            <a:ext cx="3109969" cy="25654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487349"/>
            <a:ext cx="10515600" cy="1048564"/>
          </a:xfrm>
        </p:spPr>
        <p:txBody>
          <a:bodyPr/>
          <a:lstStyle/>
          <a:p>
            <a:r>
              <a:rPr lang="sk-SK" dirty="0" smtClean="0"/>
              <a:t>Strom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35913"/>
            <a:ext cx="10261349" cy="4892047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chemeClr val="accent5"/>
                </a:solidFill>
              </a:rPr>
              <a:t>Strom je hierarchická údajová štruktúra pozostávajúca z vrcholov.</a:t>
            </a:r>
          </a:p>
          <a:p>
            <a:r>
              <a:rPr lang="sk-SK" dirty="0" smtClean="0"/>
              <a:t>Medzi vrcholmi v strome existuje vzťah</a:t>
            </a:r>
          </a:p>
          <a:p>
            <a:pPr marL="0" indent="0" algn="ctr">
              <a:buNone/>
            </a:pPr>
            <a:r>
              <a:rPr lang="sk-SK" b="1" dirty="0" smtClean="0"/>
              <a:t>predok</a:t>
            </a:r>
            <a:r>
              <a:rPr lang="sk-SK" dirty="0" smtClean="0"/>
              <a:t>(priamy predok = otec) </a:t>
            </a:r>
            <a:r>
              <a:rPr lang="sk-SK" b="1" dirty="0" smtClean="0">
                <a:latin typeface="Calibri" panose="020F0502020204030204" pitchFamily="34" charset="0"/>
              </a:rPr>
              <a:t>↔</a:t>
            </a:r>
            <a:r>
              <a:rPr lang="sk-SK" dirty="0" smtClean="0">
                <a:latin typeface="Calibri" panose="020F0502020204030204" pitchFamily="34" charset="0"/>
              </a:rPr>
              <a:t> </a:t>
            </a:r>
            <a:r>
              <a:rPr lang="sk-SK" b="1" dirty="0" smtClean="0">
                <a:latin typeface="Calibri" panose="020F0502020204030204" pitchFamily="34" charset="0"/>
              </a:rPr>
              <a:t>potomok </a:t>
            </a:r>
            <a:r>
              <a:rPr lang="sk-SK" dirty="0" smtClean="0">
                <a:latin typeface="Calibri" panose="020F0502020204030204" pitchFamily="34" charset="0"/>
              </a:rPr>
              <a:t>(priamy potomok = syn).</a:t>
            </a:r>
            <a:endParaRPr lang="sk-SK" dirty="0" smtClean="0"/>
          </a:p>
          <a:p>
            <a:r>
              <a:rPr lang="sk-SK" dirty="0" smtClean="0"/>
              <a:t>Každý vrchol je buď </a:t>
            </a:r>
          </a:p>
          <a:p>
            <a:pPr lvl="1"/>
            <a:r>
              <a:rPr lang="sk-SK" b="1" dirty="0" smtClean="0"/>
              <a:t>vnútorný</a:t>
            </a:r>
            <a:r>
              <a:rPr lang="sk-SK" dirty="0" smtClean="0"/>
              <a:t> (má potomkov) alebo </a:t>
            </a:r>
          </a:p>
          <a:p>
            <a:pPr lvl="1"/>
            <a:r>
              <a:rPr lang="sk-SK" dirty="0" smtClean="0"/>
              <a:t>je to </a:t>
            </a:r>
            <a:r>
              <a:rPr lang="sk-SK" b="1" dirty="0" smtClean="0"/>
              <a:t>list</a:t>
            </a:r>
            <a:r>
              <a:rPr lang="sk-SK" dirty="0" smtClean="0"/>
              <a:t> (nemá synov). </a:t>
            </a:r>
          </a:p>
          <a:p>
            <a:r>
              <a:rPr lang="sk-SK" b="1" dirty="0" smtClean="0"/>
              <a:t>Koreň stromu </a:t>
            </a:r>
            <a:r>
              <a:rPr lang="sk-SK" dirty="0" smtClean="0"/>
              <a:t>je vrchol, ktorý </a:t>
            </a:r>
            <a:r>
              <a:rPr lang="sk-SK" b="1" dirty="0" smtClean="0"/>
              <a:t>nemá otca</a:t>
            </a:r>
            <a:r>
              <a:rPr lang="sk-SK" dirty="0" smtClean="0"/>
              <a:t>.</a:t>
            </a:r>
          </a:p>
          <a:p>
            <a:r>
              <a:rPr lang="sk-SK" dirty="0" smtClean="0"/>
              <a:t>Strom môže byť </a:t>
            </a:r>
          </a:p>
          <a:p>
            <a:pPr lvl="1"/>
            <a:r>
              <a:rPr lang="sk-SK" dirty="0" smtClean="0"/>
              <a:t>prázdny alebo</a:t>
            </a:r>
          </a:p>
          <a:p>
            <a:pPr lvl="1"/>
            <a:r>
              <a:rPr lang="sk-SK" dirty="0" smtClean="0"/>
              <a:t>obsahuje koreň a žiadny alebo viac usporiadaných </a:t>
            </a:r>
            <a:r>
              <a:rPr lang="sk-SK" dirty="0" err="1" smtClean="0"/>
              <a:t>podstromov</a:t>
            </a:r>
            <a:r>
              <a:rPr lang="sk-SK" dirty="0" smtClean="0"/>
              <a:t>.</a:t>
            </a:r>
          </a:p>
          <a:p>
            <a:r>
              <a:rPr lang="sk-SK" dirty="0" err="1" smtClean="0"/>
              <a:t>Podstrom</a:t>
            </a:r>
            <a:r>
              <a:rPr lang="sk-SK" dirty="0" smtClean="0"/>
              <a:t> stromu je tvorený vrcholom a všetkými jeho potomkami.</a:t>
            </a:r>
          </a:p>
          <a:p>
            <a:r>
              <a:rPr lang="sk-SK" dirty="0" smtClean="0"/>
              <a:t>Množina stromov sa nazýva les.</a:t>
            </a: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3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Vzťahy medzi vrcholmi stromu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49" y="2069170"/>
            <a:ext cx="4265101" cy="306070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649" y="2316820"/>
            <a:ext cx="4265101" cy="2565400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3" y="2069170"/>
            <a:ext cx="4074694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stromu a vrcholu stromu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8973"/>
            <a:ext cx="5953370" cy="25654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70" y="2459273"/>
            <a:ext cx="3579638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Klasifikácia stromov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29" y="1690688"/>
            <a:ext cx="6219939" cy="104140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838200" y="285015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Kompletný strom </a:t>
            </a:r>
            <a:r>
              <a:rPr lang="sk-SK" sz="2000" dirty="0" smtClean="0"/>
              <a:t>– </a:t>
            </a:r>
            <a:r>
              <a:rPr lang="sk-SK" sz="2000" dirty="0"/>
              <a:t>strom, ktorého všetky listy majú hĺbku n alebo n-1, a všetky listy s hĺbkou n ležia vľavo</a:t>
            </a:r>
            <a:r>
              <a:rPr lang="sk-SK" sz="2000" dirty="0" smtClean="0"/>
              <a:t>.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838200" y="483557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Vyvážený strom </a:t>
            </a:r>
            <a:r>
              <a:rPr lang="sk-SK" sz="2000" dirty="0" smtClean="0"/>
              <a:t>– </a:t>
            </a:r>
            <a:r>
              <a:rPr lang="sk-SK" sz="2000" dirty="0"/>
              <a:t>strom, ktorého každý list nie je od koreňa vzdialený o „omnoho viac“ ako iný list (treba definovať, čo je to o „omnoho viac</a:t>
            </a:r>
            <a:r>
              <a:rPr lang="sk-SK" sz="2000" dirty="0" smtClean="0"/>
              <a:t>“?).</a:t>
            </a: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9" y="3676108"/>
            <a:ext cx="663883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Klasifikácia stromov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014"/>
            <a:ext cx="6461120" cy="1041400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838200" y="513778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Perfektný k-cestný strom </a:t>
            </a:r>
            <a:r>
              <a:rPr lang="sk-SK" sz="2000" dirty="0" smtClean="0"/>
              <a:t>– k-cestný strom, ktorého všetky listové vrcholy majú rovnakú hĺbku a všetky vnútorné vrcholy majú stupeň k.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838200" y="3414237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Plný k-cestný strom </a:t>
            </a:r>
            <a:r>
              <a:rPr lang="sk-SK" sz="2000" dirty="0" smtClean="0"/>
              <a:t>– k-cestný strom, ktorého každý vrchol má buď žiadneho (list) alebo k synov.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838200" y="209079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2000" b="1" dirty="0"/>
              <a:t>k-cestný strom</a:t>
            </a:r>
            <a:r>
              <a:rPr lang="sk-SK" sz="2000" dirty="0"/>
              <a:t> – maximálny stupeň </a:t>
            </a:r>
            <a:r>
              <a:rPr lang="sk-SK" sz="2000" dirty="0" smtClean="0"/>
              <a:t>vrcholu </a:t>
            </a:r>
            <a:r>
              <a:rPr lang="sk-SK" sz="2000" dirty="0"/>
              <a:t>= </a:t>
            </a:r>
            <a:r>
              <a:rPr lang="sk-SK" sz="2000" dirty="0" smtClean="0"/>
              <a:t>k: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k-SK" sz="2000" b="1" dirty="0" smtClean="0"/>
              <a:t>usporiadaný </a:t>
            </a:r>
            <a:r>
              <a:rPr lang="sk-SK" sz="2000" b="1" dirty="0"/>
              <a:t>– </a:t>
            </a:r>
            <a:r>
              <a:rPr lang="sk-SK" sz="2000" dirty="0"/>
              <a:t>potomkovia </a:t>
            </a:r>
            <a:r>
              <a:rPr lang="sk-SK" sz="2000" dirty="0" smtClean="0"/>
              <a:t>vrcholu </a:t>
            </a:r>
            <a:r>
              <a:rPr lang="sk-SK" sz="2000" dirty="0"/>
              <a:t>tvoria lineárne usporiadanú množinu (najstarší syn, jeho mladší brat, </a:t>
            </a:r>
            <a:r>
              <a:rPr lang="sk-SK" sz="2000" dirty="0" smtClean="0"/>
              <a:t>...).</a:t>
            </a:r>
            <a:endParaRPr lang="sk-SK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k-SK" sz="2000" b="1" dirty="0"/>
              <a:t>neusporiadaný – </a:t>
            </a:r>
            <a:r>
              <a:rPr lang="sk-SK" sz="2000" dirty="0"/>
              <a:t>potomkovia tvoria neusporiadanú </a:t>
            </a:r>
            <a:r>
              <a:rPr lang="sk-SK" sz="2000" dirty="0" smtClean="0"/>
              <a:t>množinu.</a:t>
            </a:r>
            <a:endParaRPr lang="sk-SK" sz="2000" dirty="0"/>
          </a:p>
        </p:txBody>
      </p:sp>
      <p:sp>
        <p:nvSpPr>
          <p:cNvPr id="13" name="BlokTextu 12"/>
          <p:cNvSpPr txBox="1"/>
          <p:nvPr/>
        </p:nvSpPr>
        <p:spPr>
          <a:xfrm>
            <a:off x="838200" y="1690688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Viaccestný strom </a:t>
            </a:r>
            <a:r>
              <a:rPr lang="sk-SK" sz="2000" dirty="0" smtClean="0"/>
              <a:t>– každý vrchol môže mať ľubovoľný počet synov.</a:t>
            </a:r>
          </a:p>
        </p:txBody>
      </p:sp>
    </p:spTree>
    <p:extLst>
      <p:ext uri="{BB962C8B-B14F-4D97-AF65-F5344CB8AC3E}">
        <p14:creationId xmlns:p14="http://schemas.microsoft.com/office/powerpoint/2010/main" val="37888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stromu</a:t>
            </a:r>
            <a:endParaRPr lang="sk-SK" dirty="0"/>
          </a:p>
        </p:txBody>
      </p:sp>
      <p:graphicFrame>
        <p:nvGraphicFramePr>
          <p:cNvPr id="11" name="Zástupný symbol obsah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94754"/>
              </p:ext>
            </p:extLst>
          </p:nvPr>
        </p:nvGraphicFramePr>
        <p:xfrm>
          <a:off x="838002" y="1463002"/>
          <a:ext cx="105157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755"/>
                <a:gridCol w="2558897"/>
                <a:gridCol w="430214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Strom</a:t>
                      </a:r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Mohutnosť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int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Vlož koreň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Vlož list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Otec, 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Odober list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Otec, 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Poradie)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smtClean="0"/>
                        <a:t>Prvok</a:t>
                      </a:r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list?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Prvok)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 smtClean="0"/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</a:t>
                      </a:r>
                      <a:r>
                        <a:rPr lang="sk-SK" baseline="0" dirty="0" smtClean="0"/>
                        <a:t> koreň</a:t>
                      </a:r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smtClean="0"/>
                        <a:t>Prvok</a:t>
                      </a:r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 syna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↓Otec, ↓Poradie)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smtClean="0"/>
                        <a:t>Prvok</a:t>
                      </a:r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 otca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↓Syn)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smtClean="0"/>
                        <a:t>Prvok</a:t>
                      </a:r>
                    </a:p>
                  </a:txBody>
                  <a:tcPr marL="191012" marR="19101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Daj brata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sk-SK" dirty="0" smtClean="0"/>
                        <a:t>Prvok,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 ↓Poradie)</a:t>
                      </a:r>
                      <a:endParaRPr lang="sk-SK" dirty="0"/>
                    </a:p>
                  </a:txBody>
                  <a:tcPr marL="191012" marR="1910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smtClean="0"/>
                        <a:t>Prvok</a:t>
                      </a:r>
                    </a:p>
                  </a:txBody>
                  <a:tcPr marL="191012" marR="191012"/>
                </a:tc>
              </a:tr>
            </a:tbl>
          </a:graphicData>
        </a:graphic>
      </p:graphicFrame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26. 3. 2015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1129</Words>
  <Application>Microsoft Office PowerPoint</Application>
  <PresentationFormat>Širokouhlá</PresentationFormat>
  <Paragraphs>282</Paragraphs>
  <Slides>21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Prezentacia</vt:lpstr>
      <vt:lpstr>Stromy</vt:lpstr>
      <vt:lpstr>Prehľad</vt:lpstr>
      <vt:lpstr>Z minulej prednášky</vt:lpstr>
      <vt:lpstr>Strom</vt:lpstr>
      <vt:lpstr>Vzťahy medzi vrcholmi stromu</vt:lpstr>
      <vt:lpstr>Vlastnosti stromu a vrcholu stromu</vt:lpstr>
      <vt:lpstr>Klasifikácia stromov</vt:lpstr>
      <vt:lpstr>Klasifikácia stromov</vt:lpstr>
      <vt:lpstr>Operácie stromu</vt:lpstr>
      <vt:lpstr>Pamäťová reprezentácia stromu</vt:lpstr>
      <vt:lpstr>Prehliadka stromu PreOrder</vt:lpstr>
      <vt:lpstr>Prehliadka stromu PostOrder</vt:lpstr>
      <vt:lpstr>Prehliadka stromu LevelOrder</vt:lpstr>
      <vt:lpstr>Unárny strom</vt:lpstr>
      <vt:lpstr>Operácie unárneho stromu</vt:lpstr>
      <vt:lpstr>Binárny strom</vt:lpstr>
      <vt:lpstr>Operácie binárneho stromu</vt:lpstr>
      <vt:lpstr>Prehliadka binárneho stromu InOrder</vt:lpstr>
      <vt:lpstr>Prešitý binárny strom</vt:lpstr>
      <vt:lpstr>Transformácia viaccestného stromu na binárny strom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260</cp:revision>
  <dcterms:created xsi:type="dcterms:W3CDTF">2015-02-18T10:14:38Z</dcterms:created>
  <dcterms:modified xsi:type="dcterms:W3CDTF">2015-03-25T17:12:28Z</dcterms:modified>
</cp:coreProperties>
</file>