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311" r:id="rId5"/>
    <p:sldId id="312" r:id="rId6"/>
    <p:sldId id="317" r:id="rId7"/>
    <p:sldId id="314" r:id="rId8"/>
    <p:sldId id="315" r:id="rId9"/>
    <p:sldId id="316" r:id="rId10"/>
    <p:sldId id="313" r:id="rId11"/>
    <p:sldId id="318" r:id="rId12"/>
    <p:sldId id="319" r:id="rId13"/>
    <p:sldId id="322" r:id="rId14"/>
    <p:sldId id="323" r:id="rId15"/>
    <p:sldId id="320" r:id="rId16"/>
    <p:sldId id="325" r:id="rId17"/>
    <p:sldId id="324" r:id="rId18"/>
    <p:sldId id="326" r:id="rId19"/>
    <p:sldId id="327" r:id="rId20"/>
    <p:sldId id="328" r:id="rId21"/>
    <p:sldId id="310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311"/>
            <p14:sldId id="312"/>
            <p14:sldId id="317"/>
            <p14:sldId id="314"/>
            <p14:sldId id="315"/>
            <p14:sldId id="316"/>
            <p14:sldId id="313"/>
            <p14:sldId id="318"/>
            <p14:sldId id="319"/>
            <p14:sldId id="322"/>
            <p14:sldId id="323"/>
            <p14:sldId id="320"/>
            <p14:sldId id="325"/>
            <p14:sldId id="324"/>
            <p14:sldId id="326"/>
            <p14:sldId id="327"/>
            <p14:sldId id="32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0" autoAdjust="0"/>
    <p:restoredTop sz="95167" autoAdjust="0"/>
  </p:normalViewPr>
  <p:slideViewPr>
    <p:cSldViewPr snapToGrid="0">
      <p:cViewPr varScale="1">
        <p:scale>
          <a:sx n="67" d="100"/>
          <a:sy n="67" d="100"/>
        </p:scale>
        <p:origin x="252" y="60"/>
      </p:cViewPr>
      <p:guideLst/>
    </p:cSldViewPr>
  </p:slideViewPr>
  <p:outlineViewPr>
    <p:cViewPr>
      <p:scale>
        <a:sx n="33" d="100"/>
        <a:sy n="33" d="100"/>
      </p:scale>
      <p:origin x="0" y="-36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8C0C-709E-4991-BD5D-BE04D1CE4819}" type="datetimeFigureOut">
              <a:rPr lang="sk-SK" smtClean="0"/>
              <a:t>23. 4. 2015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6EA50-BED4-4235-AEAF-37004B6C73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87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23. 4. 2015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857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412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137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87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383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Triedenia tabuliek</a:t>
            </a: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5628918" y="2660650"/>
            <a:ext cx="5724882" cy="3429000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Triedenia tabuliek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23. 4. 2015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Vylepšené metódy </a:t>
            </a:r>
            <a:r>
              <a:rPr lang="sk-SK" dirty="0" smtClean="0"/>
              <a:t>triedenia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Výpočtová zložitosť je menšia ako</a:t>
            </a:r>
            <a:r>
              <a:rPr lang="sk-SK" dirty="0"/>
              <a:t> O(N</a:t>
            </a:r>
            <a:r>
              <a:rPr lang="sk-SK" baseline="30000" dirty="0"/>
              <a:t>2</a:t>
            </a:r>
            <a:r>
              <a:rPr lang="sk-SK" dirty="0" smtClean="0"/>
              <a:t>).</a:t>
            </a:r>
          </a:p>
          <a:p>
            <a:r>
              <a:rPr lang="sk-SK" b="1" dirty="0" err="1" smtClean="0"/>
              <a:t>QuickSort</a:t>
            </a:r>
            <a:r>
              <a:rPr lang="sk-SK" dirty="0" smtClean="0"/>
              <a:t> (rýchle triedenie) – O(N*log</a:t>
            </a:r>
            <a:r>
              <a:rPr lang="sk-SK" baseline="-25000" dirty="0" smtClean="0"/>
              <a:t>2</a:t>
            </a:r>
            <a:r>
              <a:rPr lang="sk-SK" dirty="0" smtClean="0"/>
              <a:t>N) - </a:t>
            </a:r>
            <a:r>
              <a:rPr lang="sk-SK" dirty="0"/>
              <a:t>O(N</a:t>
            </a:r>
            <a:r>
              <a:rPr lang="sk-SK" baseline="30000" dirty="0"/>
              <a:t>2</a:t>
            </a:r>
            <a:r>
              <a:rPr lang="sk-SK" dirty="0" smtClean="0"/>
              <a:t>).</a:t>
            </a:r>
          </a:p>
          <a:p>
            <a:r>
              <a:rPr lang="sk-SK" b="1" dirty="0" err="1" smtClean="0"/>
              <a:t>HeapSort</a:t>
            </a:r>
            <a:r>
              <a:rPr lang="sk-SK" dirty="0" smtClean="0"/>
              <a:t> (triedenie výberom z haldy) - </a:t>
            </a:r>
            <a:r>
              <a:rPr lang="sk-SK" dirty="0"/>
              <a:t>O(N*log</a:t>
            </a:r>
            <a:r>
              <a:rPr lang="sk-SK" baseline="-25000" dirty="0"/>
              <a:t>2</a:t>
            </a:r>
            <a:r>
              <a:rPr lang="sk-SK" dirty="0"/>
              <a:t>N</a:t>
            </a:r>
            <a:r>
              <a:rPr lang="sk-SK" dirty="0" smtClean="0"/>
              <a:t>).</a:t>
            </a:r>
          </a:p>
          <a:p>
            <a:r>
              <a:rPr lang="sk-SK" b="1" dirty="0" err="1" smtClean="0"/>
              <a:t>ShellSort</a:t>
            </a:r>
            <a:r>
              <a:rPr lang="sk-SK" dirty="0" smtClean="0"/>
              <a:t> (triedenie vkladaním so zmenšovaním kroku) - O(N</a:t>
            </a:r>
            <a:r>
              <a:rPr lang="sk-SK" baseline="30000" dirty="0" smtClean="0"/>
              <a:t>1.2</a:t>
            </a:r>
            <a:r>
              <a:rPr lang="sk-SK" dirty="0" smtClean="0"/>
              <a:t>).</a:t>
            </a:r>
          </a:p>
          <a:p>
            <a:r>
              <a:rPr lang="sk-SK" b="1" dirty="0" err="1" smtClean="0"/>
              <a:t>RadixSort</a:t>
            </a:r>
            <a:r>
              <a:rPr lang="sk-SK" dirty="0" smtClean="0"/>
              <a:t> (priehradkové triedenie) – O(N).</a:t>
            </a:r>
          </a:p>
          <a:p>
            <a:r>
              <a:rPr lang="sk-SK" b="1" dirty="0" err="1" smtClean="0"/>
              <a:t>MergeSort</a:t>
            </a:r>
            <a:r>
              <a:rPr lang="sk-SK" dirty="0" smtClean="0"/>
              <a:t> (triedenie spájaním) – O(</a:t>
            </a:r>
            <a:r>
              <a:rPr lang="sk-SK" dirty="0"/>
              <a:t>N*log</a:t>
            </a:r>
            <a:r>
              <a:rPr lang="sk-SK" baseline="-25000" dirty="0"/>
              <a:t>2</a:t>
            </a:r>
            <a:r>
              <a:rPr lang="sk-SK" dirty="0"/>
              <a:t>N</a:t>
            </a:r>
            <a:r>
              <a:rPr lang="sk-SK" dirty="0" smtClean="0"/>
              <a:t>).</a:t>
            </a:r>
          </a:p>
          <a:p>
            <a:pPr lvl="1"/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63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QuickSort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1"/>
          </p:nvPr>
        </p:nvSpPr>
        <p:spPr>
          <a:xfrm>
            <a:off x="838200" y="1517714"/>
            <a:ext cx="5181600" cy="534028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Princíp je vymieňanie viac vzdialených prvkov ako v prípade bublinkového triedenia.</a:t>
            </a:r>
          </a:p>
          <a:p>
            <a:r>
              <a:rPr lang="sk-SK" dirty="0" smtClean="0"/>
              <a:t>V triedenej tabuľke sa zvolí </a:t>
            </a:r>
            <a:r>
              <a:rPr lang="sk-SK" dirty="0" smtClean="0">
                <a:solidFill>
                  <a:srgbClr val="7030A0"/>
                </a:solidFill>
              </a:rPr>
              <a:t>pivot</a:t>
            </a:r>
            <a:r>
              <a:rPr lang="sk-SK" dirty="0" smtClean="0"/>
              <a:t>.</a:t>
            </a:r>
          </a:p>
          <a:p>
            <a:r>
              <a:rPr lang="sk-SK" dirty="0" smtClean="0"/>
              <a:t>Postupne sa z ľavej časti hľadajú prvky, ktorých hodnota je menšia ako hodnota pivota a z pravej časti prvky, ktorých hodnota je väčšia ako hodnota pivota a tieto prvky sa navzájom </a:t>
            </a:r>
            <a:r>
              <a:rPr lang="sk-SK" dirty="0" smtClean="0">
                <a:solidFill>
                  <a:srgbClr val="00B0F0"/>
                </a:solidFill>
              </a:rPr>
              <a:t>vymieňajú</a:t>
            </a:r>
            <a:r>
              <a:rPr lang="sk-SK" dirty="0" smtClean="0"/>
              <a:t>.</a:t>
            </a:r>
          </a:p>
          <a:p>
            <a:r>
              <a:rPr lang="sk-SK" dirty="0" smtClean="0"/>
              <a:t>Tabuľka sa takto rozdelí na dve časti, ktoré obsahujú kľúče menšie resp. väčšie ako je pivot.</a:t>
            </a:r>
          </a:p>
          <a:p>
            <a:r>
              <a:rPr lang="sk-SK" dirty="0" smtClean="0"/>
              <a:t>Algoritmus sa rekurzívne aplikuje na novo vzniknuté časti, kým neostane </a:t>
            </a:r>
            <a:r>
              <a:rPr lang="sk-SK" dirty="0" smtClean="0">
                <a:solidFill>
                  <a:srgbClr val="00B050"/>
                </a:solidFill>
              </a:rPr>
              <a:t>jednoprvková</a:t>
            </a:r>
            <a:r>
              <a:rPr lang="sk-SK" dirty="0" smtClean="0"/>
              <a:t> časť.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</a:t>
            </a:r>
            <a:r>
              <a:rPr lang="sk-SK" dirty="0" smtClean="0"/>
              <a:t>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  <p:sp>
        <p:nvSpPr>
          <p:cNvPr id="10" name="Zástupný symbol obsahu 6"/>
          <p:cNvSpPr>
            <a:spLocks noGrp="1"/>
          </p:cNvSpPr>
          <p:nvPr>
            <p:ph sz="half" idx="1"/>
          </p:nvPr>
        </p:nvSpPr>
        <p:spPr>
          <a:xfrm>
            <a:off x="6019800" y="4374038"/>
            <a:ext cx="5181600" cy="1940018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Výkon algoritmu závisí od výberu pivota. Ak sa vyberie medián, potom je O(N*log</a:t>
            </a:r>
            <a:r>
              <a:rPr lang="sk-SK" baseline="-25000" dirty="0"/>
              <a:t>2</a:t>
            </a:r>
            <a:r>
              <a:rPr lang="sk-SK" dirty="0"/>
              <a:t>N), ak sa vyberá minimum resp. maximum, potom je O(N</a:t>
            </a:r>
            <a:r>
              <a:rPr lang="sk-SK" baseline="30000" dirty="0"/>
              <a:t>2</a:t>
            </a:r>
            <a:r>
              <a:rPr lang="sk-SK" dirty="0" smtClean="0"/>
              <a:t>).</a:t>
            </a:r>
          </a:p>
          <a:p>
            <a:r>
              <a:rPr lang="sk-SK" dirty="0"/>
              <a:t>Autor - C. A. </a:t>
            </a:r>
            <a:r>
              <a:rPr lang="sk-SK" dirty="0" err="1"/>
              <a:t>Hoare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945038"/>
            <a:ext cx="5724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HeapSort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444991"/>
            <a:ext cx="5181600" cy="342510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Pracuje ako </a:t>
            </a:r>
            <a:r>
              <a:rPr lang="sk-SK" dirty="0" err="1" smtClean="0"/>
              <a:t>SelectSort</a:t>
            </a:r>
            <a:r>
              <a:rPr lang="sk-SK" dirty="0" smtClean="0"/>
              <a:t>, avšak zlepšuje výber prvku s najmenšou hodnotou kľúča.</a:t>
            </a:r>
          </a:p>
          <a:p>
            <a:r>
              <a:rPr lang="sk-SK" dirty="0" smtClean="0"/>
              <a:t>Najskôr sa kľúče v tabuľke usporiadajú tak, aby tvorili obrátenú ľavostrannú haldu (neusporiadaná časť tabuľky).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Vybratie prvku</a:t>
            </a:r>
            <a:r>
              <a:rPr lang="sk-SK" dirty="0" smtClean="0"/>
              <a:t> z </a:t>
            </a:r>
            <a:r>
              <a:rPr lang="sk-SK" dirty="0" smtClean="0">
                <a:solidFill>
                  <a:schemeClr val="accent4"/>
                </a:solidFill>
              </a:rPr>
              <a:t>neutriedenej</a:t>
            </a:r>
            <a:r>
              <a:rPr lang="sk-SK" dirty="0" smtClean="0"/>
              <a:t> („</a:t>
            </a:r>
            <a:r>
              <a:rPr lang="sk-SK" dirty="0" err="1" smtClean="0"/>
              <a:t>haldovej</a:t>
            </a:r>
            <a:r>
              <a:rPr lang="sk-SK" dirty="0" smtClean="0"/>
              <a:t>“) časti môže spôsobiť jej </a:t>
            </a:r>
            <a:r>
              <a:rPr lang="sk-SK" dirty="0" smtClean="0">
                <a:solidFill>
                  <a:srgbClr val="00B0F0"/>
                </a:solidFill>
              </a:rPr>
              <a:t>reorganizáciu</a:t>
            </a:r>
            <a:r>
              <a:rPr lang="sk-SK" dirty="0" smtClean="0"/>
              <a:t> (podobne ako v halde).</a:t>
            </a:r>
          </a:p>
          <a:p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12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50849"/>
            <a:ext cx="5724882" cy="5905501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5" y="5037963"/>
            <a:ext cx="572488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ShellSort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1"/>
          </p:nvPr>
        </p:nvSpPr>
        <p:spPr>
          <a:xfrm>
            <a:off x="838200" y="1517716"/>
            <a:ext cx="5181600" cy="4796340"/>
          </a:xfrm>
        </p:spPr>
        <p:txBody>
          <a:bodyPr>
            <a:normAutofit/>
          </a:bodyPr>
          <a:lstStyle/>
          <a:p>
            <a:r>
              <a:rPr lang="sk-SK" dirty="0" smtClean="0"/>
              <a:t>Zvolí sa </a:t>
            </a:r>
            <a:r>
              <a:rPr lang="sk-SK" dirty="0" smtClean="0">
                <a:solidFill>
                  <a:srgbClr val="00B0F0"/>
                </a:solidFill>
              </a:rPr>
              <a:t>krok</a:t>
            </a:r>
            <a:r>
              <a:rPr lang="sk-SK" dirty="0" smtClean="0"/>
              <a:t> – prirodzené číslo.</a:t>
            </a:r>
          </a:p>
          <a:p>
            <a:r>
              <a:rPr lang="sk-SK" dirty="0" smtClean="0"/>
              <a:t>Metódou priameho vkladania sa utriedia časti tabuľky tvorené prvkami, ktoré sú od seba vzdialené o krok.</a:t>
            </a:r>
          </a:p>
          <a:p>
            <a:r>
              <a:rPr lang="sk-SK" dirty="0" smtClean="0"/>
              <a:t>Krok sa zmenší a predchádzajúci postup sa opakuje.</a:t>
            </a:r>
          </a:p>
          <a:p>
            <a:r>
              <a:rPr lang="sk-SK" dirty="0" smtClean="0"/>
              <a:t>Naposledy sa postup opakuje pre krok = 1.</a:t>
            </a:r>
          </a:p>
          <a:p>
            <a:r>
              <a:rPr lang="sk-SK" dirty="0"/>
              <a:t>Autor – D. L. Shell, 1959.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13</a:t>
            </a:fld>
            <a:endParaRPr lang="sk-SK"/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42124"/>
            <a:ext cx="5724882" cy="2463800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25" y="3198690"/>
            <a:ext cx="5775657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ShellSort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1"/>
          </p:nvPr>
        </p:nvSpPr>
        <p:spPr>
          <a:xfrm>
            <a:off x="838200" y="1517716"/>
            <a:ext cx="5181600" cy="4796340"/>
          </a:xfrm>
        </p:spPr>
        <p:txBody>
          <a:bodyPr>
            <a:normAutofit/>
          </a:bodyPr>
          <a:lstStyle/>
          <a:p>
            <a:r>
              <a:rPr lang="sk-SK" dirty="0" smtClean="0"/>
              <a:t>Zvolí sa </a:t>
            </a:r>
            <a:r>
              <a:rPr lang="sk-SK" dirty="0" smtClean="0">
                <a:solidFill>
                  <a:srgbClr val="00B0F0"/>
                </a:solidFill>
              </a:rPr>
              <a:t>krok</a:t>
            </a:r>
            <a:r>
              <a:rPr lang="sk-SK" dirty="0" smtClean="0"/>
              <a:t> – prirodzené číslo.</a:t>
            </a:r>
          </a:p>
          <a:p>
            <a:r>
              <a:rPr lang="sk-SK" dirty="0" smtClean="0"/>
              <a:t>Metódou priameho vkladania sa utriedia časti tabuľky tvorené prvkami, ktoré sú od seba vzdialené o krok.</a:t>
            </a:r>
          </a:p>
          <a:p>
            <a:r>
              <a:rPr lang="sk-SK" dirty="0" smtClean="0"/>
              <a:t>Krok sa zmenší a predchádzajúci postup sa opakuje.</a:t>
            </a:r>
          </a:p>
          <a:p>
            <a:r>
              <a:rPr lang="sk-SK" dirty="0" smtClean="0"/>
              <a:t>Naposledy sa postup opakuje pre krok = 1.</a:t>
            </a:r>
          </a:p>
          <a:p>
            <a:r>
              <a:rPr lang="sk-SK" dirty="0"/>
              <a:t>Autor – D. L. Shell, 1959.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14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27049"/>
            <a:ext cx="5775657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RadixSort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555422"/>
            <a:ext cx="5181600" cy="4800927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 musí byť možné </a:t>
            </a:r>
            <a:r>
              <a:rPr lang="sk-SK" b="1" dirty="0" smtClean="0"/>
              <a:t>rozdeliť na samostatné zložky</a:t>
            </a:r>
            <a:r>
              <a:rPr lang="sk-SK" dirty="0" smtClean="0"/>
              <a:t> (napr. číslo na číslice).</a:t>
            </a:r>
          </a:p>
          <a:p>
            <a:r>
              <a:rPr lang="sk-SK" dirty="0" smtClean="0"/>
              <a:t>Tabuľka sa rozdelí </a:t>
            </a:r>
            <a:r>
              <a:rPr lang="sk-SK" dirty="0"/>
              <a:t>do </a:t>
            </a:r>
            <a:r>
              <a:rPr lang="sk-SK" dirty="0">
                <a:solidFill>
                  <a:srgbClr val="7030A0"/>
                </a:solidFill>
              </a:rPr>
              <a:t>pomocných tabuliek</a:t>
            </a:r>
            <a:r>
              <a:rPr lang="sk-SK" dirty="0"/>
              <a:t>, z ktorých každá bude obsahovať také prvky tabuľky, ktoré majú </a:t>
            </a:r>
            <a:r>
              <a:rPr lang="sk-SK" dirty="0" smtClean="0"/>
              <a:t>rovnakú hodnotu </a:t>
            </a:r>
            <a:r>
              <a:rPr lang="sk-SK" b="1" dirty="0" smtClean="0"/>
              <a:t>jednej zložky kľúča</a:t>
            </a:r>
            <a:r>
              <a:rPr lang="sk-SK" dirty="0" smtClean="0"/>
              <a:t>.</a:t>
            </a:r>
          </a:p>
          <a:p>
            <a:r>
              <a:rPr lang="sk-SK" dirty="0" smtClean="0"/>
              <a:t>Pomocné tabuľky </a:t>
            </a:r>
            <a:r>
              <a:rPr lang="sk-SK" dirty="0" smtClean="0">
                <a:solidFill>
                  <a:srgbClr val="00B050"/>
                </a:solidFill>
              </a:rPr>
              <a:t>sa zlúčia</a:t>
            </a:r>
            <a:r>
              <a:rPr lang="sk-SK" dirty="0" smtClean="0"/>
              <a:t> do jednej tabuľky.</a:t>
            </a:r>
          </a:p>
          <a:p>
            <a:r>
              <a:rPr lang="sk-SK" dirty="0" smtClean="0"/>
              <a:t>Postup v predchádzajúcich bodoch sa opakuje pre všetky zložky kľúča, pričom sa začína zložkou s najmenším vplyvom na konečné usporiadanie.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15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406"/>
            <a:ext cx="5724882" cy="51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RadixSort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555422"/>
            <a:ext cx="5181600" cy="4800927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Kľúč musí byť možné </a:t>
            </a:r>
            <a:r>
              <a:rPr lang="sk-SK" b="1" dirty="0"/>
              <a:t>rozdeliť na samostatné zložky</a:t>
            </a:r>
            <a:r>
              <a:rPr lang="sk-SK" dirty="0"/>
              <a:t> (napr. číslo na číslice).</a:t>
            </a:r>
          </a:p>
          <a:p>
            <a:r>
              <a:rPr lang="sk-SK" dirty="0"/>
              <a:t>Tabuľka sa rozdelí do </a:t>
            </a:r>
            <a:r>
              <a:rPr lang="sk-SK" dirty="0">
                <a:solidFill>
                  <a:srgbClr val="7030A0"/>
                </a:solidFill>
              </a:rPr>
              <a:t>pomocných tabuliek</a:t>
            </a:r>
            <a:r>
              <a:rPr lang="sk-SK" dirty="0"/>
              <a:t>, z ktorých každá bude obsahovať také prvky tabuľky, ktoré majú rovnakú hodnotu </a:t>
            </a:r>
            <a:r>
              <a:rPr lang="sk-SK" b="1" dirty="0"/>
              <a:t>jednej zložky kľúča</a:t>
            </a:r>
            <a:r>
              <a:rPr lang="sk-SK" dirty="0"/>
              <a:t>.</a:t>
            </a:r>
          </a:p>
          <a:p>
            <a:r>
              <a:rPr lang="sk-SK" dirty="0"/>
              <a:t>Pomocné tabuľky </a:t>
            </a:r>
            <a:r>
              <a:rPr lang="sk-SK" dirty="0">
                <a:solidFill>
                  <a:srgbClr val="00B050"/>
                </a:solidFill>
              </a:rPr>
              <a:t>sa zlúčia</a:t>
            </a:r>
            <a:r>
              <a:rPr lang="sk-SK" dirty="0"/>
              <a:t> do jednej tabuľky.</a:t>
            </a:r>
          </a:p>
          <a:p>
            <a:r>
              <a:rPr lang="sk-SK" dirty="0"/>
              <a:t>Postup v predchádzajúcich bodoch sa opakuje pre všetky zložky kľúča, pričom sa začína zložkou s najmenším vplyvom na konečné usporiadanie.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16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24882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MergeSort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555422"/>
            <a:ext cx="5181600" cy="4800927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Tabuľka </a:t>
            </a:r>
            <a:r>
              <a:rPr lang="sk-SK" dirty="0"/>
              <a:t>sa rozdelí do </a:t>
            </a:r>
            <a:r>
              <a:rPr lang="sk-SK" dirty="0">
                <a:solidFill>
                  <a:srgbClr val="00B0F0"/>
                </a:solidFill>
              </a:rPr>
              <a:t>dvoch</a:t>
            </a:r>
            <a:r>
              <a:rPr lang="sk-SK" dirty="0"/>
              <a:t> </a:t>
            </a:r>
            <a:r>
              <a:rPr lang="sk-SK" dirty="0" smtClean="0"/>
              <a:t>pomocných </a:t>
            </a:r>
            <a:r>
              <a:rPr lang="sk-SK" dirty="0" smtClean="0">
                <a:solidFill>
                  <a:srgbClr val="7030A0"/>
                </a:solidFill>
              </a:rPr>
              <a:t>tabuliek</a:t>
            </a:r>
            <a:r>
              <a:rPr lang="sk-SK" dirty="0" smtClean="0"/>
              <a:t> (striedavo po jednom prvku (N-</a:t>
            </a:r>
            <a:r>
              <a:rPr lang="sk-SK" dirty="0" err="1" smtClean="0"/>
              <a:t>tici</a:t>
            </a:r>
            <a:r>
              <a:rPr lang="sk-SK" dirty="0" smtClean="0"/>
              <a:t>) do každej pomocnej tabuľky).</a:t>
            </a:r>
          </a:p>
          <a:p>
            <a:pPr lvl="0"/>
            <a:r>
              <a:rPr lang="sk-SK" dirty="0" smtClean="0"/>
              <a:t>Pomocné </a:t>
            </a:r>
            <a:r>
              <a:rPr lang="sk-SK" dirty="0"/>
              <a:t>tabuľky </a:t>
            </a:r>
            <a:r>
              <a:rPr lang="sk-SK" dirty="0">
                <a:solidFill>
                  <a:schemeClr val="accent4"/>
                </a:solidFill>
              </a:rPr>
              <a:t>sa zlúčia</a:t>
            </a:r>
            <a:r>
              <a:rPr lang="sk-SK" dirty="0"/>
              <a:t> do jednej tabuľky, tak, že vzniknú </a:t>
            </a:r>
            <a:r>
              <a:rPr lang="sk-SK" dirty="0">
                <a:solidFill>
                  <a:schemeClr val="accent4"/>
                </a:solidFill>
              </a:rPr>
              <a:t>usporiadané </a:t>
            </a:r>
            <a:r>
              <a:rPr lang="sk-SK" dirty="0" smtClean="0">
                <a:solidFill>
                  <a:schemeClr val="accent4"/>
                </a:solidFill>
              </a:rPr>
              <a:t>dvojice </a:t>
            </a:r>
            <a:r>
              <a:rPr lang="sk-SK" dirty="0" smtClean="0"/>
              <a:t>(N*2-tice).</a:t>
            </a:r>
          </a:p>
          <a:p>
            <a:pPr lvl="0"/>
            <a:r>
              <a:rPr lang="sk-SK" dirty="0" smtClean="0"/>
              <a:t>Prvé dva kroky sa opakujú so skupinami s dvojnásobným počtom prvkov (postupne vznikajú usporiadané 4-ice, 8-ice, 16-ice).</a:t>
            </a:r>
          </a:p>
          <a:p>
            <a:pPr lvl="0"/>
            <a:r>
              <a:rPr lang="sk-SK" dirty="0" smtClean="0"/>
              <a:t>Algoritmus končí, keď zlúčením vznikne </a:t>
            </a:r>
            <a:r>
              <a:rPr lang="sk-SK" dirty="0" smtClean="0">
                <a:solidFill>
                  <a:srgbClr val="00B050"/>
                </a:solidFill>
              </a:rPr>
              <a:t>usporiadaná tabuľka</a:t>
            </a:r>
            <a:r>
              <a:rPr lang="sk-SK" dirty="0" smtClean="0"/>
              <a:t>. </a:t>
            </a:r>
            <a:endParaRPr lang="sk-SK" dirty="0"/>
          </a:p>
          <a:p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17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79411"/>
            <a:ext cx="5750270" cy="61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Triedenie sekvenčných súborov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Následne sa v buffer-y vyberie </a:t>
            </a:r>
            <a:r>
              <a:rPr lang="sk-SK" dirty="0">
                <a:solidFill>
                  <a:srgbClr val="7030A0"/>
                </a:solidFill>
              </a:rPr>
              <a:t>najmenšia možná hodnota</a:t>
            </a:r>
            <a:r>
              <a:rPr lang="sk-SK" dirty="0"/>
              <a:t> (tak, aby v </a:t>
            </a:r>
            <a:r>
              <a:rPr lang="sk-SK" dirty="0" err="1"/>
              <a:t>monotónií</a:t>
            </a:r>
            <a:r>
              <a:rPr lang="sk-SK" dirty="0"/>
              <a:t> bolo zachované usporiadanie), zapíše sa do </a:t>
            </a:r>
            <a:r>
              <a:rPr lang="sk-SK" dirty="0" err="1">
                <a:solidFill>
                  <a:srgbClr val="7030A0"/>
                </a:solidFill>
              </a:rPr>
              <a:t>monotónie</a:t>
            </a:r>
            <a:r>
              <a:rPr lang="sk-SK" dirty="0">
                <a:solidFill>
                  <a:srgbClr val="7030A0"/>
                </a:solidFill>
              </a:rPr>
              <a:t> </a:t>
            </a:r>
            <a:r>
              <a:rPr lang="sk-SK" dirty="0"/>
              <a:t>a </a:t>
            </a:r>
            <a:r>
              <a:rPr lang="sk-SK" dirty="0">
                <a:solidFill>
                  <a:srgbClr val="00B0F0"/>
                </a:solidFill>
              </a:rPr>
              <a:t>doplní sa zo súboru</a:t>
            </a:r>
            <a:r>
              <a:rPr lang="sk-SK" dirty="0"/>
              <a:t> (ak je čím).</a:t>
            </a:r>
          </a:p>
          <a:p>
            <a:r>
              <a:rPr lang="sk-SK" dirty="0" smtClean="0"/>
              <a:t>Ak </a:t>
            </a:r>
            <a:r>
              <a:rPr lang="sk-SK" dirty="0"/>
              <a:t>v buffer-y neexistuje hodnota, ktorá nenaruší usporiadanie </a:t>
            </a:r>
            <a:r>
              <a:rPr lang="sk-SK" dirty="0" err="1"/>
              <a:t>monotónie</a:t>
            </a:r>
            <a:r>
              <a:rPr lang="sk-SK" dirty="0"/>
              <a:t>, táto sa uzavrie a otvorí sa nová.</a:t>
            </a:r>
          </a:p>
          <a:p>
            <a:r>
              <a:rPr lang="sk-SK" dirty="0"/>
              <a:t>Vytváranie </a:t>
            </a:r>
            <a:r>
              <a:rPr lang="sk-SK" dirty="0" err="1"/>
              <a:t>monotónií</a:t>
            </a:r>
            <a:r>
              <a:rPr lang="sk-SK" dirty="0"/>
              <a:t> končí po vyprázdnení buffer-a.</a:t>
            </a:r>
          </a:p>
          <a:p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18</a:t>
            </a:fld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Triedenie spájaním </a:t>
            </a:r>
            <a:r>
              <a:rPr lang="sk-SK" dirty="0" err="1" smtClean="0"/>
              <a:t>monotónií</a:t>
            </a:r>
            <a:r>
              <a:rPr lang="sk-SK" dirty="0" smtClean="0"/>
              <a:t>.</a:t>
            </a:r>
          </a:p>
          <a:p>
            <a:r>
              <a:rPr lang="sk-SK" dirty="0" smtClean="0"/>
              <a:t>Triedenie pracuje v dvoch fázach: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 smtClean="0"/>
              <a:t>Vytvorenie </a:t>
            </a:r>
            <a:r>
              <a:rPr lang="sk-SK" b="1" dirty="0" err="1" smtClean="0">
                <a:solidFill>
                  <a:schemeClr val="accent4"/>
                </a:solidFill>
              </a:rPr>
              <a:t>monotónií</a:t>
            </a:r>
            <a:r>
              <a:rPr lang="sk-SK" dirty="0" smtClean="0">
                <a:solidFill>
                  <a:schemeClr val="accent4"/>
                </a:solidFill>
              </a:rPr>
              <a:t> </a:t>
            </a:r>
            <a:r>
              <a:rPr lang="sk-SK" dirty="0" smtClean="0"/>
              <a:t>(pomocné </a:t>
            </a:r>
            <a:r>
              <a:rPr lang="sk-SK" dirty="0" smtClean="0">
                <a:solidFill>
                  <a:srgbClr val="00B050"/>
                </a:solidFill>
              </a:rPr>
              <a:t>usporiadané</a:t>
            </a:r>
            <a:r>
              <a:rPr lang="sk-SK" dirty="0" smtClean="0"/>
              <a:t> sekvenčné súbory).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 smtClean="0"/>
              <a:t>Spájanie </a:t>
            </a:r>
            <a:r>
              <a:rPr lang="sk-SK" dirty="0" err="1" smtClean="0"/>
              <a:t>monotónií</a:t>
            </a:r>
            <a:r>
              <a:rPr lang="sk-SK" dirty="0" smtClean="0"/>
              <a:t> do jedného utriedeného sekvenčného súboru.</a:t>
            </a:r>
          </a:p>
          <a:p>
            <a:r>
              <a:rPr lang="sk-SK" dirty="0" smtClean="0"/>
              <a:t>Pre vytvorenie </a:t>
            </a:r>
            <a:r>
              <a:rPr lang="sk-SK" dirty="0" err="1" smtClean="0"/>
              <a:t>monotónie</a:t>
            </a:r>
            <a:r>
              <a:rPr lang="sk-SK" dirty="0" smtClean="0"/>
              <a:t> je potrebné mať v operačnej pamäti čo najväčší </a:t>
            </a:r>
            <a:r>
              <a:rPr lang="sk-SK" b="1" dirty="0" smtClean="0">
                <a:solidFill>
                  <a:srgbClr val="7030A0"/>
                </a:solidFill>
              </a:rPr>
              <a:t>buffer</a:t>
            </a:r>
            <a:r>
              <a:rPr lang="sk-SK" dirty="0" smtClean="0"/>
              <a:t>.</a:t>
            </a:r>
          </a:p>
          <a:p>
            <a:r>
              <a:rPr lang="sk-SK" dirty="0" smtClean="0"/>
              <a:t>Buffer sa v prvom kroku </a:t>
            </a:r>
            <a:r>
              <a:rPr lang="sk-SK" dirty="0" smtClean="0">
                <a:solidFill>
                  <a:srgbClr val="00B0F0"/>
                </a:solidFill>
              </a:rPr>
              <a:t>zaplní</a:t>
            </a:r>
            <a:r>
              <a:rPr lang="sk-SK" dirty="0" smtClean="0"/>
              <a:t> prvkami zo súboru. </a:t>
            </a:r>
          </a:p>
        </p:txBody>
      </p:sp>
    </p:spTree>
    <p:extLst>
      <p:ext uri="{BB962C8B-B14F-4D97-AF65-F5344CB8AC3E}">
        <p14:creationId xmlns:p14="http://schemas.microsoft.com/office/powerpoint/2010/main" val="39160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Vytvorenie prvej </a:t>
            </a:r>
            <a:r>
              <a:rPr lang="sk-SK" dirty="0" err="1" smtClean="0"/>
              <a:t>monotónie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19</a:t>
            </a:fld>
            <a:endParaRPr lang="sk-SK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8" y="2607469"/>
            <a:ext cx="11652864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Priame metódy triedenia:</a:t>
            </a:r>
          </a:p>
          <a:p>
            <a:pPr lvl="1"/>
            <a:r>
              <a:rPr lang="sk-SK" sz="1400" dirty="0" err="1" smtClean="0"/>
              <a:t>SelectSort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err="1" smtClean="0"/>
              <a:t>InsertSort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err="1" smtClean="0"/>
              <a:t>BubbleSort</a:t>
            </a:r>
            <a:r>
              <a:rPr lang="sk-SK" sz="1400" dirty="0" smtClean="0"/>
              <a:t>.</a:t>
            </a:r>
          </a:p>
          <a:p>
            <a:r>
              <a:rPr lang="sk-SK" sz="1800" dirty="0" smtClean="0"/>
              <a:t>„Vylepšené metódy triedenia“:</a:t>
            </a:r>
          </a:p>
          <a:p>
            <a:pPr lvl="1"/>
            <a:r>
              <a:rPr lang="sk-SK" sz="1400" dirty="0" err="1" smtClean="0"/>
              <a:t>QuickSort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err="1" smtClean="0"/>
              <a:t>HeapSort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err="1" smtClean="0"/>
              <a:t>ShellSort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err="1" smtClean="0"/>
              <a:t>RadixSort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err="1" smtClean="0"/>
              <a:t>MergeSort</a:t>
            </a:r>
            <a:r>
              <a:rPr lang="sk-SK" sz="1400" dirty="0" smtClean="0"/>
              <a:t>.</a:t>
            </a:r>
          </a:p>
          <a:p>
            <a:r>
              <a:rPr lang="sk-SK" sz="1800" dirty="0" smtClean="0"/>
              <a:t>Triedenie sekvenčných súborov:</a:t>
            </a:r>
          </a:p>
          <a:p>
            <a:pPr lvl="1"/>
            <a:r>
              <a:rPr lang="sk-SK" sz="1400" dirty="0" smtClean="0"/>
              <a:t>Triedenie spájaním </a:t>
            </a:r>
            <a:r>
              <a:rPr lang="sk-SK" sz="1400" dirty="0" err="1" smtClean="0"/>
              <a:t>monotónií</a:t>
            </a:r>
            <a:r>
              <a:rPr lang="sk-SK" sz="1400" dirty="0" smtClean="0"/>
              <a:t>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23. 4. 2015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205315" y="1825625"/>
            <a:ext cx="4447371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Množina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sz="1800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Zoznam.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Tabuľka.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/>
              <a:t>Triedenia tabuliek</a:t>
            </a:r>
            <a:r>
              <a:rPr lang="sk-SK" sz="1800" dirty="0" smtClean="0"/>
              <a:t>.</a:t>
            </a: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Vytvorenie druhej </a:t>
            </a:r>
            <a:r>
              <a:rPr lang="sk-SK" dirty="0" err="1" smtClean="0"/>
              <a:t>monotónie</a:t>
            </a:r>
            <a:r>
              <a:rPr lang="sk-SK" dirty="0" smtClean="0"/>
              <a:t> a výsledné spojenie s prvou </a:t>
            </a:r>
            <a:r>
              <a:rPr lang="sk-SK" dirty="0" err="1" smtClean="0"/>
              <a:t>monotóniou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20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6" y="1803703"/>
            <a:ext cx="11932127" cy="27051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73" y="4924576"/>
            <a:ext cx="5991451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To najdôležitejšie z dnešnej prednášky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sk-SK" b="1" dirty="0" smtClean="0">
                <a:solidFill>
                  <a:schemeClr val="accent5"/>
                </a:solidFill>
              </a:rPr>
              <a:t>Triedenie </a:t>
            </a:r>
            <a:r>
              <a:rPr lang="sk-SK" b="1" dirty="0">
                <a:solidFill>
                  <a:schemeClr val="accent5"/>
                </a:solidFill>
              </a:rPr>
              <a:t>je proces </a:t>
            </a:r>
            <a:r>
              <a:rPr lang="sk-SK" b="1" dirty="0" err="1">
                <a:solidFill>
                  <a:schemeClr val="accent5"/>
                </a:solidFill>
              </a:rPr>
              <a:t>preusporiadania</a:t>
            </a:r>
            <a:r>
              <a:rPr lang="sk-SK" b="1" dirty="0">
                <a:solidFill>
                  <a:schemeClr val="accent5"/>
                </a:solidFill>
              </a:rPr>
              <a:t> množiny </a:t>
            </a:r>
            <a:r>
              <a:rPr lang="sk-SK" b="1" dirty="0" smtClean="0">
                <a:solidFill>
                  <a:schemeClr val="accent5"/>
                </a:solidFill>
              </a:rPr>
              <a:t>objektov v špecifickom poradí.</a:t>
            </a:r>
          </a:p>
          <a:p>
            <a:r>
              <a:rPr lang="sk-SK" b="1" dirty="0">
                <a:solidFill>
                  <a:schemeClr val="accent5"/>
                </a:solidFill>
              </a:rPr>
              <a:t>Na množine kľúčov musí byť definované úplné </a:t>
            </a:r>
            <a:r>
              <a:rPr lang="sk-SK" b="1" dirty="0" smtClean="0">
                <a:solidFill>
                  <a:schemeClr val="accent5"/>
                </a:solidFill>
              </a:rPr>
              <a:t>usporiadanie.</a:t>
            </a:r>
          </a:p>
          <a:p>
            <a:r>
              <a:rPr lang="sk-SK" b="1" dirty="0">
                <a:solidFill>
                  <a:schemeClr val="accent5"/>
                </a:solidFill>
              </a:rPr>
              <a:t>Zmysel má uvažovať iba triedenie sekvenčnej tabuľky a sekvenčného súboru</a:t>
            </a:r>
            <a:r>
              <a:rPr lang="sk-SK" b="1" dirty="0" smtClean="0">
                <a:solidFill>
                  <a:schemeClr val="accent5"/>
                </a:solidFill>
              </a:rPr>
              <a:t>!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Vždy využívajte čo možno najrýchlejšie triediace algoritmy (teda tie, ktoré majú zložitosť lepšiu ako N</a:t>
            </a:r>
            <a:r>
              <a:rPr lang="sk-SK" b="1" baseline="30000" dirty="0" smtClean="0">
                <a:solidFill>
                  <a:schemeClr val="accent5"/>
                </a:solidFill>
              </a:rPr>
              <a:t>2</a:t>
            </a:r>
            <a:r>
              <a:rPr lang="sk-SK" b="1" dirty="0" smtClean="0">
                <a:solidFill>
                  <a:schemeClr val="accent5"/>
                </a:solidFill>
              </a:rPr>
              <a:t>)!.</a:t>
            </a:r>
            <a:endParaRPr lang="sk-SK" b="1" dirty="0">
              <a:solidFill>
                <a:schemeClr val="accent5"/>
              </a:solidFill>
            </a:endParaRPr>
          </a:p>
          <a:p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23. 4. 2015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5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 minulej prednášky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838200" y="1807519"/>
            <a:ext cx="10515600" cy="4351338"/>
          </a:xfrm>
        </p:spPr>
        <p:txBody>
          <a:bodyPr anchor="ctr"/>
          <a:lstStyle/>
          <a:p>
            <a:r>
              <a:rPr lang="sk-SK" dirty="0" smtClean="0"/>
              <a:t>Charakterizujte údajovú štruktúru tabuľka.</a:t>
            </a:r>
          </a:p>
          <a:p>
            <a:r>
              <a:rPr lang="sk-SK" dirty="0" smtClean="0"/>
              <a:t>Aké implementácie tabuliek poznáte?</a:t>
            </a:r>
          </a:p>
          <a:p>
            <a:r>
              <a:rPr lang="sk-SK" dirty="0" smtClean="0"/>
              <a:t>Aké sú zložitosti operácií vlož, nájdi a zruš pre jednotlivé implementácie tabuliek?</a:t>
            </a:r>
          </a:p>
          <a:p>
            <a:r>
              <a:rPr lang="sk-SK" dirty="0" smtClean="0"/>
              <a:t>Čo je to a ako funguje </a:t>
            </a:r>
            <a:r>
              <a:rPr lang="sk-SK" dirty="0" err="1" smtClean="0"/>
              <a:t>bisekcia</a:t>
            </a:r>
            <a:r>
              <a:rPr lang="sk-SK" dirty="0" smtClean="0"/>
              <a:t>?</a:t>
            </a:r>
          </a:p>
          <a:p>
            <a:r>
              <a:rPr lang="sk-SK" dirty="0" smtClean="0"/>
              <a:t>Čo sú to synonymá, kolízie a akým spôsobom je možné riešiť kolízie?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23. 4. 2015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Triedenie tabuľky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Triedenie je proces </a:t>
            </a:r>
            <a:r>
              <a:rPr lang="sk-SK" dirty="0" err="1" smtClean="0"/>
              <a:t>preusporiadania</a:t>
            </a:r>
            <a:r>
              <a:rPr lang="sk-SK" dirty="0" smtClean="0"/>
              <a:t> množiny objektov (prvkov tabuľky) v špecifickom poradí, zväčša v rastúcom poradí kľúčov.</a:t>
            </a:r>
          </a:p>
          <a:p>
            <a:r>
              <a:rPr lang="sk-SK" dirty="0" smtClean="0"/>
              <a:t>Na množine kľúčov musí byť definované </a:t>
            </a:r>
            <a:r>
              <a:rPr lang="sk-SK" b="1" dirty="0" smtClean="0"/>
              <a:t>úplné usporiadanie</a:t>
            </a:r>
            <a:r>
              <a:rPr lang="sk-SK" dirty="0" smtClean="0"/>
              <a:t> (operátory </a:t>
            </a:r>
            <a:r>
              <a:rPr lang="sk-SK" dirty="0">
                <a:latin typeface="Calibri" panose="020F0502020204030204" pitchFamily="34" charset="0"/>
              </a:rPr>
              <a:t>=, </a:t>
            </a:r>
            <a:r>
              <a:rPr lang="sk-SK" dirty="0" smtClean="0">
                <a:latin typeface="Calibri" panose="020F0502020204030204" pitchFamily="34" charset="0"/>
              </a:rPr>
              <a:t>≠, </a:t>
            </a:r>
            <a:r>
              <a:rPr lang="sk-SK" dirty="0" smtClean="0"/>
              <a:t>&gt;,</a:t>
            </a:r>
            <a:r>
              <a:rPr lang="sk-SK" dirty="0" smtClean="0">
                <a:latin typeface="Calibri" panose="020F0502020204030204" pitchFamily="34" charset="0"/>
              </a:rPr>
              <a:t> </a:t>
            </a:r>
            <a:r>
              <a:rPr lang="sk-SK" dirty="0">
                <a:latin typeface="Calibri" panose="020F0502020204030204" pitchFamily="34" charset="0"/>
              </a:rPr>
              <a:t>≥ </a:t>
            </a:r>
            <a:r>
              <a:rPr lang="sk-SK" dirty="0" smtClean="0">
                <a:latin typeface="Calibri" panose="020F0502020204030204" pitchFamily="34" charset="0"/>
              </a:rPr>
              <a:t>,</a:t>
            </a:r>
            <a:r>
              <a:rPr lang="sk-SK" dirty="0" smtClean="0"/>
              <a:t>&lt;, </a:t>
            </a:r>
            <a:r>
              <a:rPr lang="sk-SK" dirty="0" smtClean="0">
                <a:latin typeface="Calibri" panose="020F0502020204030204" pitchFamily="34" charset="0"/>
              </a:rPr>
              <a:t>≤</a:t>
            </a:r>
            <a:r>
              <a:rPr lang="sk-SK" dirty="0" smtClean="0"/>
              <a:t>)!</a:t>
            </a:r>
          </a:p>
          <a:p>
            <a:r>
              <a:rPr lang="sk-SK" dirty="0" smtClean="0"/>
              <a:t>Podľa umiestnenia tabuľky, môže byť triedenie:</a:t>
            </a:r>
          </a:p>
          <a:p>
            <a:pPr lvl="1"/>
            <a:r>
              <a:rPr lang="sk-SK" b="1" dirty="0" smtClean="0"/>
              <a:t>vnútorné</a:t>
            </a:r>
            <a:r>
              <a:rPr lang="sk-SK" dirty="0" smtClean="0"/>
              <a:t> – celá tabuľka je v operačnej pamäti počítača alebo</a:t>
            </a:r>
          </a:p>
          <a:p>
            <a:pPr lvl="1"/>
            <a:r>
              <a:rPr lang="sk-SK" b="1" dirty="0" smtClean="0"/>
              <a:t>vonkajšie</a:t>
            </a:r>
            <a:r>
              <a:rPr lang="sk-SK" dirty="0" smtClean="0"/>
              <a:t> – tabuľka je mimo operačnej pamäti počítača (súbor na disku).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Zmysel má uvažovať iba triedenie sekvenčnej tabuľky a sekvenčného súboru!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5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Vlastnosti algoritmov triedenia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Prirodzený</a:t>
            </a:r>
            <a:r>
              <a:rPr lang="sk-SK" dirty="0" smtClean="0"/>
              <a:t> algoritmus - najrýchlejšie triedi už utriedenú tabuľku.</a:t>
            </a:r>
          </a:p>
          <a:p>
            <a:r>
              <a:rPr lang="sk-SK" b="1" dirty="0" smtClean="0"/>
              <a:t>Neprirodzený</a:t>
            </a:r>
            <a:r>
              <a:rPr lang="sk-SK" dirty="0" smtClean="0"/>
              <a:t> algoritmus - najpomalšie </a:t>
            </a:r>
            <a:r>
              <a:rPr lang="sk-SK" dirty="0"/>
              <a:t>triedi už utriedenú tabuľku</a:t>
            </a:r>
            <a:r>
              <a:rPr lang="sk-SK" dirty="0" smtClean="0"/>
              <a:t>.</a:t>
            </a:r>
          </a:p>
          <a:p>
            <a:r>
              <a:rPr lang="sk-SK" b="1" dirty="0" smtClean="0"/>
              <a:t>Neutrálny</a:t>
            </a:r>
            <a:r>
              <a:rPr lang="sk-SK" dirty="0" smtClean="0"/>
              <a:t> algoritmus – rýchlosť triedenia nezávisí od toho, či je tabuľka na začiatku utriedená alebo nie.</a:t>
            </a:r>
          </a:p>
          <a:p>
            <a:r>
              <a:rPr lang="sk-SK" b="1" dirty="0" smtClean="0"/>
              <a:t>Stabilný</a:t>
            </a:r>
            <a:r>
              <a:rPr lang="sk-SK" dirty="0" smtClean="0"/>
              <a:t> algoritmus – relatívne poradie prvkov s rovnakými kľúčmi (!)</a:t>
            </a:r>
            <a:br>
              <a:rPr lang="sk-SK" dirty="0" smtClean="0"/>
            </a:br>
            <a:r>
              <a:rPr lang="sk-SK" dirty="0" smtClean="0"/>
              <a:t>ostáva pri triedení nezmenené.</a:t>
            </a:r>
          </a:p>
          <a:p>
            <a:r>
              <a:rPr lang="sk-SK" dirty="0" smtClean="0"/>
              <a:t>Algoritmus, ktorý triedi </a:t>
            </a:r>
            <a:r>
              <a:rPr lang="sk-SK" b="1" dirty="0" smtClean="0"/>
              <a:t>na mieste</a:t>
            </a:r>
            <a:r>
              <a:rPr lang="sk-SK" dirty="0" smtClean="0"/>
              <a:t>, nevyžaduje ďalší pomocný priestor v pamäti, ktorého veľkosť závisí od počtu prvkov tabuľky.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8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Priame metódy </a:t>
            </a:r>
            <a:r>
              <a:rPr lang="sk-SK" dirty="0" smtClean="0"/>
              <a:t>triedenia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Výpočtová zložitosť je O(N</a:t>
            </a:r>
            <a:r>
              <a:rPr lang="sk-SK" baseline="30000" dirty="0" smtClean="0"/>
              <a:t>2</a:t>
            </a:r>
            <a:r>
              <a:rPr lang="sk-SK" dirty="0" smtClean="0"/>
              <a:t>).</a:t>
            </a:r>
          </a:p>
          <a:p>
            <a:r>
              <a:rPr lang="sk-SK" b="1" dirty="0" err="1" smtClean="0"/>
              <a:t>SelectSort</a:t>
            </a:r>
            <a:r>
              <a:rPr lang="sk-SK" dirty="0" smtClean="0"/>
              <a:t> (triedenie priamym výberom).</a:t>
            </a:r>
          </a:p>
          <a:p>
            <a:r>
              <a:rPr lang="sk-SK" b="1" dirty="0" err="1" smtClean="0"/>
              <a:t>InsertSort</a:t>
            </a:r>
            <a:r>
              <a:rPr lang="sk-SK" dirty="0"/>
              <a:t> </a:t>
            </a:r>
            <a:r>
              <a:rPr lang="sk-SK" dirty="0" smtClean="0"/>
              <a:t>(triedenie priamym vkladaním).</a:t>
            </a:r>
          </a:p>
          <a:p>
            <a:r>
              <a:rPr lang="sk-SK" b="1" dirty="0" err="1" smtClean="0"/>
              <a:t>BubbleSort</a:t>
            </a:r>
            <a:r>
              <a:rPr lang="sk-SK" dirty="0"/>
              <a:t> </a:t>
            </a:r>
            <a:r>
              <a:rPr lang="sk-SK" dirty="0" smtClean="0"/>
              <a:t>(triedenie priamou výmenou).</a:t>
            </a:r>
          </a:p>
          <a:p>
            <a:r>
              <a:rPr lang="sk-SK" dirty="0" smtClean="0"/>
              <a:t>V príkladoch bude triedená nasledujúca sekvenčná tabuľka:</a:t>
            </a:r>
          </a:p>
          <a:p>
            <a:endParaRPr lang="sk-SK" dirty="0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0" y="4464050"/>
            <a:ext cx="6423039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SelectSort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Tabuľka je rozdelená na </a:t>
            </a:r>
            <a:r>
              <a:rPr lang="sk-SK" dirty="0" smtClean="0">
                <a:solidFill>
                  <a:srgbClr val="00B050"/>
                </a:solidFill>
              </a:rPr>
              <a:t>utriedenú</a:t>
            </a:r>
            <a:r>
              <a:rPr lang="sk-SK" dirty="0" smtClean="0"/>
              <a:t> (na začiatku prázdna)a </a:t>
            </a:r>
            <a:r>
              <a:rPr lang="sk-SK" dirty="0" smtClean="0">
                <a:solidFill>
                  <a:schemeClr val="accent4"/>
                </a:solidFill>
              </a:rPr>
              <a:t>neutriedenú</a:t>
            </a:r>
            <a:r>
              <a:rPr lang="sk-SK" dirty="0" smtClean="0"/>
              <a:t> časť (na začiatku celá tabuľka).</a:t>
            </a:r>
          </a:p>
          <a:p>
            <a:r>
              <a:rPr lang="sk-SK" dirty="0" smtClean="0"/>
              <a:t>Algoritmus sa opakuje, pokiaľ nie je neutriedená časť jednoprvková.</a:t>
            </a:r>
          </a:p>
          <a:p>
            <a:r>
              <a:rPr lang="sk-SK" dirty="0" smtClean="0"/>
              <a:t>Z neutriedenej časti sa </a:t>
            </a:r>
            <a:r>
              <a:rPr lang="sk-SK" dirty="0" smtClean="0">
                <a:solidFill>
                  <a:srgbClr val="0070C0"/>
                </a:solidFill>
              </a:rPr>
              <a:t>vyberie</a:t>
            </a:r>
            <a:r>
              <a:rPr lang="sk-SK" dirty="0" smtClean="0"/>
              <a:t> najmenší prvok a </a:t>
            </a:r>
            <a:r>
              <a:rPr lang="sk-SK" dirty="0" smtClean="0">
                <a:solidFill>
                  <a:srgbClr val="0070C0"/>
                </a:solidFill>
              </a:rPr>
              <a:t>vymení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70C0"/>
                </a:solidFill>
              </a:rPr>
              <a:t>sa</a:t>
            </a:r>
            <a:r>
              <a:rPr lang="sk-SK" dirty="0" smtClean="0"/>
              <a:t> s prvým prvkom neutriedenej (vloží sa na koniec utriedenej) časti.</a:t>
            </a:r>
          </a:p>
          <a:p>
            <a:r>
              <a:rPr lang="sk-SK" dirty="0" smtClean="0"/>
              <a:t>Veľkosť utriedenej vzrastie a neutriedenej časti sa zmenší o jeden prvok.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  <p:pic>
        <p:nvPicPr>
          <p:cNvPr id="31" name="Obrázo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87349"/>
            <a:ext cx="5775657" cy="5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InsertSort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Tabuľka je rozdelená na </a:t>
            </a:r>
            <a:r>
              <a:rPr lang="sk-SK" dirty="0">
                <a:solidFill>
                  <a:srgbClr val="00B050"/>
                </a:solidFill>
              </a:rPr>
              <a:t>utriedenú</a:t>
            </a:r>
            <a:r>
              <a:rPr lang="sk-SK" dirty="0"/>
              <a:t> (na začiatku </a:t>
            </a:r>
            <a:r>
              <a:rPr lang="sk-SK" dirty="0" smtClean="0"/>
              <a:t>prvý prvok) a </a:t>
            </a:r>
            <a:r>
              <a:rPr lang="sk-SK" dirty="0" smtClean="0">
                <a:solidFill>
                  <a:schemeClr val="accent4"/>
                </a:solidFill>
              </a:rPr>
              <a:t>neutriedenú</a:t>
            </a:r>
            <a:r>
              <a:rPr lang="sk-SK" dirty="0" smtClean="0"/>
              <a:t> </a:t>
            </a:r>
            <a:r>
              <a:rPr lang="sk-SK" dirty="0"/>
              <a:t>časť (na začiatku </a:t>
            </a:r>
            <a:r>
              <a:rPr lang="sk-SK" dirty="0" smtClean="0"/>
              <a:t>zvyšok tabuľky).</a:t>
            </a:r>
            <a:endParaRPr lang="sk-SK" dirty="0"/>
          </a:p>
          <a:p>
            <a:r>
              <a:rPr lang="sk-SK" dirty="0"/>
              <a:t>Algoritmus sa opakuje, pokiaľ nie je neutriedená časť prázdna.</a:t>
            </a:r>
          </a:p>
          <a:p>
            <a:r>
              <a:rPr lang="sk-SK" dirty="0"/>
              <a:t>Z neutriedenej časti sa </a:t>
            </a:r>
            <a:r>
              <a:rPr lang="sk-SK" dirty="0">
                <a:solidFill>
                  <a:srgbClr val="00B0F0"/>
                </a:solidFill>
              </a:rPr>
              <a:t>vyberie</a:t>
            </a:r>
            <a:r>
              <a:rPr lang="sk-SK" dirty="0"/>
              <a:t> </a:t>
            </a:r>
            <a:r>
              <a:rPr lang="sk-SK" dirty="0" smtClean="0"/>
              <a:t>prvý prvok a </a:t>
            </a:r>
            <a:r>
              <a:rPr lang="sk-SK" dirty="0" smtClean="0">
                <a:solidFill>
                  <a:srgbClr val="00B0F0"/>
                </a:solidFill>
              </a:rPr>
              <a:t>vloží </a:t>
            </a:r>
            <a:r>
              <a:rPr lang="sk-SK" dirty="0">
                <a:solidFill>
                  <a:srgbClr val="00B0F0"/>
                </a:solidFill>
              </a:rPr>
              <a:t>sa </a:t>
            </a:r>
            <a:r>
              <a:rPr lang="sk-SK" dirty="0" smtClean="0">
                <a:solidFill>
                  <a:srgbClr val="00B0F0"/>
                </a:solidFill>
              </a:rPr>
              <a:t>na správne miesto</a:t>
            </a:r>
            <a:r>
              <a:rPr lang="sk-SK" dirty="0" smtClean="0"/>
              <a:t> v utriedenej </a:t>
            </a:r>
            <a:r>
              <a:rPr lang="sk-SK" dirty="0"/>
              <a:t>časti.</a:t>
            </a:r>
          </a:p>
          <a:p>
            <a:r>
              <a:rPr lang="sk-SK" dirty="0"/>
              <a:t>Veľkosť utriedenej vzrastie a neutriedenej časti sa zmenší o jeden prvok.</a:t>
            </a:r>
          </a:p>
          <a:p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87349"/>
            <a:ext cx="5801045" cy="5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BubbleSort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Algoritmus opakovane porovnáva kľúče susedných prvkov v celej tabuľke.</a:t>
            </a:r>
          </a:p>
          <a:p>
            <a:r>
              <a:rPr lang="sk-SK" dirty="0" smtClean="0"/>
              <a:t>Ak dvojica prvkov nie je v správnom poradí, tak sa </a:t>
            </a:r>
            <a:r>
              <a:rPr lang="sk-SK" dirty="0" smtClean="0">
                <a:solidFill>
                  <a:srgbClr val="00B0F0"/>
                </a:solidFill>
              </a:rPr>
              <a:t>prvky vymenia</a:t>
            </a:r>
            <a:r>
              <a:rPr lang="sk-SK" dirty="0" smtClean="0"/>
              <a:t>.</a:t>
            </a:r>
          </a:p>
          <a:p>
            <a:r>
              <a:rPr lang="sk-SK" dirty="0" smtClean="0"/>
              <a:t>Algoritmus končí, keď počas prechodu tabuľkou neprebehla žiadna výmena.</a:t>
            </a:r>
          </a:p>
          <a:p>
            <a:r>
              <a:rPr lang="sk-SK" dirty="0" smtClean="0"/>
              <a:t>Malé kľúče (bublinky) stúpajú k začiatku tabuľky (hladine).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78894"/>
            <a:ext cx="577565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4748</TotalTime>
  <Words>1231</Words>
  <Application>Microsoft Office PowerPoint</Application>
  <PresentationFormat>Širokouhlá</PresentationFormat>
  <Paragraphs>182</Paragraphs>
  <Slides>21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Prezentacia</vt:lpstr>
      <vt:lpstr>Triedenia tabuliek</vt:lpstr>
      <vt:lpstr>Prehľad</vt:lpstr>
      <vt:lpstr>Z minulej prednášky</vt:lpstr>
      <vt:lpstr>Triedenie tabuľky</vt:lpstr>
      <vt:lpstr>Vlastnosti algoritmov triedenia</vt:lpstr>
      <vt:lpstr>Priame metódy triedenia</vt:lpstr>
      <vt:lpstr>SelectSort</vt:lpstr>
      <vt:lpstr>InsertSort</vt:lpstr>
      <vt:lpstr>BubbleSort</vt:lpstr>
      <vt:lpstr>Vylepšené metódy triedenia</vt:lpstr>
      <vt:lpstr>QuickSort</vt:lpstr>
      <vt:lpstr>HeapSort</vt:lpstr>
      <vt:lpstr>ShellSort</vt:lpstr>
      <vt:lpstr>ShellSort</vt:lpstr>
      <vt:lpstr>RadixSort</vt:lpstr>
      <vt:lpstr>RadixSort</vt:lpstr>
      <vt:lpstr>MergeSort</vt:lpstr>
      <vt:lpstr>Triedenie sekvenčných súborov</vt:lpstr>
      <vt:lpstr>Vytvorenie prvej monotónie</vt:lpstr>
      <vt:lpstr>Vytvorenie druhej monotónie a výsledné spojenie s prvou monotóniou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449</cp:revision>
  <dcterms:created xsi:type="dcterms:W3CDTF">2015-02-18T10:14:38Z</dcterms:created>
  <dcterms:modified xsi:type="dcterms:W3CDTF">2015-04-23T10:42:54Z</dcterms:modified>
</cp:coreProperties>
</file>