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5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57434D-8449-4ED2-B054-14FD3BDC96D3}" type="datetimeFigureOut">
              <a:rPr lang="en-US" smtClean="0"/>
              <a:pPr/>
              <a:t>12/17/2012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3C3DDA-2463-4033-A3C5-56D997A963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67783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61776CA9-4DA7-4254-BFFE-A3DE894C82E3}" type="datetime1">
              <a:rPr lang="en-US" smtClean="0"/>
              <a:pPr/>
              <a:t>12/17/2012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296DD18-35D9-4A0F-82DA-DBE5DD866E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A6E7C-ACBB-4D97-966C-8F69AE03F985}" type="datetime1">
              <a:rPr lang="en-US" smtClean="0"/>
              <a:pPr/>
              <a:t>12/17/2012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6DD18-35D9-4A0F-82DA-DBE5DD866E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E2299A59-0088-497F-996D-DDF78E8A28CC}" type="datetime1">
              <a:rPr lang="en-US" smtClean="0"/>
              <a:pPr/>
              <a:t>12/17/2012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A296DD18-35D9-4A0F-82DA-DBE5DD866E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80938-70C1-4D2B-9B43-26B0B847BF9A}" type="datetime1">
              <a:rPr lang="en-US" smtClean="0"/>
              <a:pPr/>
              <a:t>12/17/2012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296DD18-35D9-4A0F-82DA-DBE5DD866E8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C7B28-65EE-466B-8A61-03EB20F6F21D}" type="datetime1">
              <a:rPr lang="en-US" smtClean="0"/>
              <a:pPr/>
              <a:t>12/17/2012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A296DD18-35D9-4A0F-82DA-DBE5DD866E8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B82E5F9-71EB-4BDD-96A3-7337073C1D6B}" type="datetime1">
              <a:rPr lang="en-US" smtClean="0"/>
              <a:pPr/>
              <a:t>12/17/2012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296DD18-35D9-4A0F-82DA-DBE5DD866E8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43E8FB4-A424-4992-852B-C6A064EBA7B5}" type="datetime1">
              <a:rPr lang="en-US" smtClean="0"/>
              <a:pPr/>
              <a:t>12/17/2012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296DD18-35D9-4A0F-82DA-DBE5DD866E8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E8ABC-A998-4BB6-9924-FA27A78057F9}" type="datetime1">
              <a:rPr lang="en-US" smtClean="0"/>
              <a:pPr/>
              <a:t>12/17/2012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296DD18-35D9-4A0F-82DA-DBE5DD866E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F82E2-4D32-4034-8CFA-1D89F221D953}" type="datetime1">
              <a:rPr lang="en-US" smtClean="0"/>
              <a:pPr/>
              <a:t>12/17/2012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296DD18-35D9-4A0F-82DA-DBE5DD866E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1335E-2168-4A0F-9F76-A3F76C3743A9}" type="datetime1">
              <a:rPr lang="en-US" smtClean="0"/>
              <a:pPr/>
              <a:t>12/17/2012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296DD18-35D9-4A0F-82DA-DBE5DD866E8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484381CC-1903-41DD-8665-91683A8A3B98}" type="datetime1">
              <a:rPr lang="en-US" smtClean="0"/>
              <a:pPr/>
              <a:t>12/17/2012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A296DD18-35D9-4A0F-82DA-DBE5DD866E8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F25E8C1-0983-446C-965F-FF1A93FDC452}" type="datetime1">
              <a:rPr lang="en-US" smtClean="0"/>
              <a:pPr/>
              <a:t>12/17/2012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A296DD18-35D9-4A0F-82DA-DBE5DD866E8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sk-SK" b="1" cap="all" dirty="0">
                <a:latin typeface="Arial Black" pitchFamily="34" charset="0"/>
              </a:rPr>
              <a:t>Počítačová bezpečnosť </a:t>
            </a:r>
            <a:r>
              <a:rPr lang="en-US" b="1" cap="all" dirty="0"/>
              <a:t/>
            </a:r>
            <a:br>
              <a:rPr lang="en-US" b="1" cap="all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6DD18-35D9-4A0F-82DA-DBE5DD866E8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1" algn="ctr" rtl="0">
              <a:spcBef>
                <a:spcPct val="0"/>
              </a:spcBef>
            </a:pPr>
            <a:r>
              <a:rPr lang="sk-SK" sz="3200" b="1" dirty="0">
                <a:latin typeface="+mn-lt"/>
              </a:rPr>
              <a:t>Klasifikácia bezpečnosti počítačových systémov</a:t>
            </a:r>
            <a:endParaRPr lang="en-US" sz="3200" b="1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296DD18-35D9-4A0F-82DA-DBE5DD866E8D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83568" y="1628800"/>
          <a:ext cx="7416824" cy="46685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96144"/>
                <a:gridCol w="6120680"/>
              </a:tblGrid>
              <a:tr h="370840">
                <a:tc>
                  <a:txBody>
                    <a:bodyPr/>
                    <a:lstStyle/>
                    <a:p>
                      <a:r>
                        <a:rPr lang="sk-SK" sz="1600" b="1" dirty="0" smtClean="0">
                          <a:solidFill>
                            <a:schemeClr val="tx1"/>
                          </a:solidFill>
                        </a:rPr>
                        <a:t>Kategória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b="1" dirty="0" smtClean="0">
                          <a:solidFill>
                            <a:schemeClr val="tx1"/>
                          </a:solidFill>
                        </a:rPr>
                        <a:t>Popis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k-SK" sz="2400" b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B</a:t>
                      </a:r>
                      <a:endParaRPr lang="en-US" sz="24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sk-SK" sz="2400" b="1" kern="12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poskytuje povinnú úroveň ochrany</a:t>
                      </a:r>
                      <a:endParaRPr lang="en-US" sz="2400" b="1" kern="1200" dirty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k-SK" b="1" dirty="0" smtClean="0"/>
                        <a:t>B1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Kategória C2 + označenie každého objektu OS stupňom zabezpečenia. Každému používateľovi systému  možné individuálne povoliť pristupovať k objektom s istým stupňom zabezpečenia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k-SK" b="1" dirty="0" smtClean="0"/>
                        <a:t>B2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pridáva označovanie všetkých systémových zdrojov pomocou stupňa zabezpečenia.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k-SK" b="1" dirty="0" smtClean="0"/>
                        <a:t>B3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 každý objekt udržiavať</a:t>
                      </a:r>
                      <a:r>
                        <a:rPr lang="sk-SK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k-SK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zoznam používateľov a skupín, ktorí </a:t>
                      </a:r>
                      <a:r>
                        <a:rPr lang="sk-SK" sz="1800" u="sng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nemajú</a:t>
                      </a:r>
                      <a:r>
                        <a:rPr lang="sk-SK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k nim prístup. OS musí disponovať mechanizmom monitorovania všetkých udalostí v systéme a možnosťou detekcie porušenia bezpečnostných pravidiel. Tento mechanizmus informuje osobu poverenú dohľadom nad bezpečnosťou systému a ak je to potrebné, zruší neprípustnú operáciu.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1" algn="ctr" rtl="0">
              <a:spcBef>
                <a:spcPct val="0"/>
              </a:spcBef>
            </a:pPr>
            <a:r>
              <a:rPr lang="sk-SK" sz="3200" b="1" dirty="0">
                <a:latin typeface="+mn-lt"/>
              </a:rPr>
              <a:t>Klasifikácia bezpečnosti počítačových systémov</a:t>
            </a:r>
            <a:endParaRPr lang="en-US" sz="3200" b="1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296DD18-35D9-4A0F-82DA-DBE5DD866E8D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83568" y="1700808"/>
          <a:ext cx="7416824" cy="22961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96144"/>
                <a:gridCol w="6120680"/>
              </a:tblGrid>
              <a:tr h="370840">
                <a:tc>
                  <a:txBody>
                    <a:bodyPr/>
                    <a:lstStyle/>
                    <a:p>
                      <a:r>
                        <a:rPr lang="sk-SK" sz="1600" b="1" dirty="0" smtClean="0">
                          <a:solidFill>
                            <a:schemeClr val="tx1"/>
                          </a:solidFill>
                        </a:rPr>
                        <a:t>Kategória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b="1" dirty="0" smtClean="0">
                          <a:solidFill>
                            <a:schemeClr val="tx1"/>
                          </a:solidFill>
                        </a:rPr>
                        <a:t>Popis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k-SK" sz="2400" b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A</a:t>
                      </a:r>
                      <a:endParaRPr lang="en-US" sz="24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sk-SK" sz="2400" b="1" kern="1200" dirty="0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Systémy úrovne bezpečnosti A1 sú funkčne zhodné so systémami kategórie B3, ale sú pre ne definované špecifické postupy pre tvorbu a kontrolu bezpečnostných pravidiel. </a:t>
                      </a:r>
                      <a:endParaRPr lang="en-US" sz="2400" b="1" kern="1200" dirty="0" smtClean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k-SK" b="1" dirty="0" smtClean="0"/>
                        <a:t>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Všetky systémy, ktoré nespĺňajú</a:t>
                      </a:r>
                      <a:r>
                        <a:rPr lang="sk-SK" baseline="0" dirty="0" smtClean="0"/>
                        <a:t> žiadnu z popísaných kategórií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Bezpečnostné hrozby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296DD18-35D9-4A0F-82DA-DBE5DD866E8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hangingPunct="0"/>
            <a:r>
              <a:rPr lang="sk-SK" b="1" dirty="0"/>
              <a:t>Utajenie:</a:t>
            </a:r>
            <a:r>
              <a:rPr lang="sk-SK" dirty="0"/>
              <a:t> </a:t>
            </a:r>
            <a:r>
              <a:rPr lang="sk-SK" dirty="0" smtClean="0"/>
              <a:t>informácie </a:t>
            </a:r>
            <a:r>
              <a:rPr lang="sk-SK" dirty="0"/>
              <a:t>uložené v počítačovom systéme </a:t>
            </a:r>
            <a:r>
              <a:rPr lang="en-US" dirty="0" smtClean="0"/>
              <a:t>by </a:t>
            </a:r>
            <a:r>
              <a:rPr lang="sk-SK" dirty="0" smtClean="0"/>
              <a:t>mali</a:t>
            </a:r>
            <a:r>
              <a:rPr lang="en-US" dirty="0" smtClean="0"/>
              <a:t> by</a:t>
            </a:r>
            <a:r>
              <a:rPr lang="sk-SK" dirty="0" smtClean="0"/>
              <a:t>ť </a:t>
            </a:r>
            <a:r>
              <a:rPr lang="sk-SK" b="1" dirty="0">
                <a:solidFill>
                  <a:srgbClr val="009900"/>
                </a:solidFill>
              </a:rPr>
              <a:t>dostupné len oprávneným osobám. </a:t>
            </a:r>
            <a:r>
              <a:rPr lang="sk-SK" dirty="0" smtClean="0"/>
              <a:t>Dostupnosť je možnosť </a:t>
            </a:r>
            <a:r>
              <a:rPr lang="sk-SK" dirty="0"/>
              <a:t>zobrazenia, tlače, resp. iného spôsobu odhalenia, </a:t>
            </a:r>
            <a:r>
              <a:rPr lang="sk-SK" dirty="0" smtClean="0"/>
              <a:t>vrátane zistenia </a:t>
            </a:r>
            <a:r>
              <a:rPr lang="sk-SK" dirty="0"/>
              <a:t>ich existencie. </a:t>
            </a:r>
            <a:endParaRPr lang="en-US" dirty="0"/>
          </a:p>
          <a:p>
            <a:pPr hangingPunct="0"/>
            <a:r>
              <a:rPr lang="sk-SK" b="1" dirty="0"/>
              <a:t>Integrita</a:t>
            </a:r>
            <a:r>
              <a:rPr lang="sk-SK" dirty="0"/>
              <a:t>: </a:t>
            </a:r>
            <a:r>
              <a:rPr lang="sk-SK" dirty="0" smtClean="0"/>
              <a:t>sprístupniť možnosti </a:t>
            </a:r>
            <a:r>
              <a:rPr lang="sk-SK" b="1" dirty="0"/>
              <a:t>modifikácie</a:t>
            </a:r>
            <a:r>
              <a:rPr lang="sk-SK" dirty="0"/>
              <a:t> informácií </a:t>
            </a:r>
            <a:r>
              <a:rPr lang="sk-SK" b="1" dirty="0">
                <a:solidFill>
                  <a:srgbClr val="009900"/>
                </a:solidFill>
              </a:rPr>
              <a:t>iba oprávnenými osobami</a:t>
            </a:r>
            <a:r>
              <a:rPr lang="sk-SK" dirty="0"/>
              <a:t>. Modifikácia zahŕňa zápis, zmenu, zmazanie a vytvorenie.</a:t>
            </a:r>
            <a:endParaRPr lang="en-US" dirty="0"/>
          </a:p>
          <a:p>
            <a:pPr hangingPunct="0"/>
            <a:r>
              <a:rPr lang="sk-SK" b="1" dirty="0"/>
              <a:t>Dostupnosť</a:t>
            </a:r>
            <a:r>
              <a:rPr lang="sk-SK" dirty="0"/>
              <a:t>: požadujeme, aby počítačový systém bol </a:t>
            </a:r>
            <a:r>
              <a:rPr lang="sk-SK" b="1" dirty="0">
                <a:solidFill>
                  <a:srgbClr val="009900"/>
                </a:solidFill>
              </a:rPr>
              <a:t>dostupný</a:t>
            </a:r>
            <a:r>
              <a:rPr lang="sk-SK" dirty="0"/>
              <a:t> oprávneným používateľom.</a:t>
            </a:r>
            <a:endParaRPr lang="en-US" dirty="0"/>
          </a:p>
          <a:p>
            <a:pPr hangingPunct="0"/>
            <a:r>
              <a:rPr lang="sk-SK" b="1" dirty="0"/>
              <a:t>Autenticita</a:t>
            </a:r>
            <a:r>
              <a:rPr lang="sk-SK" dirty="0"/>
              <a:t>: znamená, že počítačový systém je schopný </a:t>
            </a:r>
            <a:r>
              <a:rPr lang="sk-SK" b="1" dirty="0">
                <a:solidFill>
                  <a:srgbClr val="009900"/>
                </a:solidFill>
              </a:rPr>
              <a:t>overiť identitu </a:t>
            </a:r>
            <a:r>
              <a:rPr lang="sk-SK" dirty="0"/>
              <a:t>používateľa.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Typy bezpečnostných hrozieb</a:t>
            </a:r>
            <a:endParaRPr lang="en-US" dirty="0"/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296DD18-35D9-4A0F-82DA-DBE5DD866E8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402832" cy="4525963"/>
          </a:xfrm>
        </p:spPr>
        <p:txBody>
          <a:bodyPr>
            <a:normAutofit fontScale="92500" lnSpcReduction="10000"/>
          </a:bodyPr>
          <a:lstStyle/>
          <a:p>
            <a:pPr hangingPunct="0"/>
            <a:r>
              <a:rPr lang="en-US" sz="2600" b="1" dirty="0" err="1" smtClean="0"/>
              <a:t>Normálny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tok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dát</a:t>
            </a:r>
            <a:endParaRPr lang="en-US" sz="2600" b="1" dirty="0" smtClean="0"/>
          </a:p>
          <a:p>
            <a:pPr lvl="0" hangingPunct="0"/>
            <a:endParaRPr lang="sk-SK" b="1" dirty="0" smtClean="0"/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endParaRPr lang="en-US" dirty="0"/>
          </a:p>
          <a:p>
            <a:r>
              <a:rPr lang="sk-SK" sz="2600" b="1" dirty="0" smtClean="0"/>
              <a:t>Odopretie </a:t>
            </a:r>
            <a:r>
              <a:rPr lang="sk-SK" sz="2600" b="1" dirty="0"/>
              <a:t>služieb</a:t>
            </a:r>
            <a:r>
              <a:rPr lang="sk-SK" sz="2600" dirty="0"/>
              <a:t>: znamená útok na </a:t>
            </a:r>
            <a:r>
              <a:rPr lang="sk-SK" sz="2600" b="1" dirty="0"/>
              <a:t>dostupnosť.</a:t>
            </a:r>
            <a:r>
              <a:rPr lang="sk-SK" sz="2600" dirty="0"/>
              <a:t> </a:t>
            </a:r>
            <a:r>
              <a:rPr lang="sk-SK" sz="2600" dirty="0" smtClean="0"/>
              <a:t>Môže </a:t>
            </a:r>
            <a:r>
              <a:rPr lang="sk-SK" sz="2600" dirty="0"/>
              <a:t>byť spôsobený napr. zničením niektorej hardvérovej časti počítača, prerušením, resp. zahltením komunikačnej linky, prípadne znefunkčnením súborového systému.</a:t>
            </a:r>
            <a:endParaRPr lang="en-US" sz="2600" dirty="0"/>
          </a:p>
          <a:p>
            <a:pPr>
              <a:buNone/>
            </a:pPr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 lvl="0" hangingPunct="0"/>
            <a:endParaRPr lang="en-US" dirty="0"/>
          </a:p>
        </p:txBody>
      </p:sp>
      <p:grpSp>
        <p:nvGrpSpPr>
          <p:cNvPr id="1034" name="Group 10"/>
          <p:cNvGrpSpPr>
            <a:grpSpLocks noChangeAspect="1"/>
          </p:cNvGrpSpPr>
          <p:nvPr/>
        </p:nvGrpSpPr>
        <p:grpSpPr bwMode="auto">
          <a:xfrm>
            <a:off x="5292080" y="3789039"/>
            <a:ext cx="2952328" cy="1728193"/>
            <a:chOff x="1079" y="3799"/>
            <a:chExt cx="3307" cy="2074"/>
          </a:xfrm>
        </p:grpSpPr>
        <p:sp>
          <p:nvSpPr>
            <p:cNvPr id="1035" name="Rectangle 11"/>
            <p:cNvSpPr>
              <a:spLocks noChangeAspect="1" noChangeArrowheads="1"/>
            </p:cNvSpPr>
            <p:nvPr/>
          </p:nvSpPr>
          <p:spPr bwMode="auto">
            <a:xfrm>
              <a:off x="1079" y="3799"/>
              <a:ext cx="3307" cy="194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6" name="Text Box 12"/>
            <p:cNvSpPr txBox="1">
              <a:spLocks noChangeAspect="1" noChangeArrowheads="1"/>
            </p:cNvSpPr>
            <p:nvPr/>
          </p:nvSpPr>
          <p:spPr bwMode="auto">
            <a:xfrm>
              <a:off x="1158" y="5351"/>
              <a:ext cx="2372" cy="5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b) Odopretie služieb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grpSp>
          <p:nvGrpSpPr>
            <p:cNvPr id="1037" name="Group 13"/>
            <p:cNvGrpSpPr>
              <a:grpSpLocks noChangeAspect="1"/>
            </p:cNvGrpSpPr>
            <p:nvPr/>
          </p:nvGrpSpPr>
          <p:grpSpPr bwMode="auto">
            <a:xfrm>
              <a:off x="1158" y="3894"/>
              <a:ext cx="728" cy="539"/>
              <a:chOff x="1474" y="4242"/>
              <a:chExt cx="728" cy="539"/>
            </a:xfrm>
          </p:grpSpPr>
          <p:sp>
            <p:nvSpPr>
              <p:cNvPr id="1038" name="Oval 14"/>
              <p:cNvSpPr>
                <a:spLocks noChangeAspect="1" noChangeArrowheads="1"/>
              </p:cNvSpPr>
              <p:nvPr/>
            </p:nvSpPr>
            <p:spPr bwMode="auto">
              <a:xfrm>
                <a:off x="1474" y="4242"/>
                <a:ext cx="512" cy="539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9" name="Text Box 15"/>
              <p:cNvSpPr txBox="1">
                <a:spLocks noChangeAspect="1" noChangeArrowheads="1"/>
              </p:cNvSpPr>
              <p:nvPr/>
            </p:nvSpPr>
            <p:spPr bwMode="auto">
              <a:xfrm>
                <a:off x="1599" y="4313"/>
                <a:ext cx="603" cy="4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1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</a:rPr>
                  <a:t>Z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p:grpSp>
        <p:sp>
          <p:nvSpPr>
            <p:cNvPr id="1040" name="Line 16"/>
            <p:cNvSpPr>
              <a:spLocks noChangeAspect="1" noChangeShapeType="1"/>
            </p:cNvSpPr>
            <p:nvPr/>
          </p:nvSpPr>
          <p:spPr bwMode="auto">
            <a:xfrm>
              <a:off x="1644" y="4145"/>
              <a:ext cx="80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oval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041" name="Group 17"/>
            <p:cNvGrpSpPr>
              <a:grpSpLocks noChangeAspect="1"/>
            </p:cNvGrpSpPr>
            <p:nvPr/>
          </p:nvGrpSpPr>
          <p:grpSpPr bwMode="auto">
            <a:xfrm>
              <a:off x="3740" y="3897"/>
              <a:ext cx="637" cy="539"/>
              <a:chOff x="3740" y="3897"/>
              <a:chExt cx="637" cy="539"/>
            </a:xfrm>
          </p:grpSpPr>
          <p:sp>
            <p:nvSpPr>
              <p:cNvPr id="1042" name="Oval 18"/>
              <p:cNvSpPr>
                <a:spLocks noChangeAspect="1" noChangeArrowheads="1"/>
              </p:cNvSpPr>
              <p:nvPr/>
            </p:nvSpPr>
            <p:spPr bwMode="auto">
              <a:xfrm>
                <a:off x="3740" y="3897"/>
                <a:ext cx="512" cy="539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3" name="Text Box 19"/>
              <p:cNvSpPr txBox="1">
                <a:spLocks noChangeAspect="1" noChangeArrowheads="1"/>
              </p:cNvSpPr>
              <p:nvPr/>
            </p:nvSpPr>
            <p:spPr bwMode="auto">
              <a:xfrm>
                <a:off x="3774" y="3953"/>
                <a:ext cx="603" cy="4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1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</a:rPr>
                  <a:t>C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p:grpSp>
      </p:grpSp>
      <p:grpSp>
        <p:nvGrpSpPr>
          <p:cNvPr id="1044" name="Group 20"/>
          <p:cNvGrpSpPr>
            <a:grpSpLocks/>
          </p:cNvGrpSpPr>
          <p:nvPr/>
        </p:nvGrpSpPr>
        <p:grpSpPr bwMode="auto">
          <a:xfrm>
            <a:off x="3707904" y="1844824"/>
            <a:ext cx="3384376" cy="1224136"/>
            <a:chOff x="2681" y="4476"/>
            <a:chExt cx="4564" cy="1598"/>
          </a:xfrm>
        </p:grpSpPr>
        <p:sp>
          <p:nvSpPr>
            <p:cNvPr id="1045" name="Rectangle 21"/>
            <p:cNvSpPr>
              <a:spLocks noChangeAspect="1" noChangeArrowheads="1"/>
            </p:cNvSpPr>
            <p:nvPr/>
          </p:nvSpPr>
          <p:spPr bwMode="auto">
            <a:xfrm>
              <a:off x="2681" y="4476"/>
              <a:ext cx="4479" cy="159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6" name="Text Box 22"/>
            <p:cNvSpPr txBox="1">
              <a:spLocks noChangeAspect="1" noChangeArrowheads="1"/>
            </p:cNvSpPr>
            <p:nvPr/>
          </p:nvSpPr>
          <p:spPr bwMode="auto">
            <a:xfrm>
              <a:off x="2795" y="5547"/>
              <a:ext cx="4450" cy="4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a) </a:t>
              </a:r>
              <a:r>
                <a:rPr kumimoji="0" lang="sk-SK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 </a:t>
              </a:r>
              <a:r>
                <a:rPr kumimoji="0" lang="en-US" sz="11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Normálny</a:t>
              </a: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 </a:t>
              </a:r>
              <a:r>
                <a:rPr kumimoji="0" lang="en-US" sz="11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tok</a:t>
              </a: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 </a:t>
              </a:r>
              <a:r>
                <a:rPr kumimoji="0" lang="en-US" sz="11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dát</a:t>
              </a: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, Z – </a:t>
              </a:r>
              <a:r>
                <a:rPr kumimoji="0" lang="en-US" sz="11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zdroj</a:t>
              </a: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 </a:t>
              </a:r>
              <a:r>
                <a:rPr kumimoji="0" lang="en-US" sz="11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dát</a:t>
              </a: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, C – </a:t>
              </a:r>
              <a:r>
                <a:rPr kumimoji="0" lang="en-US" sz="11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cieľ</a:t>
              </a: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 </a:t>
              </a:r>
              <a:r>
                <a:rPr kumimoji="0" lang="en-US" sz="11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dát</a:t>
              </a: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 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47" name="Oval 23"/>
            <p:cNvSpPr>
              <a:spLocks noChangeAspect="1" noChangeArrowheads="1"/>
            </p:cNvSpPr>
            <p:nvPr/>
          </p:nvSpPr>
          <p:spPr bwMode="auto">
            <a:xfrm>
              <a:off x="2995" y="4747"/>
              <a:ext cx="642" cy="64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8" name="Text Box 24"/>
            <p:cNvSpPr txBox="1">
              <a:spLocks noChangeAspect="1" noChangeArrowheads="1"/>
            </p:cNvSpPr>
            <p:nvPr/>
          </p:nvSpPr>
          <p:spPr bwMode="auto">
            <a:xfrm>
              <a:off x="3121" y="4889"/>
              <a:ext cx="503" cy="3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Z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49" name="Oval 25"/>
            <p:cNvSpPr>
              <a:spLocks noChangeAspect="1" noChangeArrowheads="1"/>
            </p:cNvSpPr>
            <p:nvPr/>
          </p:nvSpPr>
          <p:spPr bwMode="auto">
            <a:xfrm>
              <a:off x="6292" y="4749"/>
              <a:ext cx="642" cy="64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0" name="Text Box 26"/>
            <p:cNvSpPr txBox="1">
              <a:spLocks noChangeAspect="1" noChangeArrowheads="1"/>
            </p:cNvSpPr>
            <p:nvPr/>
          </p:nvSpPr>
          <p:spPr bwMode="auto">
            <a:xfrm>
              <a:off x="6418" y="4891"/>
              <a:ext cx="444" cy="3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k-SK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C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51" name="Line 27"/>
            <p:cNvSpPr>
              <a:spLocks noChangeAspect="1" noChangeShapeType="1"/>
            </p:cNvSpPr>
            <p:nvPr/>
          </p:nvSpPr>
          <p:spPr bwMode="auto">
            <a:xfrm>
              <a:off x="3637" y="5090"/>
              <a:ext cx="263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Typy bezpečnostných hrozieb</a:t>
            </a:r>
            <a:endParaRPr lang="en-US" dirty="0"/>
          </a:p>
        </p:txBody>
      </p:sp>
      <p:sp>
        <p:nvSpPr>
          <p:cNvPr id="40" name="Slide Number Placeholder 3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296DD18-35D9-4A0F-82DA-DBE5DD866E8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906888" cy="4525963"/>
          </a:xfrm>
        </p:spPr>
        <p:txBody>
          <a:bodyPr>
            <a:normAutofit/>
          </a:bodyPr>
          <a:lstStyle/>
          <a:p>
            <a:pPr hangingPunct="0"/>
            <a:r>
              <a:rPr lang="sk-SK" sz="2400" b="1" dirty="0" smtClean="0"/>
              <a:t>Zachytenie </a:t>
            </a:r>
            <a:r>
              <a:rPr lang="sk-SK" sz="2400" b="1" dirty="0"/>
              <a:t>informácie</a:t>
            </a:r>
            <a:r>
              <a:rPr lang="sk-SK" sz="2400" dirty="0"/>
              <a:t>: znamená útok na </a:t>
            </a:r>
            <a:r>
              <a:rPr lang="sk-SK" sz="2400" b="1" dirty="0"/>
              <a:t>utajenie.</a:t>
            </a:r>
            <a:r>
              <a:rPr lang="sk-SK" sz="2400" dirty="0"/>
              <a:t> Neoprávnený používateľ získa prístup k súčasti počítačového systému. Môže ísť o odpočúvanie komunikačnej linky, resp. kopírovanie súborov</a:t>
            </a:r>
            <a:r>
              <a:rPr lang="sk-SK" sz="2400" dirty="0" smtClean="0"/>
              <a:t>.</a:t>
            </a:r>
          </a:p>
          <a:p>
            <a:pPr>
              <a:buNone/>
            </a:pPr>
            <a:endParaRPr lang="sk-SK" sz="2400" b="1" dirty="0" smtClean="0"/>
          </a:p>
          <a:p>
            <a:r>
              <a:rPr lang="sk-SK" sz="2400" b="1" dirty="0" smtClean="0"/>
              <a:t>Modifikácia</a:t>
            </a:r>
            <a:r>
              <a:rPr lang="sk-SK" sz="2400" dirty="0"/>
              <a:t>: znamená útok na </a:t>
            </a:r>
            <a:r>
              <a:rPr lang="sk-SK" sz="2400" b="1" dirty="0"/>
              <a:t>integritu.</a:t>
            </a:r>
            <a:r>
              <a:rPr lang="sk-SK" sz="2400" dirty="0"/>
              <a:t> </a:t>
            </a:r>
            <a:r>
              <a:rPr lang="sk-SK" sz="2400" dirty="0" smtClean="0"/>
              <a:t>Neoprávnená manipulácia </a:t>
            </a:r>
            <a:r>
              <a:rPr lang="sk-SK" sz="2400" dirty="0"/>
              <a:t>so súčasťami počítačového </a:t>
            </a:r>
            <a:r>
              <a:rPr lang="sk-SK" sz="2400" dirty="0" smtClean="0"/>
              <a:t>systému.</a:t>
            </a:r>
            <a:endParaRPr lang="en-US" sz="2400" dirty="0"/>
          </a:p>
        </p:txBody>
      </p:sp>
      <p:grpSp>
        <p:nvGrpSpPr>
          <p:cNvPr id="2050" name="Group 2"/>
          <p:cNvGrpSpPr>
            <a:grpSpLocks noChangeAspect="1"/>
          </p:cNvGrpSpPr>
          <p:nvPr/>
        </p:nvGrpSpPr>
        <p:grpSpPr bwMode="auto">
          <a:xfrm>
            <a:off x="5724128" y="1772816"/>
            <a:ext cx="2376264" cy="1490165"/>
            <a:chOff x="1079" y="3799"/>
            <a:chExt cx="3307" cy="2074"/>
          </a:xfrm>
        </p:grpSpPr>
        <p:sp>
          <p:nvSpPr>
            <p:cNvPr id="2051" name="Rectangle 3"/>
            <p:cNvSpPr>
              <a:spLocks noChangeAspect="1" noChangeArrowheads="1"/>
            </p:cNvSpPr>
            <p:nvPr/>
          </p:nvSpPr>
          <p:spPr bwMode="auto">
            <a:xfrm>
              <a:off x="1079" y="3799"/>
              <a:ext cx="3307" cy="194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2" name="Text Box 4"/>
            <p:cNvSpPr txBox="1">
              <a:spLocks noChangeAspect="1" noChangeArrowheads="1"/>
            </p:cNvSpPr>
            <p:nvPr/>
          </p:nvSpPr>
          <p:spPr bwMode="auto">
            <a:xfrm>
              <a:off x="1158" y="5351"/>
              <a:ext cx="3163" cy="5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c) Zachytenie informácie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grpSp>
          <p:nvGrpSpPr>
            <p:cNvPr id="2053" name="Group 5"/>
            <p:cNvGrpSpPr>
              <a:grpSpLocks noChangeAspect="1"/>
            </p:cNvGrpSpPr>
            <p:nvPr/>
          </p:nvGrpSpPr>
          <p:grpSpPr bwMode="auto">
            <a:xfrm>
              <a:off x="1158" y="3894"/>
              <a:ext cx="652" cy="539"/>
              <a:chOff x="1474" y="4242"/>
              <a:chExt cx="652" cy="539"/>
            </a:xfrm>
          </p:grpSpPr>
          <p:sp>
            <p:nvSpPr>
              <p:cNvPr id="2054" name="Oval 6"/>
              <p:cNvSpPr>
                <a:spLocks noChangeAspect="1" noChangeArrowheads="1"/>
              </p:cNvSpPr>
              <p:nvPr/>
            </p:nvSpPr>
            <p:spPr bwMode="auto">
              <a:xfrm>
                <a:off x="1474" y="4242"/>
                <a:ext cx="512" cy="539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5" name="Text Box 7"/>
              <p:cNvSpPr txBox="1">
                <a:spLocks noChangeAspect="1" noChangeArrowheads="1"/>
              </p:cNvSpPr>
              <p:nvPr/>
            </p:nvSpPr>
            <p:spPr bwMode="auto">
              <a:xfrm>
                <a:off x="1523" y="4313"/>
                <a:ext cx="603" cy="4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1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</a:rPr>
                  <a:t>Z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p:grpSp>
        <p:sp>
          <p:nvSpPr>
            <p:cNvPr id="2056" name="Line 8"/>
            <p:cNvSpPr>
              <a:spLocks noChangeAspect="1" noChangeShapeType="1"/>
            </p:cNvSpPr>
            <p:nvPr/>
          </p:nvSpPr>
          <p:spPr bwMode="auto">
            <a:xfrm>
              <a:off x="1727" y="4161"/>
              <a:ext cx="197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057" name="Group 9"/>
            <p:cNvGrpSpPr>
              <a:grpSpLocks noChangeAspect="1"/>
            </p:cNvGrpSpPr>
            <p:nvPr/>
          </p:nvGrpSpPr>
          <p:grpSpPr bwMode="auto">
            <a:xfrm>
              <a:off x="3740" y="3897"/>
              <a:ext cx="637" cy="539"/>
              <a:chOff x="3740" y="3897"/>
              <a:chExt cx="637" cy="539"/>
            </a:xfrm>
          </p:grpSpPr>
          <p:sp>
            <p:nvSpPr>
              <p:cNvPr id="2058" name="Oval 10"/>
              <p:cNvSpPr>
                <a:spLocks noChangeAspect="1" noChangeArrowheads="1"/>
              </p:cNvSpPr>
              <p:nvPr/>
            </p:nvSpPr>
            <p:spPr bwMode="auto">
              <a:xfrm>
                <a:off x="3740" y="3897"/>
                <a:ext cx="512" cy="539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9" name="Text Box 11"/>
              <p:cNvSpPr txBox="1">
                <a:spLocks noChangeAspect="1" noChangeArrowheads="1"/>
              </p:cNvSpPr>
              <p:nvPr/>
            </p:nvSpPr>
            <p:spPr bwMode="auto">
              <a:xfrm>
                <a:off x="3774" y="3953"/>
                <a:ext cx="603" cy="4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1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</a:rPr>
                  <a:t>C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p:grpSp>
        <p:grpSp>
          <p:nvGrpSpPr>
            <p:cNvPr id="2060" name="Group 12"/>
            <p:cNvGrpSpPr>
              <a:grpSpLocks noChangeAspect="1"/>
            </p:cNvGrpSpPr>
            <p:nvPr/>
          </p:nvGrpSpPr>
          <p:grpSpPr bwMode="auto">
            <a:xfrm>
              <a:off x="2250" y="4792"/>
              <a:ext cx="637" cy="539"/>
              <a:chOff x="3740" y="3897"/>
              <a:chExt cx="637" cy="539"/>
            </a:xfrm>
          </p:grpSpPr>
          <p:sp>
            <p:nvSpPr>
              <p:cNvPr id="2061" name="Oval 13"/>
              <p:cNvSpPr>
                <a:spLocks noChangeAspect="1" noChangeArrowheads="1"/>
              </p:cNvSpPr>
              <p:nvPr/>
            </p:nvSpPr>
            <p:spPr bwMode="auto">
              <a:xfrm>
                <a:off x="3740" y="3897"/>
                <a:ext cx="512" cy="539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2" name="Text Box 14"/>
              <p:cNvSpPr txBox="1">
                <a:spLocks noChangeAspect="1" noChangeArrowheads="1"/>
              </p:cNvSpPr>
              <p:nvPr/>
            </p:nvSpPr>
            <p:spPr bwMode="auto">
              <a:xfrm>
                <a:off x="3774" y="3953"/>
                <a:ext cx="603" cy="4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p:grpSp>
        <p:sp>
          <p:nvSpPr>
            <p:cNvPr id="2063" name="Line 15"/>
            <p:cNvSpPr>
              <a:spLocks noChangeAspect="1" noChangeShapeType="1"/>
            </p:cNvSpPr>
            <p:nvPr/>
          </p:nvSpPr>
          <p:spPr bwMode="auto">
            <a:xfrm>
              <a:off x="2358" y="4178"/>
              <a:ext cx="190" cy="6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064" name="Group 16"/>
          <p:cNvGrpSpPr>
            <a:grpSpLocks noChangeAspect="1"/>
          </p:cNvGrpSpPr>
          <p:nvPr/>
        </p:nvGrpSpPr>
        <p:grpSpPr bwMode="auto">
          <a:xfrm>
            <a:off x="5868144" y="4581128"/>
            <a:ext cx="1903412" cy="1182687"/>
            <a:chOff x="1079" y="3799"/>
            <a:chExt cx="3307" cy="2074"/>
          </a:xfrm>
        </p:grpSpPr>
        <p:sp>
          <p:nvSpPr>
            <p:cNvPr id="2065" name="Rectangle 17"/>
            <p:cNvSpPr>
              <a:spLocks noChangeAspect="1" noChangeArrowheads="1"/>
            </p:cNvSpPr>
            <p:nvPr/>
          </p:nvSpPr>
          <p:spPr bwMode="auto">
            <a:xfrm>
              <a:off x="1079" y="3799"/>
              <a:ext cx="3307" cy="194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6" name="Text Box 18"/>
            <p:cNvSpPr txBox="1">
              <a:spLocks noChangeAspect="1" noChangeArrowheads="1"/>
            </p:cNvSpPr>
            <p:nvPr/>
          </p:nvSpPr>
          <p:spPr bwMode="auto">
            <a:xfrm>
              <a:off x="1158" y="5351"/>
              <a:ext cx="3163" cy="5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d) Modifikácia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grpSp>
          <p:nvGrpSpPr>
            <p:cNvPr id="2067" name="Group 19"/>
            <p:cNvGrpSpPr>
              <a:grpSpLocks noChangeAspect="1"/>
            </p:cNvGrpSpPr>
            <p:nvPr/>
          </p:nvGrpSpPr>
          <p:grpSpPr bwMode="auto">
            <a:xfrm>
              <a:off x="1158" y="3894"/>
              <a:ext cx="652" cy="539"/>
              <a:chOff x="1474" y="4242"/>
              <a:chExt cx="652" cy="539"/>
            </a:xfrm>
          </p:grpSpPr>
          <p:sp>
            <p:nvSpPr>
              <p:cNvPr id="2068" name="Oval 20"/>
              <p:cNvSpPr>
                <a:spLocks noChangeAspect="1" noChangeArrowheads="1"/>
              </p:cNvSpPr>
              <p:nvPr/>
            </p:nvSpPr>
            <p:spPr bwMode="auto">
              <a:xfrm>
                <a:off x="1474" y="4242"/>
                <a:ext cx="512" cy="539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9" name="Text Box 21"/>
              <p:cNvSpPr txBox="1">
                <a:spLocks noChangeAspect="1" noChangeArrowheads="1"/>
              </p:cNvSpPr>
              <p:nvPr/>
            </p:nvSpPr>
            <p:spPr bwMode="auto">
              <a:xfrm>
                <a:off x="1523" y="4313"/>
                <a:ext cx="603" cy="4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1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</a:rPr>
                  <a:t>Z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p:grpSp>
        <p:sp>
          <p:nvSpPr>
            <p:cNvPr id="2070" name="Line 22"/>
            <p:cNvSpPr>
              <a:spLocks noChangeAspect="1" noChangeShapeType="1"/>
            </p:cNvSpPr>
            <p:nvPr/>
          </p:nvSpPr>
          <p:spPr bwMode="auto">
            <a:xfrm flipV="1">
              <a:off x="2866" y="4274"/>
              <a:ext cx="855" cy="6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071" name="Group 23"/>
            <p:cNvGrpSpPr>
              <a:grpSpLocks noChangeAspect="1"/>
            </p:cNvGrpSpPr>
            <p:nvPr/>
          </p:nvGrpSpPr>
          <p:grpSpPr bwMode="auto">
            <a:xfrm>
              <a:off x="3740" y="3897"/>
              <a:ext cx="637" cy="539"/>
              <a:chOff x="3740" y="3897"/>
              <a:chExt cx="637" cy="539"/>
            </a:xfrm>
          </p:grpSpPr>
          <p:sp>
            <p:nvSpPr>
              <p:cNvPr id="2072" name="Oval 24"/>
              <p:cNvSpPr>
                <a:spLocks noChangeAspect="1" noChangeArrowheads="1"/>
              </p:cNvSpPr>
              <p:nvPr/>
            </p:nvSpPr>
            <p:spPr bwMode="auto">
              <a:xfrm>
                <a:off x="3740" y="3897"/>
                <a:ext cx="512" cy="539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3" name="Text Box 25"/>
              <p:cNvSpPr txBox="1">
                <a:spLocks noChangeAspect="1" noChangeArrowheads="1"/>
              </p:cNvSpPr>
              <p:nvPr/>
            </p:nvSpPr>
            <p:spPr bwMode="auto">
              <a:xfrm>
                <a:off x="3774" y="3953"/>
                <a:ext cx="603" cy="4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1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</a:rPr>
                  <a:t>C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p:grpSp>
        <p:grpSp>
          <p:nvGrpSpPr>
            <p:cNvPr id="2074" name="Group 26"/>
            <p:cNvGrpSpPr>
              <a:grpSpLocks noChangeAspect="1"/>
            </p:cNvGrpSpPr>
            <p:nvPr/>
          </p:nvGrpSpPr>
          <p:grpSpPr bwMode="auto">
            <a:xfrm>
              <a:off x="2392" y="4792"/>
              <a:ext cx="637" cy="539"/>
              <a:chOff x="3740" y="3897"/>
              <a:chExt cx="637" cy="539"/>
            </a:xfrm>
          </p:grpSpPr>
          <p:sp>
            <p:nvSpPr>
              <p:cNvPr id="2075" name="Oval 27"/>
              <p:cNvSpPr>
                <a:spLocks noChangeAspect="1" noChangeArrowheads="1"/>
              </p:cNvSpPr>
              <p:nvPr/>
            </p:nvSpPr>
            <p:spPr bwMode="auto">
              <a:xfrm>
                <a:off x="3740" y="3897"/>
                <a:ext cx="512" cy="539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6" name="Text Box 28"/>
              <p:cNvSpPr txBox="1">
                <a:spLocks noChangeAspect="1" noChangeArrowheads="1"/>
              </p:cNvSpPr>
              <p:nvPr/>
            </p:nvSpPr>
            <p:spPr bwMode="auto">
              <a:xfrm>
                <a:off x="3774" y="3953"/>
                <a:ext cx="603" cy="4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p:grpSp>
        <p:sp>
          <p:nvSpPr>
            <p:cNvPr id="2077" name="Line 29"/>
            <p:cNvSpPr>
              <a:spLocks noChangeAspect="1" noChangeShapeType="1"/>
            </p:cNvSpPr>
            <p:nvPr/>
          </p:nvSpPr>
          <p:spPr bwMode="auto">
            <a:xfrm>
              <a:off x="1710" y="4225"/>
              <a:ext cx="744" cy="6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sz="3600" dirty="0" smtClean="0"/>
              <a:t/>
            </a:r>
            <a:br>
              <a:rPr lang="sk-SK" sz="3600" dirty="0" smtClean="0"/>
            </a:br>
            <a:r>
              <a:rPr lang="sk-SK" sz="3600" b="1" dirty="0" smtClean="0"/>
              <a:t>Bezpečnostné hrozby </a:t>
            </a:r>
            <a:r>
              <a:rPr lang="sk-SK" sz="3600" b="1" dirty="0"/>
              <a:t>pre jednotlivé súčasti počítačového </a:t>
            </a:r>
            <a:r>
              <a:rPr lang="sk-SK" sz="3600" b="1" dirty="0" smtClean="0"/>
              <a:t>systému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296DD18-35D9-4A0F-82DA-DBE5DD866E8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hangingPunct="0"/>
            <a:r>
              <a:rPr lang="sk-SK" b="1" i="1" dirty="0" smtClean="0"/>
              <a:t>Hardvér - </a:t>
            </a:r>
            <a:r>
              <a:rPr lang="sk-SK" dirty="0" smtClean="0"/>
              <a:t>porušenie dostupnosti – poškodenie, krádež</a:t>
            </a:r>
          </a:p>
          <a:p>
            <a:pPr hangingPunct="0"/>
            <a:r>
              <a:rPr lang="sk-SK" b="1" i="1" dirty="0" smtClean="0"/>
              <a:t>Softvér - </a:t>
            </a:r>
            <a:r>
              <a:rPr lang="sk-SK" dirty="0"/>
              <a:t>útok na </a:t>
            </a:r>
            <a:r>
              <a:rPr lang="sk-SK" dirty="0" smtClean="0"/>
              <a:t>dostupnosť – zmazanie aplikácie, vírusy, porušenie utajenia</a:t>
            </a:r>
          </a:p>
          <a:p>
            <a:pPr marL="342900" lvl="3" indent="-342900" hangingPunct="0">
              <a:buFont typeface="Arial" pitchFamily="34" charset="0"/>
              <a:buChar char="•"/>
            </a:pPr>
            <a:r>
              <a:rPr lang="sk-SK" sz="3200" b="1" i="1" dirty="0" smtClean="0"/>
              <a:t>Informácie - </a:t>
            </a:r>
            <a:r>
              <a:rPr lang="sk-SK" sz="3200" dirty="0"/>
              <a:t>hrozba </a:t>
            </a:r>
            <a:r>
              <a:rPr lang="sk-SK" sz="3200" dirty="0" smtClean="0"/>
              <a:t>utajenia, </a:t>
            </a:r>
            <a:r>
              <a:rPr lang="sk-SK" sz="3200" dirty="0"/>
              <a:t>modifikácie, resp. </a:t>
            </a:r>
            <a:r>
              <a:rPr lang="sk-SK" sz="3200" dirty="0" smtClean="0"/>
              <a:t>falzifikácie</a:t>
            </a:r>
          </a:p>
          <a:p>
            <a:pPr marL="342900" lvl="3" indent="-342900" hangingPunct="0">
              <a:buFont typeface="Arial" pitchFamily="34" charset="0"/>
              <a:buChar char="•"/>
            </a:pPr>
            <a:r>
              <a:rPr lang="sk-SK" sz="3200" b="1" i="1" dirty="0"/>
              <a:t>Komunikačné linky a počítačové </a:t>
            </a:r>
            <a:r>
              <a:rPr lang="sk-SK" sz="3200" b="1" i="1" dirty="0" smtClean="0"/>
              <a:t>siete </a:t>
            </a:r>
          </a:p>
          <a:p>
            <a:pPr marL="800100" lvl="4" indent="-342900" hangingPunct="0">
              <a:buFont typeface="Arial" pitchFamily="34" charset="0"/>
              <a:buChar char="•"/>
            </a:pPr>
            <a:r>
              <a:rPr lang="sk-SK" sz="3200" dirty="0"/>
              <a:t>pasívne </a:t>
            </a:r>
            <a:r>
              <a:rPr lang="sk-SK" sz="3200" dirty="0" smtClean="0"/>
              <a:t> - zachytenie informácie</a:t>
            </a:r>
            <a:endParaRPr lang="sk-SK" sz="3200" dirty="0"/>
          </a:p>
          <a:p>
            <a:pPr marL="800100" lvl="4" indent="-342900" hangingPunct="0">
              <a:buFont typeface="Arial" pitchFamily="34" charset="0"/>
              <a:buChar char="•"/>
            </a:pPr>
            <a:r>
              <a:rPr lang="sk-SK" sz="3200" dirty="0"/>
              <a:t>a</a:t>
            </a:r>
            <a:r>
              <a:rPr lang="sk-SK" sz="3200" dirty="0" smtClean="0"/>
              <a:t>ktívne – modifikácia informácie</a:t>
            </a:r>
            <a:endParaRPr lang="en-US" sz="3200" b="1" i="1" dirty="0"/>
          </a:p>
          <a:p>
            <a:pPr marL="342900" lvl="3" indent="-342900" hangingPunct="0">
              <a:buFont typeface="Arial" pitchFamily="34" charset="0"/>
              <a:buChar char="•"/>
            </a:pPr>
            <a:endParaRPr lang="en-US" sz="3200" b="1" i="1" dirty="0"/>
          </a:p>
          <a:p>
            <a:pPr hangingPunct="0"/>
            <a:endParaRPr lang="en-US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3600" dirty="0"/>
              <a:t>S</a:t>
            </a:r>
            <a:r>
              <a:rPr lang="sk-SK" sz="3600" dirty="0" smtClean="0"/>
              <a:t>tupne ochrany častí počítačového systému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296DD18-35D9-4A0F-82DA-DBE5DD866E8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41168"/>
          </a:xfrm>
        </p:spPr>
        <p:txBody>
          <a:bodyPr>
            <a:normAutofit fontScale="62500" lnSpcReduction="20000"/>
          </a:bodyPr>
          <a:lstStyle/>
          <a:p>
            <a:pPr lvl="0" hangingPunct="0"/>
            <a:r>
              <a:rPr lang="sk-SK" sz="3500" b="1" dirty="0" smtClean="0"/>
              <a:t>Žiadna </a:t>
            </a:r>
            <a:r>
              <a:rPr lang="sk-SK" sz="3500" b="1" dirty="0"/>
              <a:t>ochrana</a:t>
            </a:r>
            <a:r>
              <a:rPr lang="sk-SK" sz="3500" dirty="0"/>
              <a:t>: akceptovateľné, len keď sú citlivé úlohy spúšťané </a:t>
            </a:r>
            <a:r>
              <a:rPr lang="sk-SK" sz="3500" dirty="0" smtClean="0"/>
              <a:t>oddelene</a:t>
            </a:r>
            <a:endParaRPr lang="en-US" sz="3500" dirty="0"/>
          </a:p>
          <a:p>
            <a:pPr lvl="0" hangingPunct="0"/>
            <a:r>
              <a:rPr lang="sk-SK" sz="3500" b="1" dirty="0" smtClean="0"/>
              <a:t>Izolácia</a:t>
            </a:r>
            <a:r>
              <a:rPr lang="sk-SK" sz="3500" dirty="0"/>
              <a:t>: každý proces je spracovávaný oddelene od ostatných procesov, má svoj adresný priestor, súbory a ostatné </a:t>
            </a:r>
            <a:r>
              <a:rPr lang="sk-SK" sz="3500" dirty="0" smtClean="0"/>
              <a:t>časti</a:t>
            </a:r>
            <a:endParaRPr lang="en-US" sz="3500" dirty="0"/>
          </a:p>
          <a:p>
            <a:pPr lvl="0" hangingPunct="0"/>
            <a:r>
              <a:rPr lang="sk-SK" sz="3500" b="1" dirty="0" smtClean="0"/>
              <a:t>Plné </a:t>
            </a:r>
            <a:r>
              <a:rPr lang="sk-SK" sz="3500" b="1" dirty="0"/>
              <a:t>zdieľanie alebo žiadne zdieľanie</a:t>
            </a:r>
            <a:r>
              <a:rPr lang="sk-SK" sz="3500" dirty="0"/>
              <a:t>: vlastník časti určí, či </a:t>
            </a:r>
            <a:r>
              <a:rPr lang="sk-SK" sz="3500" dirty="0" smtClean="0"/>
              <a:t>prístup bude </a:t>
            </a:r>
            <a:r>
              <a:rPr lang="sk-SK" sz="3500" dirty="0"/>
              <a:t>súkromný alebo verejný, v prvom prípade nie je prístup z ostatných procesov </a:t>
            </a:r>
            <a:r>
              <a:rPr lang="sk-SK" sz="3500" dirty="0" smtClean="0"/>
              <a:t>povolený</a:t>
            </a:r>
            <a:endParaRPr lang="en-US" sz="3500" dirty="0"/>
          </a:p>
          <a:p>
            <a:pPr lvl="0" hangingPunct="0"/>
            <a:r>
              <a:rPr lang="sk-SK" sz="3500" b="1" dirty="0" smtClean="0"/>
              <a:t>Zdieľanie </a:t>
            </a:r>
            <a:r>
              <a:rPr lang="sk-SK" sz="3500" b="1" dirty="0"/>
              <a:t>obmedzením prístupu</a:t>
            </a:r>
            <a:r>
              <a:rPr lang="sk-SK" sz="3500" dirty="0"/>
              <a:t>: operačný systém kontroluje prístup pre každú časť počítačového systému a používateľa </a:t>
            </a:r>
            <a:r>
              <a:rPr lang="sk-SK" sz="3500" dirty="0" smtClean="0"/>
              <a:t>zvlášť</a:t>
            </a:r>
            <a:endParaRPr lang="en-US" sz="3500" dirty="0"/>
          </a:p>
          <a:p>
            <a:pPr lvl="0" hangingPunct="0"/>
            <a:r>
              <a:rPr lang="sk-SK" sz="3500" b="1" dirty="0" smtClean="0"/>
              <a:t>Dynamické </a:t>
            </a:r>
            <a:r>
              <a:rPr lang="sk-SK" sz="3500" b="1" dirty="0"/>
              <a:t>určovanie prístupu</a:t>
            </a:r>
            <a:r>
              <a:rPr lang="sk-SK" sz="3500" dirty="0"/>
              <a:t>: rozširuje možnosti zdieľania obmedzením prístupu o dynamické prideľovanie prístupových </a:t>
            </a:r>
            <a:r>
              <a:rPr lang="sk-SK" sz="3500" dirty="0" smtClean="0"/>
              <a:t>práv</a:t>
            </a:r>
            <a:endParaRPr lang="en-US" sz="3500" dirty="0"/>
          </a:p>
          <a:p>
            <a:pPr lvl="0" hangingPunct="0"/>
            <a:r>
              <a:rPr lang="sk-SK" sz="3500" b="1" dirty="0" smtClean="0"/>
              <a:t>Limitované </a:t>
            </a:r>
            <a:r>
              <a:rPr lang="sk-SK" sz="3500" b="1" dirty="0"/>
              <a:t>použitie</a:t>
            </a:r>
            <a:r>
              <a:rPr lang="sk-SK" sz="3500" dirty="0"/>
              <a:t>: umožňuje určiť nielen používateľov, ktorí majú právo k časti pristupovať, ale obmedziť aj spôsob prístupu (napr. možnosť čítať dokument, ale nie vytlačiť, resp. modifikovať ho a pod</a:t>
            </a:r>
            <a:r>
              <a:rPr lang="sk-SK" sz="3500" dirty="0" smtClean="0"/>
              <a:t>.).</a:t>
            </a:r>
            <a:endParaRPr lang="en-US" sz="3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l" rtl="0">
              <a:spcBef>
                <a:spcPct val="0"/>
              </a:spcBef>
            </a:pPr>
            <a:r>
              <a:rPr lang="sk-SK" sz="3200" b="1" kern="12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Ochrana</a:t>
            </a:r>
            <a:endParaRPr lang="en-US" sz="3200" b="1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296DD18-35D9-4A0F-82DA-DBE5DD866E8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90872" y="1567333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marL="342900" lvl="2" indent="-342900"/>
            <a:r>
              <a:rPr lang="sk-SK" b="1" dirty="0"/>
              <a:t>Ochrana operačnej </a:t>
            </a:r>
            <a:r>
              <a:rPr lang="sk-SK" b="1" dirty="0" smtClean="0"/>
              <a:t>pamäte – </a:t>
            </a:r>
            <a:r>
              <a:rPr lang="sk-SK" dirty="0" smtClean="0"/>
              <a:t>ochrana adresných priestorov procesov</a:t>
            </a:r>
            <a:endParaRPr lang="en-US" dirty="0"/>
          </a:p>
          <a:p>
            <a:pPr marL="342900" lvl="2" indent="-342900"/>
            <a:r>
              <a:rPr lang="sk-SK" b="1" dirty="0"/>
              <a:t>Riadenie prístupu podľa </a:t>
            </a:r>
            <a:r>
              <a:rPr lang="sk-SK" b="1" dirty="0" smtClean="0"/>
              <a:t>používateľa - </a:t>
            </a:r>
            <a:r>
              <a:rPr lang="sk-SK" dirty="0" smtClean="0"/>
              <a:t>každý </a:t>
            </a:r>
            <a:r>
              <a:rPr lang="sk-SK" dirty="0"/>
              <a:t>používateľ pred prácou preukáže svoju </a:t>
            </a:r>
            <a:r>
              <a:rPr lang="sk-SK" dirty="0" smtClean="0"/>
              <a:t>identitu – meno, heslo</a:t>
            </a:r>
          </a:p>
          <a:p>
            <a:pPr marL="342900" lvl="2" indent="-342900">
              <a:buNone/>
            </a:pPr>
            <a:r>
              <a:rPr lang="sk-SK" b="1" dirty="0"/>
              <a:t> </a:t>
            </a:r>
            <a:r>
              <a:rPr lang="sk-SK" b="1" dirty="0" smtClean="0"/>
              <a:t>     </a:t>
            </a:r>
            <a:r>
              <a:rPr lang="sk-SK" dirty="0" smtClean="0"/>
              <a:t>V distribuovaných systémoch - zložitejšie</a:t>
            </a:r>
            <a:endParaRPr lang="en-US" dirty="0"/>
          </a:p>
          <a:p>
            <a:pPr marL="342900" lvl="2" indent="-342900"/>
            <a:r>
              <a:rPr lang="sk-SK" b="1" dirty="0"/>
              <a:t>Riadenie prístupu podľa obsahu údajov</a:t>
            </a:r>
            <a:endParaRPr lang="en-US" b="1" dirty="0"/>
          </a:p>
          <a:p>
            <a:pPr lvl="2"/>
            <a:r>
              <a:rPr lang="sk-SK" dirty="0" smtClean="0"/>
              <a:t>prístupová matica</a:t>
            </a:r>
          </a:p>
          <a:p>
            <a:pPr lvl="2"/>
            <a:endParaRPr lang="sk-SK" dirty="0"/>
          </a:p>
          <a:p>
            <a:pPr lvl="2"/>
            <a:endParaRPr lang="sk-SK" dirty="0" smtClean="0"/>
          </a:p>
          <a:p>
            <a:pPr lvl="2"/>
            <a:endParaRPr lang="sk-SK" dirty="0"/>
          </a:p>
          <a:p>
            <a:pPr lvl="2"/>
            <a:endParaRPr lang="sk-SK" dirty="0" smtClean="0"/>
          </a:p>
          <a:p>
            <a:pPr lvl="2"/>
            <a:endParaRPr lang="sk-SK" dirty="0" smtClean="0"/>
          </a:p>
          <a:p>
            <a:pPr lvl="2"/>
            <a:r>
              <a:rPr lang="sk-SK" dirty="0" smtClean="0"/>
              <a:t>dekompozícia </a:t>
            </a:r>
            <a:r>
              <a:rPr lang="sk-SK" dirty="0"/>
              <a:t>prístupovej matice podľa stĺpcov – zoznam prístupových práv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987824" y="3744064"/>
          <a:ext cx="2863850" cy="1557144"/>
        </p:xfrm>
        <a:graphic>
          <a:graphicData uri="http://schemas.openxmlformats.org/drawingml/2006/table">
            <a:tbl>
              <a:tblPr/>
              <a:tblGrid>
                <a:gridCol w="944880"/>
                <a:gridCol w="639445"/>
                <a:gridCol w="639445"/>
                <a:gridCol w="640080"/>
              </a:tblGrid>
              <a:tr h="551304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sk-SK" sz="1100" dirty="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k-SK" sz="1100" dirty="0">
                          <a:latin typeface="Times New Roman"/>
                          <a:ea typeface="Times New Roman"/>
                        </a:rPr>
                        <a:t>Súbor 1</a:t>
                      </a:r>
                      <a:endParaRPr lang="en-US" sz="1100" dirty="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k-SK" sz="1100">
                          <a:latin typeface="Times New Roman"/>
                          <a:ea typeface="Times New Roman"/>
                        </a:rPr>
                        <a:t>Súbor 2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sk-SK" sz="1100">
                          <a:latin typeface="Times New Roman"/>
                          <a:ea typeface="Times New Roman"/>
                        </a:rPr>
                        <a:t>Magnet. páska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k-SK" sz="1100">
                          <a:latin typeface="Times New Roman"/>
                          <a:ea typeface="Times New Roman"/>
                        </a:rPr>
                        <a:t>Používateľ A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k-SK" sz="1100">
                          <a:latin typeface="Times New Roman"/>
                          <a:ea typeface="Times New Roman"/>
                        </a:rPr>
                        <a:t>R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k-SK" sz="1100">
                          <a:latin typeface="Times New Roman"/>
                          <a:ea typeface="Times New Roman"/>
                        </a:rPr>
                        <a:t>W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k-SK" sz="1100">
                          <a:latin typeface="Times New Roman"/>
                          <a:ea typeface="Times New Roman"/>
                        </a:rPr>
                        <a:t>R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sk-SK" sz="110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k-SK" sz="1100">
                          <a:latin typeface="Times New Roman"/>
                          <a:ea typeface="Times New Roman"/>
                        </a:rPr>
                        <a:t>Používateľ B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sk-SK" sz="1100">
                        <a:latin typeface="Times New Roman"/>
                        <a:ea typeface="Times New Roman"/>
                      </a:endParaRPr>
                    </a:p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k-SK" sz="1100">
                          <a:latin typeface="Times New Roman"/>
                          <a:ea typeface="Times New Roman"/>
                        </a:rPr>
                        <a:t>W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sk-SK" sz="110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k-SK" sz="1100">
                          <a:latin typeface="Times New Roman"/>
                          <a:ea typeface="Times New Roman"/>
                        </a:rPr>
                        <a:t>R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k-SK" sz="1100">
                          <a:latin typeface="Times New Roman"/>
                          <a:ea typeface="Times New Roman"/>
                        </a:rPr>
                        <a:t>W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k-SK" sz="1100">
                          <a:latin typeface="Times New Roman"/>
                          <a:ea typeface="Times New Roman"/>
                        </a:rPr>
                        <a:t>Používateľ C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k-SK" sz="1100">
                          <a:latin typeface="Times New Roman"/>
                          <a:ea typeface="Times New Roman"/>
                        </a:rPr>
                        <a:t>R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k-SK" sz="1100">
                          <a:latin typeface="Times New Roman"/>
                          <a:ea typeface="Times New Roman"/>
                        </a:rPr>
                        <a:t>R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k-SK" sz="1100">
                          <a:latin typeface="Times New Roman"/>
                          <a:ea typeface="Times New Roman"/>
                        </a:rPr>
                        <a:t>W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fld id="{47AACAA0-3C71-49C0-B597-5012F87DF6FB}" type="slidenum">
                        <a:rPr lang="sk-SK" sz="1100" smtClean="0">
                          <a:latin typeface="Times New Roman"/>
                          <a:ea typeface="Times New Roman"/>
                        </a:rPr>
                        <a:pPr hangingPunct="0">
                          <a:spcAft>
                            <a:spcPts val="0"/>
                          </a:spcAft>
                        </a:pPr>
                        <a:t>7</a:t>
                      </a:fld>
                      <a:fld id="{F210CC29-128D-45B6-B540-2764B11294F6}" type="slidenum">
                        <a:rPr lang="sk-SK" sz="1100" smtClean="0">
                          <a:latin typeface="Times New Roman"/>
                          <a:ea typeface="Times New Roman"/>
                        </a:rPr>
                        <a:pPr hangingPunct="0">
                          <a:spcAft>
                            <a:spcPts val="0"/>
                          </a:spcAft>
                        </a:pPr>
                        <a:t>7</a:t>
                      </a:fld>
                      <a:endParaRPr lang="en-US" sz="1100" dirty="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sk-SK" sz="32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Overenie používateľa</a:t>
            </a:r>
            <a:endParaRPr lang="en-US" sz="3200" b="1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296DD18-35D9-4A0F-82DA-DBE5DD866E8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342900" lvl="2" indent="-342900"/>
            <a:r>
              <a:rPr lang="sk-SK" dirty="0"/>
              <a:t>Identifikácia pomocou hesla</a:t>
            </a:r>
            <a:endParaRPr lang="en-US" dirty="0"/>
          </a:p>
          <a:p>
            <a:pPr marL="342900" lvl="2" indent="-342900"/>
            <a:r>
              <a:rPr lang="sk-SK" dirty="0" smtClean="0"/>
              <a:t>Jednorazové heslá</a:t>
            </a:r>
          </a:p>
          <a:p>
            <a:pPr marL="342900" lvl="2" indent="-342900"/>
            <a:r>
              <a:rPr lang="sk-SK" dirty="0"/>
              <a:t>Identifikácia pomocou biologických vlastností</a:t>
            </a:r>
            <a:endParaRPr lang="en-US" dirty="0"/>
          </a:p>
          <a:p>
            <a:pPr marL="800100" lvl="3" indent="-342900"/>
            <a:endParaRPr lang="en-US" dirty="0"/>
          </a:p>
          <a:p>
            <a:pPr lvl="2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l" rtl="0">
              <a:spcBef>
                <a:spcPct val="0"/>
              </a:spcBef>
            </a:pPr>
            <a:r>
              <a:rPr lang="sk-SK" sz="32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Klasifikácia bezpečnosti počítačových systémov</a:t>
            </a:r>
            <a:endParaRPr lang="en-US" sz="3200" b="1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296DD18-35D9-4A0F-82DA-DBE5DD866E8D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sk-SK" sz="2800" b="1" dirty="0" smtClean="0"/>
              <a:t>4 </a:t>
            </a:r>
            <a:r>
              <a:rPr lang="sk-SK" sz="2800" b="1" dirty="0"/>
              <a:t>kategórie bezpečnosti počítačových systémov </a:t>
            </a:r>
            <a:r>
              <a:rPr lang="sk-SK" sz="2800" b="1" dirty="0" smtClean="0"/>
              <a:t/>
            </a:r>
            <a:br>
              <a:rPr lang="sk-SK" sz="2800" b="1" dirty="0" smtClean="0"/>
            </a:br>
            <a:r>
              <a:rPr lang="sk-SK" sz="2800" b="1" dirty="0" smtClean="0"/>
              <a:t>A</a:t>
            </a:r>
            <a:r>
              <a:rPr lang="sk-SK" sz="2800" b="1" dirty="0"/>
              <a:t>, B, C a </a:t>
            </a:r>
            <a:r>
              <a:rPr lang="sk-SK" sz="2800" b="1" dirty="0" smtClean="0"/>
              <a:t>D</a:t>
            </a:r>
            <a:endParaRPr lang="en-US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99592" y="2708920"/>
          <a:ext cx="7416824" cy="33934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96144"/>
                <a:gridCol w="6120680"/>
              </a:tblGrid>
              <a:tr h="370840">
                <a:tc>
                  <a:txBody>
                    <a:bodyPr/>
                    <a:lstStyle/>
                    <a:p>
                      <a:r>
                        <a:rPr lang="sk-SK" sz="1600" b="1" dirty="0" smtClean="0">
                          <a:solidFill>
                            <a:schemeClr val="tx1"/>
                          </a:solidFill>
                        </a:rPr>
                        <a:t>Kategória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b="1" dirty="0" smtClean="0">
                          <a:solidFill>
                            <a:schemeClr val="tx1"/>
                          </a:solidFill>
                        </a:rPr>
                        <a:t>Popis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k-SK" sz="2400" b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C</a:t>
                      </a:r>
                      <a:endParaRPr lang="en-US" sz="24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400" b="1" kern="12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poskytujú voliteľnú ochranu a dohľad nad používateľom a jeho činnosťou prostredníctvom záznamu jeho činnosti</a:t>
                      </a:r>
                      <a:endParaRPr lang="en-US" sz="24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k-SK" b="1" dirty="0" smtClean="0"/>
                        <a:t>C1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riadi prístup používateľov k súborom pomocou mechanizmu </a:t>
                      </a:r>
                      <a:r>
                        <a:rPr lang="sk-SK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prideľovania prístupových práv jednotlivým používateľom </a:t>
                      </a:r>
                      <a:r>
                        <a:rPr lang="sk-SK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alebo skupinám používateľov. Každý používateľ pred začiatkom práce </a:t>
                      </a:r>
                      <a:r>
                        <a:rPr lang="sk-SK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identifikovať </a:t>
                      </a:r>
                      <a:r>
                        <a:rPr lang="sk-SK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pomocou nejakého ochranného mechanizmu alebo heslom.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k-SK" b="1" dirty="0" smtClean="0"/>
                        <a:t>C2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riadenie prístupu na individuálnej úrovni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185</TotalTime>
  <Words>372</Words>
  <Application>Microsoft Office PowerPoint</Application>
  <PresentationFormat>On-screen Show (4:3)</PresentationFormat>
  <Paragraphs>119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Median</vt:lpstr>
      <vt:lpstr>Počítačová bezpečnosť  </vt:lpstr>
      <vt:lpstr>Bezpečnostné hrozby</vt:lpstr>
      <vt:lpstr>Typy bezpečnostných hrozieb</vt:lpstr>
      <vt:lpstr>Typy bezpečnostných hrozieb</vt:lpstr>
      <vt:lpstr> Bezpečnostné hrozby pre jednotlivé súčasti počítačového systému </vt:lpstr>
      <vt:lpstr>Stupne ochrany častí počítačového systému</vt:lpstr>
      <vt:lpstr>Ochrana</vt:lpstr>
      <vt:lpstr>Overenie používateľa</vt:lpstr>
      <vt:lpstr>Klasifikácia bezpečnosti počítačových systémov</vt:lpstr>
      <vt:lpstr>Klasifikácia bezpečnosti počítačových systémov</vt:lpstr>
      <vt:lpstr>Klasifikácia bezpečnosti počítačových systémov</vt:lpstr>
    </vt:vector>
  </TitlesOfParts>
  <Company>Zilinska univerzita, FRI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Počítačová bezpečnosť  </dc:title>
  <dc:creator>Penka Martincova</dc:creator>
  <cp:lastModifiedBy>Penka Martincova</cp:lastModifiedBy>
  <cp:revision>16</cp:revision>
  <dcterms:created xsi:type="dcterms:W3CDTF">2011-12-13T13:34:28Z</dcterms:created>
  <dcterms:modified xsi:type="dcterms:W3CDTF">2012-12-17T09:30:21Z</dcterms:modified>
</cp:coreProperties>
</file>