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2" r:id="rId3"/>
    <p:sldId id="257" r:id="rId4"/>
    <p:sldId id="281" r:id="rId5"/>
    <p:sldId id="258" r:id="rId6"/>
    <p:sldId id="282" r:id="rId7"/>
    <p:sldId id="259" r:id="rId8"/>
    <p:sldId id="283" r:id="rId9"/>
    <p:sldId id="260" r:id="rId10"/>
    <p:sldId id="261" r:id="rId11"/>
    <p:sldId id="262" r:id="rId12"/>
    <p:sldId id="263" r:id="rId13"/>
    <p:sldId id="264" r:id="rId14"/>
    <p:sldId id="284" r:id="rId15"/>
    <p:sldId id="297" r:id="rId16"/>
    <p:sldId id="298" r:id="rId17"/>
    <p:sldId id="299" r:id="rId18"/>
    <p:sldId id="300" r:id="rId19"/>
    <p:sldId id="265" r:id="rId20"/>
    <p:sldId id="285" r:id="rId21"/>
    <p:sldId id="266" r:id="rId22"/>
    <p:sldId id="286" r:id="rId23"/>
    <p:sldId id="289" r:id="rId24"/>
    <p:sldId id="267" r:id="rId25"/>
    <p:sldId id="269" r:id="rId26"/>
    <p:sldId id="270" r:id="rId27"/>
    <p:sldId id="287" r:id="rId28"/>
    <p:sldId id="290" r:id="rId29"/>
    <p:sldId id="268" r:id="rId30"/>
    <p:sldId id="271" r:id="rId31"/>
    <p:sldId id="288" r:id="rId32"/>
    <p:sldId id="301" r:id="rId33"/>
    <p:sldId id="272" r:id="rId34"/>
    <p:sldId id="274" r:id="rId35"/>
    <p:sldId id="296" r:id="rId36"/>
    <p:sldId id="273" r:id="rId37"/>
    <p:sldId id="275" r:id="rId38"/>
    <p:sldId id="276" r:id="rId39"/>
    <p:sldId id="294" r:id="rId40"/>
    <p:sldId id="293" r:id="rId41"/>
    <p:sldId id="277" r:id="rId42"/>
    <p:sldId id="278" r:id="rId43"/>
    <p:sldId id="279" r:id="rId44"/>
    <p:sldId id="291" r:id="rId45"/>
    <p:sldId id="295" r:id="rId46"/>
    <p:sldId id="280" r:id="rId47"/>
    <p:sldId id="292" r:id="rId48"/>
  </p:sldIdLst>
  <p:sldSz cx="9906000" cy="6858000" type="A4"/>
  <p:notesSz cx="6743700" cy="9906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33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54320" autoAdjust="0"/>
    <p:restoredTop sz="91141" autoAdjust="0"/>
  </p:normalViewPr>
  <p:slideViewPr>
    <p:cSldViewPr>
      <p:cViewPr>
        <p:scale>
          <a:sx n="75" d="100"/>
          <a:sy n="75" d="100"/>
        </p:scale>
        <p:origin x="-984" y="-2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46"/>
    </p:cViewPr>
  </p:sorterViewPr>
  <p:notesViewPr>
    <p:cSldViewPr>
      <p:cViewPr varScale="1">
        <p:scale>
          <a:sx n="56" d="100"/>
          <a:sy n="56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85E2E020-7F4F-40AB-9124-4EFAA61C8E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848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742950"/>
            <a:ext cx="536575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fld id="{EBDE4765-488D-4E9C-A2C9-6367834F3EA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830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59214-D8DF-46C3-8AB3-3B0CB5824544}" type="slidenum">
              <a:rPr lang="sk-SK" smtClean="0">
                <a:latin typeface="Times New Roman" pitchFamily="18" charset="0"/>
              </a:rPr>
              <a:pPr/>
              <a:t>1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01B7A-A1E2-47E9-B38B-34E5F21D334F}" type="slidenum">
              <a:rPr lang="sk-SK" smtClean="0">
                <a:latin typeface="Times New Roman" pitchFamily="18" charset="0"/>
              </a:rPr>
              <a:pPr/>
              <a:t>11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476F9-B894-4230-9B20-A8555394EAC2}" type="slidenum">
              <a:rPr lang="sk-SK" smtClean="0">
                <a:latin typeface="Times New Roman" pitchFamily="18" charset="0"/>
              </a:rPr>
              <a:pPr/>
              <a:t>12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E435B-F640-40E2-8119-D0F83D8D585D}" type="slidenum">
              <a:rPr lang="sk-SK" smtClean="0">
                <a:latin typeface="Times New Roman" pitchFamily="18" charset="0"/>
              </a:rPr>
              <a:pPr/>
              <a:t>13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E6D61-EDD3-4CA7-955A-9F0819322D7C}" type="slidenum">
              <a:rPr lang="sk-SK" smtClean="0">
                <a:latin typeface="Times New Roman" pitchFamily="18" charset="0"/>
              </a:rPr>
              <a:pPr/>
              <a:t>14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0D163-6547-4D4B-B1A3-1A75AA42F832}" type="slidenum">
              <a:rPr lang="sk-SK" smtClean="0">
                <a:latin typeface="Times New Roman" pitchFamily="18" charset="0"/>
              </a:rPr>
              <a:pPr/>
              <a:t>15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14039-416C-41F9-BD67-6F032E694494}" type="slidenum">
              <a:rPr lang="sk-SK" smtClean="0">
                <a:latin typeface="Times New Roman" pitchFamily="18" charset="0"/>
              </a:rPr>
              <a:pPr/>
              <a:t>16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B38E7-B56E-4E76-B9E3-331499ED3DF3}" type="slidenum">
              <a:rPr lang="sk-SK" smtClean="0">
                <a:latin typeface="Times New Roman" pitchFamily="18" charset="0"/>
              </a:rPr>
              <a:pPr/>
              <a:t>17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61A8A-BE12-4CC3-8915-F7C7C981429A}" type="slidenum">
              <a:rPr lang="sk-SK" smtClean="0">
                <a:latin typeface="Times New Roman" pitchFamily="18" charset="0"/>
              </a:rPr>
              <a:pPr/>
              <a:t>18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E79B0-16DE-4B35-B234-908BAC9B8B17}" type="slidenum">
              <a:rPr lang="sk-SK" smtClean="0">
                <a:latin typeface="Times New Roman" pitchFamily="18" charset="0"/>
              </a:rPr>
              <a:pPr/>
              <a:t>19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213688-E089-4BF0-8F73-460DE16244CA}" type="slidenum">
              <a:rPr lang="sk-SK" smtClean="0">
                <a:latin typeface="Times New Roman" pitchFamily="18" charset="0"/>
              </a:rPr>
              <a:pPr/>
              <a:t>20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25932-AFBC-424E-8509-2D3F287EC138}" type="slidenum">
              <a:rPr lang="sk-SK" smtClean="0">
                <a:latin typeface="Times New Roman" pitchFamily="18" charset="0"/>
              </a:rPr>
              <a:pPr/>
              <a:t>3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DD7E4-6AC7-4AC6-A88D-86F387342E62}" type="slidenum">
              <a:rPr lang="sk-SK" smtClean="0">
                <a:latin typeface="Times New Roman" pitchFamily="18" charset="0"/>
              </a:rPr>
              <a:pPr/>
              <a:t>21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41643-84B5-468B-939D-670E517EECB6}" type="slidenum">
              <a:rPr lang="sk-SK" smtClean="0">
                <a:latin typeface="Times New Roman" pitchFamily="18" charset="0"/>
              </a:rPr>
              <a:pPr/>
              <a:t>22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B3CCF-C5FD-4445-BBB2-82F74BEA6BD7}" type="slidenum">
              <a:rPr lang="sk-SK" smtClean="0">
                <a:latin typeface="Times New Roman" pitchFamily="18" charset="0"/>
              </a:rPr>
              <a:pPr/>
              <a:t>23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0D8D6-CD1C-4401-A04C-41E75E17615A}" type="slidenum">
              <a:rPr lang="sk-SK" smtClean="0">
                <a:latin typeface="Times New Roman" pitchFamily="18" charset="0"/>
              </a:rPr>
              <a:pPr/>
              <a:t>24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5BEC6-C60B-4470-8A8D-5AC9E9054598}" type="slidenum">
              <a:rPr lang="sk-SK" smtClean="0">
                <a:latin typeface="Times New Roman" pitchFamily="18" charset="0"/>
              </a:rPr>
              <a:pPr/>
              <a:t>25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C16B0-D018-4B67-9BC1-D21639AB0E59}" type="slidenum">
              <a:rPr lang="sk-SK" smtClean="0">
                <a:latin typeface="Times New Roman" pitchFamily="18" charset="0"/>
              </a:rPr>
              <a:pPr/>
              <a:t>26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156EB-7D29-42DD-98D1-9B7C652C93B5}" type="slidenum">
              <a:rPr lang="sk-SK" smtClean="0">
                <a:latin typeface="Times New Roman" pitchFamily="18" charset="0"/>
              </a:rPr>
              <a:pPr/>
              <a:t>27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ADF62-2304-4C90-AA2E-94099D72B731}" type="slidenum">
              <a:rPr lang="sk-SK" smtClean="0">
                <a:latin typeface="Times New Roman" pitchFamily="18" charset="0"/>
              </a:rPr>
              <a:pPr/>
              <a:t>28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EA67B-3E03-402B-8E45-E6FDB71F4A9C}" type="slidenum">
              <a:rPr lang="sk-SK" smtClean="0">
                <a:latin typeface="Times New Roman" pitchFamily="18" charset="0"/>
              </a:rPr>
              <a:pPr/>
              <a:t>29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7902E-4786-47FA-90C0-A9E8930135D5}" type="slidenum">
              <a:rPr lang="sk-SK" smtClean="0">
                <a:latin typeface="Times New Roman" pitchFamily="18" charset="0"/>
              </a:rPr>
              <a:pPr/>
              <a:t>30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95440-C10E-4C62-95D2-9314FCB4F725}" type="slidenum">
              <a:rPr lang="sk-SK" smtClean="0">
                <a:latin typeface="Times New Roman" pitchFamily="18" charset="0"/>
              </a:rPr>
              <a:pPr/>
              <a:t>4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B8FD7-B076-4B39-8EA5-EC1D4298A245}" type="slidenum">
              <a:rPr lang="sk-SK" smtClean="0">
                <a:latin typeface="Times New Roman" pitchFamily="18" charset="0"/>
              </a:rPr>
              <a:pPr/>
              <a:t>31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EE8A2-946C-4D76-A1D2-B0677078ABC1}" type="slidenum">
              <a:rPr lang="sk-SK" smtClean="0">
                <a:latin typeface="Times New Roman" pitchFamily="18" charset="0"/>
              </a:rPr>
              <a:pPr/>
              <a:t>32</a:t>
            </a:fld>
            <a:endParaRPr lang="sk-SK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29167-E26D-45B7-8E0E-49AF34D79805}" type="slidenum">
              <a:rPr lang="sk-SK" smtClean="0">
                <a:latin typeface="Times New Roman" pitchFamily="18" charset="0"/>
              </a:rPr>
              <a:pPr/>
              <a:t>33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DF72F-DABD-4A29-8D48-E8A06C6CB4A3}" type="slidenum">
              <a:rPr lang="sk-SK" smtClean="0">
                <a:latin typeface="Times New Roman" pitchFamily="18" charset="0"/>
              </a:rPr>
              <a:pPr/>
              <a:t>34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61348-6DEF-4701-8035-620EB143B477}" type="slidenum">
              <a:rPr lang="sk-SK" smtClean="0">
                <a:latin typeface="Times New Roman" pitchFamily="18" charset="0"/>
              </a:rPr>
              <a:pPr/>
              <a:t>35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AFF8D-8266-4740-B50F-FFEC5BEC8ED6}" type="slidenum">
              <a:rPr lang="sk-SK" smtClean="0">
                <a:latin typeface="Times New Roman" pitchFamily="18" charset="0"/>
              </a:rPr>
              <a:pPr/>
              <a:t>36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1D78B-8082-480C-823C-825D7F8920BA}" type="slidenum">
              <a:rPr lang="sk-SK" smtClean="0">
                <a:latin typeface="Times New Roman" pitchFamily="18" charset="0"/>
              </a:rPr>
              <a:pPr/>
              <a:t>37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E0B05-CFA6-4169-ACBA-295EB2C06BE4}" type="slidenum">
              <a:rPr lang="sk-SK" smtClean="0">
                <a:latin typeface="Times New Roman" pitchFamily="18" charset="0"/>
              </a:rPr>
              <a:pPr/>
              <a:t>38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F12D3-C0D4-48AF-B0F2-455E13941899}" type="slidenum">
              <a:rPr lang="sk-SK" smtClean="0">
                <a:latin typeface="Times New Roman" pitchFamily="18" charset="0"/>
              </a:rPr>
              <a:pPr/>
              <a:t>39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DB977-EE42-48EC-B4C3-E5E4480CDABA}" type="slidenum">
              <a:rPr lang="sk-SK" smtClean="0">
                <a:latin typeface="Times New Roman" pitchFamily="18" charset="0"/>
              </a:rPr>
              <a:pPr/>
              <a:t>40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1DE77-0AA0-4E78-A61D-21D13D7853EE}" type="slidenum">
              <a:rPr lang="sk-SK" smtClean="0">
                <a:latin typeface="Times New Roman" pitchFamily="18" charset="0"/>
              </a:rPr>
              <a:pPr/>
              <a:t>5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2065C-23E1-46C0-ACC9-6A0540C92C9E}" type="slidenum">
              <a:rPr lang="sk-SK" smtClean="0">
                <a:latin typeface="Times New Roman" pitchFamily="18" charset="0"/>
              </a:rPr>
              <a:pPr/>
              <a:t>41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914D4-E34F-4B2D-BF05-829CB43457DE}" type="slidenum">
              <a:rPr lang="sk-SK" smtClean="0">
                <a:latin typeface="Times New Roman" pitchFamily="18" charset="0"/>
              </a:rPr>
              <a:pPr/>
              <a:t>42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27DDB-0A81-46DA-91F3-33234A7D8376}" type="slidenum">
              <a:rPr lang="sk-SK" smtClean="0">
                <a:latin typeface="Times New Roman" pitchFamily="18" charset="0"/>
              </a:rPr>
              <a:pPr/>
              <a:t>43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DECA5-663E-4A28-B832-593FC8177E6F}" type="slidenum">
              <a:rPr lang="sk-SK" smtClean="0">
                <a:latin typeface="Times New Roman" pitchFamily="18" charset="0"/>
              </a:rPr>
              <a:pPr/>
              <a:t>44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5CEC7-99A2-47A4-B4D4-2FA47D8DA958}" type="slidenum">
              <a:rPr lang="sk-SK" smtClean="0">
                <a:latin typeface="Times New Roman" pitchFamily="18" charset="0"/>
              </a:rPr>
              <a:pPr/>
              <a:t>45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B36DF-98B0-42A1-924A-2CADD03E1269}" type="slidenum">
              <a:rPr lang="sk-SK" smtClean="0">
                <a:latin typeface="Times New Roman" pitchFamily="18" charset="0"/>
              </a:rPr>
              <a:pPr/>
              <a:t>46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48994-533C-4549-BB8A-71125E2E2872}" type="slidenum">
              <a:rPr lang="sk-SK" smtClean="0">
                <a:latin typeface="Times New Roman" pitchFamily="18" charset="0"/>
              </a:rPr>
              <a:pPr/>
              <a:t>47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EB814-200A-4726-9134-F1C134448DA1}" type="slidenum">
              <a:rPr lang="sk-SK" smtClean="0">
                <a:latin typeface="Times New Roman" pitchFamily="18" charset="0"/>
              </a:rPr>
              <a:pPr/>
              <a:t>6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C11A4-E6F2-4178-AAAA-8105779EBEE7}" type="slidenum">
              <a:rPr lang="sk-SK" smtClean="0">
                <a:latin typeface="Times New Roman" pitchFamily="18" charset="0"/>
              </a:rPr>
              <a:pPr/>
              <a:t>7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F1465-46E9-4226-B938-F2E6B3F4B7A7}" type="slidenum">
              <a:rPr lang="sk-SK" smtClean="0">
                <a:latin typeface="Times New Roman" pitchFamily="18" charset="0"/>
              </a:rPr>
              <a:pPr/>
              <a:t>8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EE034-38AC-4CFB-ADF6-DAC37DD08283}" type="slidenum">
              <a:rPr lang="sk-SK" smtClean="0">
                <a:latin typeface="Times New Roman" pitchFamily="18" charset="0"/>
              </a:rPr>
              <a:pPr/>
              <a:t>9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A7D95-D0E9-47E3-A074-78CD64718157}" type="slidenum">
              <a:rPr lang="sk-SK" smtClean="0">
                <a:latin typeface="Times New Roman" pitchFamily="18" charset="0"/>
              </a:rPr>
              <a:pPr/>
              <a:t>10</a:t>
            </a:fld>
            <a:endParaRPr lang="sk-SK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BF68A4-54CA-4FE1-B7F0-732A59B3813B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555E3-0A97-456F-ACE5-247FE5E7166A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pPr>
              <a:defRPr/>
            </a:pPr>
            <a:fld id="{66943312-F19F-47D6-ABE7-34BA7E389664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3D3C6E-07F9-4ECE-AA9C-2C25C66F26FC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4D7A8E-AC40-41D7-B576-8B8AA40090A8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AF973A9-FAAC-4D42-A083-1E2D98C6FE00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sk-S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3CD4D09-CF7E-40C7-89A1-86C242CAE93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sk-SK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55657-9591-47F9-8EA2-7241368ABA4C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2E006E1-5E35-49A8-BBC7-F21859AA4B5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0F3754-8B97-43FD-A672-4AD93EC3247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</p:spPr>
        <p:txBody>
          <a:bodyPr rtlCol="0"/>
          <a:lstStyle/>
          <a:p>
            <a:pPr>
              <a:defRPr/>
            </a:pPr>
            <a:endParaRPr lang="sk-S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D0D1DA9-16FF-4864-8D09-A3956A692BC9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</p:spPr>
        <p:txBody>
          <a:bodyPr rtlCol="0"/>
          <a:lstStyle/>
          <a:p>
            <a:pPr>
              <a:defRPr/>
            </a:pP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E0ADF9-707A-40C7-98C4-47453A5175CC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2720" y="5166320"/>
            <a:ext cx="6763916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       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dirty="0" smtClean="0"/>
              <a:t> </a:t>
            </a:r>
            <a:r>
              <a:rPr lang="sk-SK" dirty="0" smtClean="0"/>
              <a:t>Správa pamäte</a:t>
            </a:r>
            <a:br>
              <a:rPr lang="sk-SK" dirty="0" smtClean="0"/>
            </a:br>
            <a:endParaRPr lang="sk-SK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I </a:t>
            </a:r>
            <a:r>
              <a:rPr lang="sk-SK" dirty="0" err="1" smtClean="0"/>
              <a:t>čásť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4201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600" b="1" smtClean="0">
                <a:solidFill>
                  <a:schemeClr val="tx1"/>
                </a:solidFill>
              </a:rPr>
              <a:t/>
            </a:r>
            <a:br>
              <a:rPr lang="sk-SK" sz="3600" b="1" smtClean="0">
                <a:solidFill>
                  <a:schemeClr val="tx1"/>
                </a:solidFill>
              </a:rPr>
            </a:br>
            <a:r>
              <a:rPr lang="sk-SK" sz="3600" b="1" smtClean="0">
                <a:solidFill>
                  <a:schemeClr val="tx1"/>
                </a:solidFill>
              </a:rPr>
              <a:t>Swapovanie </a:t>
            </a:r>
            <a:r>
              <a:rPr lang="sk-SK" sz="1200" b="1" smtClean="0">
                <a:solidFill>
                  <a:schemeClr val="tx1"/>
                </a:solidFill>
              </a:rPr>
              <a:t>pokračovanie</a:t>
            </a:r>
            <a:r>
              <a:rPr lang="sk-SK" sz="1200" b="1" smtClean="0"/>
              <a:t/>
            </a:r>
            <a:br>
              <a:rPr lang="sk-SK" sz="1200" b="1" smtClean="0"/>
            </a:br>
            <a:endParaRPr lang="sk-SK" sz="1200" b="1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9E7017E-FEC1-4775-AAF7-42BCEE79C278}" type="slidenum">
              <a:rPr lang="sk-SK"/>
              <a:pPr/>
              <a:t>10</a:t>
            </a:fld>
            <a:endParaRPr lang="sk-SK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572344"/>
            <a:ext cx="8420100" cy="4953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sz="2800" dirty="0" smtClean="0"/>
              <a:t>Príklad: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800" dirty="0" smtClean="0"/>
              <a:t>     čas pre </a:t>
            </a:r>
            <a:r>
              <a:rPr lang="sk-SK" sz="2800" dirty="0" err="1" smtClean="0"/>
              <a:t>swapovanie</a:t>
            </a:r>
            <a:r>
              <a:rPr lang="sk-SK" sz="2800" dirty="0" smtClean="0"/>
              <a:t> 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400" dirty="0" smtClean="0"/>
              <a:t>proces  s veľkosťou 100KB</a:t>
            </a:r>
            <a:r>
              <a:rPr lang="sk-SK" dirty="0" smtClean="0"/>
              <a:t> </a:t>
            </a:r>
            <a:r>
              <a:rPr lang="sk-SK" sz="2400" dirty="0" smtClean="0"/>
              <a:t>z</a:t>
            </a:r>
            <a:r>
              <a:rPr lang="sk-SK" dirty="0" smtClean="0"/>
              <a:t> </a:t>
            </a:r>
            <a:r>
              <a:rPr lang="sk-SK" sz="2400" dirty="0" smtClean="0"/>
              <a:t>disku s rýchlosťou 1MB/s. </a:t>
            </a:r>
            <a:r>
              <a:rPr lang="sk-SK" sz="2400" b="1" dirty="0" smtClean="0"/>
              <a:t>Prenos zaberie</a:t>
            </a:r>
            <a:r>
              <a:rPr lang="sk-SK" sz="2400" dirty="0" smtClean="0"/>
              <a:t>: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400" dirty="0" smtClean="0"/>
              <a:t>    100/1000 KB za sekundu = 1/10 s = </a:t>
            </a:r>
            <a:r>
              <a:rPr lang="sk-SK" sz="2400" b="1" dirty="0" smtClean="0"/>
              <a:t>100 </a:t>
            </a:r>
            <a:r>
              <a:rPr lang="sk-SK" sz="2400" b="1" dirty="0" err="1" smtClean="0"/>
              <a:t>ms</a:t>
            </a:r>
            <a:endParaRPr lang="sk-SK" sz="2400" b="1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400" dirty="0" smtClean="0"/>
              <a:t>     reakčný čas - 8 </a:t>
            </a:r>
            <a:r>
              <a:rPr lang="sk-SK" sz="2400" dirty="0" err="1" smtClean="0"/>
              <a:t>ms</a:t>
            </a:r>
            <a:r>
              <a:rPr lang="sk-SK" sz="2400" dirty="0" smtClean="0"/>
              <a:t>, celkový čas - 108 </a:t>
            </a:r>
            <a:r>
              <a:rPr lang="sk-SK" sz="2400" dirty="0" err="1" smtClean="0"/>
              <a:t>ms</a:t>
            </a:r>
            <a:endParaRPr lang="en-US" sz="20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dirty="0" smtClean="0"/>
              <a:t>Čas pre </a:t>
            </a:r>
            <a:r>
              <a:rPr lang="sk-SK" dirty="0" err="1" smtClean="0"/>
              <a:t>swapovanie</a:t>
            </a:r>
            <a:r>
              <a:rPr lang="sk-SK" dirty="0" smtClean="0"/>
              <a:t> je úmerný veľkosti presúvanej pamäte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dirty="0" err="1" smtClean="0"/>
              <a:t>Swapovanie</a:t>
            </a:r>
            <a:r>
              <a:rPr lang="sk-SK" dirty="0" smtClean="0"/>
              <a:t> a odštartované V/V operácie - </a:t>
            </a:r>
            <a:r>
              <a:rPr lang="sk-SK" dirty="0" smtClean="0">
                <a:solidFill>
                  <a:srgbClr val="CC3300"/>
                </a:solidFill>
              </a:rPr>
              <a:t>problém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dirty="0" smtClean="0"/>
              <a:t>Sú možné dve riešenia </a:t>
            </a:r>
            <a:r>
              <a:rPr lang="sk-SK" dirty="0" err="1" smtClean="0"/>
              <a:t>tohoto</a:t>
            </a:r>
            <a:r>
              <a:rPr lang="sk-SK" dirty="0" smtClean="0"/>
              <a:t> problému</a:t>
            </a:r>
            <a:r>
              <a:rPr lang="sk-SK" sz="2800" dirty="0" smtClean="0"/>
              <a:t>: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000" dirty="0" smtClean="0"/>
              <a:t>	- </a:t>
            </a:r>
            <a:r>
              <a:rPr lang="sk-SK" sz="2000" b="1" dirty="0" smtClean="0"/>
              <a:t>nikdy neodsúvať proces s nedokončenými V/V operáciami</a:t>
            </a:r>
            <a:r>
              <a:rPr lang="sk-SK" sz="2000" dirty="0" smtClean="0"/>
              <a:t>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000" dirty="0" smtClean="0"/>
              <a:t>	- vykonávať </a:t>
            </a:r>
            <a:r>
              <a:rPr lang="sk-SK" sz="2000" b="1" dirty="0" smtClean="0"/>
              <a:t>V/V operácie</a:t>
            </a:r>
            <a:r>
              <a:rPr lang="sk-SK" sz="2000" dirty="0" smtClean="0"/>
              <a:t> </a:t>
            </a:r>
            <a:r>
              <a:rPr lang="sk-SK" sz="2000" b="1" dirty="0" smtClean="0"/>
              <a:t>len cez </a:t>
            </a:r>
            <a:r>
              <a:rPr lang="sk-SK" sz="2000" b="1" dirty="0" err="1" smtClean="0"/>
              <a:t>bufre</a:t>
            </a:r>
            <a:r>
              <a:rPr lang="sk-SK" sz="2000" b="1" dirty="0" smtClean="0"/>
              <a:t> operačného systému</a:t>
            </a:r>
            <a:r>
              <a:rPr lang="sk-SK" sz="2000" dirty="0" smtClean="0"/>
              <a:t>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V</a:t>
            </a:r>
            <a:r>
              <a:rPr lang="sk-SK" dirty="0" err="1" smtClean="0"/>
              <a:t>äčšina</a:t>
            </a:r>
            <a:r>
              <a:rPr lang="sk-SK" dirty="0" smtClean="0"/>
              <a:t> systémov používa nejaký variant </a:t>
            </a:r>
            <a:r>
              <a:rPr lang="sk-SK" dirty="0" err="1" smtClean="0"/>
              <a:t>swapovania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22176"/>
            <a:ext cx="84201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/>
              <a:t>Súvislé prideľovanie pamäte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DAF6878E-3673-42E7-BE98-14CE4ABCA19E}" type="slidenum">
              <a:rPr lang="sk-SK"/>
              <a:pPr/>
              <a:t>11</a:t>
            </a:fld>
            <a:endParaRPr lang="sk-SK"/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61120"/>
            <a:ext cx="84201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sk-SK" dirty="0" smtClean="0"/>
              <a:t>Prideľovanie jedného úseku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sk-SK" dirty="0" smtClean="0"/>
          </a:p>
          <a:p>
            <a:pPr lvl="1">
              <a:lnSpc>
                <a:spcPct val="90000"/>
              </a:lnSpc>
            </a:pPr>
            <a:endParaRPr lang="sk-SK" sz="2400" dirty="0" smtClean="0"/>
          </a:p>
          <a:p>
            <a:pPr lvl="1">
              <a:lnSpc>
                <a:spcPct val="90000"/>
              </a:lnSpc>
            </a:pPr>
            <a:endParaRPr lang="sk-SK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sk-SK" sz="2400" dirty="0" smtClean="0"/>
              <a:t>je najjednoduchšou technikou správy pamäte, všetkým procesom prideľuje ten istý úsek</a:t>
            </a:r>
            <a:r>
              <a:rPr lang="en-US" sz="2400" dirty="0" smtClean="0"/>
              <a:t>,</a:t>
            </a:r>
            <a:endParaRPr lang="sk-SK" sz="2400" dirty="0" smtClean="0"/>
          </a:p>
          <a:p>
            <a:pPr lvl="1">
              <a:lnSpc>
                <a:spcPct val="90000"/>
              </a:lnSpc>
            </a:pPr>
            <a:r>
              <a:rPr lang="sk-SK" sz="2400" dirty="0" smtClean="0"/>
              <a:t>typická pre </a:t>
            </a:r>
            <a:r>
              <a:rPr lang="sk-SK" sz="2400" dirty="0" err="1" smtClean="0"/>
              <a:t>monoužívateľské</a:t>
            </a:r>
            <a:r>
              <a:rPr lang="sk-SK" sz="2400" dirty="0" smtClean="0"/>
              <a:t> systémy bez paralelného spracovania (CP/M, MS-DOS)</a:t>
            </a:r>
            <a:r>
              <a:rPr lang="en-US" sz="2400" dirty="0" smtClean="0"/>
              <a:t>,</a:t>
            </a:r>
            <a:endParaRPr lang="sk-SK" sz="2400" dirty="0" smtClean="0"/>
          </a:p>
          <a:p>
            <a:pPr lvl="1">
              <a:lnSpc>
                <a:spcPct val="90000"/>
              </a:lnSpc>
            </a:pPr>
            <a:r>
              <a:rPr lang="sk-SK" sz="2400" dirty="0" smtClean="0"/>
              <a:t>nepoužíva sa už</a:t>
            </a:r>
            <a:r>
              <a:rPr lang="en-US" sz="2400" dirty="0" smtClean="0"/>
              <a:t>.</a:t>
            </a:r>
            <a:endParaRPr lang="sk-SK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sk-SK" dirty="0" smtClean="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4297363" y="25908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2936776" y="2060848"/>
          <a:ext cx="1858963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4" imgW="1456944" imgH="1866900" progId="Word.Picture.8">
                  <p:embed/>
                </p:oleObj>
              </mc:Choice>
              <mc:Fallback>
                <p:oleObj r:id="rId4" imgW="1456944" imgH="186690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776" y="2060848"/>
                        <a:ext cx="1858963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04664"/>
            <a:ext cx="8305800" cy="1219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3600" b="1" dirty="0" smtClean="0"/>
              <a:t> Súvislé prideľovanie pamäte  </a:t>
            </a:r>
            <a:r>
              <a:rPr lang="sk-SK" sz="1200" b="1" dirty="0" smtClean="0"/>
              <a:t>pokračovanie</a:t>
            </a:r>
            <a:r>
              <a:rPr lang="sk-SK" sz="3600" b="1" dirty="0" smtClean="0"/>
              <a:t> 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b="1" dirty="0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F2A5C939-18C6-41F8-A577-722276DD0CD5}" type="slidenum">
              <a:rPr lang="sk-SK"/>
              <a:pPr/>
              <a:t>12</a:t>
            </a:fld>
            <a:endParaRPr lang="sk-SK"/>
          </a:p>
        </p:txBody>
      </p:sp>
      <p:sp>
        <p:nvSpPr>
          <p:cNvPr id="614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4488" y="1773238"/>
            <a:ext cx="5734050" cy="46482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dirty="0" smtClean="0"/>
              <a:t>Prideľovanie </a:t>
            </a:r>
            <a:r>
              <a:rPr lang="sk-SK" b="1" dirty="0" smtClean="0"/>
              <a:t>viacerých súvislých úsekov s pevnou dĺžkou – </a:t>
            </a:r>
            <a:r>
              <a:rPr lang="sk-SK" dirty="0" err="1" smtClean="0"/>
              <a:t>multiprogramovanie</a:t>
            </a:r>
            <a:endParaRPr lang="sk-SK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/>
              <a:t>prideľuje sa pri zavadzaní programu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/>
              <a:t>ochrana	</a:t>
            </a:r>
          </a:p>
          <a:p>
            <a:pPr lvl="2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sk-SK" sz="2000" dirty="0" err="1" smtClean="0"/>
              <a:t>relokačný</a:t>
            </a:r>
            <a:r>
              <a:rPr lang="sk-SK" sz="2000" dirty="0" smtClean="0"/>
              <a:t> register</a:t>
            </a:r>
          </a:p>
          <a:p>
            <a:pPr lvl="2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sk-SK" sz="2000" dirty="0" smtClean="0"/>
              <a:t>limitný register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/>
              <a:t>technika, použitá v systéme IBM OS/360, známa pod názvom MFT (</a:t>
            </a:r>
            <a:r>
              <a:rPr lang="sk-SK" sz="2400" dirty="0" err="1" smtClean="0"/>
              <a:t>Multiprogramming</a:t>
            </a:r>
            <a:r>
              <a:rPr lang="sk-SK" sz="2400" dirty="0" smtClean="0"/>
              <a:t> </a:t>
            </a:r>
            <a:r>
              <a:rPr lang="sk-SK" sz="2400" dirty="0" err="1" smtClean="0"/>
              <a:t>with</a:t>
            </a:r>
            <a:r>
              <a:rPr lang="sk-SK" sz="2400" dirty="0" smtClean="0"/>
              <a:t> a </a:t>
            </a:r>
            <a:r>
              <a:rPr lang="sk-SK" sz="2400" dirty="0" err="1" smtClean="0"/>
              <a:t>Fixed</a:t>
            </a:r>
            <a:r>
              <a:rPr lang="sk-SK" sz="2400" dirty="0" smtClean="0"/>
              <a:t> </a:t>
            </a:r>
            <a:r>
              <a:rPr lang="sk-SK" sz="2400" dirty="0" err="1" smtClean="0"/>
              <a:t>number</a:t>
            </a:r>
            <a:r>
              <a:rPr lang="sk-SK" sz="2400" dirty="0" smtClean="0"/>
              <a:t> </a:t>
            </a:r>
            <a:r>
              <a:rPr lang="sk-SK" sz="2400" dirty="0" err="1" smtClean="0"/>
              <a:t>of</a:t>
            </a:r>
            <a:r>
              <a:rPr lang="sk-SK" sz="2400" dirty="0" smtClean="0"/>
              <a:t> </a:t>
            </a:r>
            <a:r>
              <a:rPr lang="sk-SK" sz="2400" dirty="0" err="1" smtClean="0"/>
              <a:t>Tasks</a:t>
            </a:r>
            <a:r>
              <a:rPr lang="sk-SK" sz="2400" dirty="0" smtClean="0"/>
              <a:t>).</a:t>
            </a:r>
            <a:r>
              <a:rPr lang="sk-SK" dirty="0" smtClean="0"/>
              <a:t> 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048000" y="22860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5097463" y="2492375"/>
          <a:ext cx="468153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4229100" imgH="2543556" progId="Word.Picture.8">
                  <p:embed/>
                </p:oleObj>
              </mc:Choice>
              <mc:Fallback>
                <p:oleObj r:id="rId4" imgW="4229100" imgH="254355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492375"/>
                        <a:ext cx="4681537" cy="280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04664"/>
            <a:ext cx="83058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/>
              <a:t>Súvislé prideľovanie pamäte  </a:t>
            </a:r>
            <a:r>
              <a:rPr lang="sk-SK" sz="1200" b="1" dirty="0" smtClean="0"/>
              <a:t>pokračovanie</a:t>
            </a:r>
            <a:endParaRPr lang="sk-SK" sz="3600" b="1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D705D6CE-B2E5-4478-8B0B-215103F15932}" type="slidenum">
              <a:rPr lang="sk-SK"/>
              <a:pPr/>
              <a:t>13</a:t>
            </a:fld>
            <a:endParaRPr lang="sk-SK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4528" y="1700808"/>
            <a:ext cx="8420100" cy="4191000"/>
          </a:xfrm>
        </p:spPr>
        <p:txBody>
          <a:bodyPr/>
          <a:lstStyle/>
          <a:p>
            <a:r>
              <a:rPr lang="sk-SK" dirty="0" smtClean="0"/>
              <a:t>Prideľovanie súvislých úsekov s premenlivou dĺžkou  </a:t>
            </a:r>
          </a:p>
          <a:p>
            <a:pPr lvl="1"/>
            <a:r>
              <a:rPr lang="sk-SK" sz="2400" dirty="0" smtClean="0"/>
              <a:t>rozmery úsekov sa menia  dynamicky s veľkosťou vznikajúcich procesov. </a:t>
            </a:r>
          </a:p>
          <a:p>
            <a:pPr lvl="1"/>
            <a:r>
              <a:rPr lang="sk-SK" sz="2400" dirty="0" smtClean="0"/>
              <a:t>Problémy - výber vhodného úseku, vonkajšia </a:t>
            </a:r>
            <a:r>
              <a:rPr lang="sk-SK" sz="2400" dirty="0" err="1" smtClean="0"/>
              <a:t>fragmentácia</a:t>
            </a:r>
            <a:r>
              <a:rPr lang="sk-SK" sz="2400" dirty="0" smtClean="0"/>
              <a:t>,  udržovanie informácie o voľných a obsadených úsekoch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B8FE1D47-D789-431B-BB52-6AF3D7492BE4}" type="slidenum">
              <a:rPr lang="sk-SK"/>
              <a:pPr/>
              <a:t>14</a:t>
            </a:fld>
            <a:endParaRPr lang="sk-SK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04800"/>
            <a:ext cx="8420100" cy="381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400" smtClean="0"/>
              <a:t>Príklad</a:t>
            </a:r>
            <a:r>
              <a:rPr lang="en-US" sz="2400" smtClean="0"/>
              <a:t> (algoritmus </a:t>
            </a:r>
            <a:r>
              <a:rPr lang="sk-SK" sz="2400" smtClean="0"/>
              <a:t>plánovani</a:t>
            </a:r>
            <a:r>
              <a:rPr lang="en-US" sz="2400" smtClean="0"/>
              <a:t>a</a:t>
            </a:r>
            <a:r>
              <a:rPr lang="sk-SK" sz="2400" smtClean="0"/>
              <a:t> FCFS, RR (q=1)</a:t>
            </a:r>
            <a:r>
              <a:rPr lang="en-US" sz="2400" smtClean="0"/>
              <a:t>)</a:t>
            </a:r>
            <a:endParaRPr lang="cs-CZ" sz="2400" smtClean="0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549525" y="2320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2216150" y="620713"/>
          <a:ext cx="5113338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Obrázok" r:id="rId4" imgW="5221080" imgH="2410920" progId="Word.Picture.8">
                  <p:embed/>
                </p:oleObj>
              </mc:Choice>
              <mc:Fallback>
                <p:oleObj name="Obrázok" r:id="rId4" imgW="5221080" imgH="2410920" progId="Word.Picture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620713"/>
                        <a:ext cx="5113338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"/>
          <p:cNvGraphicFramePr>
            <a:graphicFrameLocks noChangeAspect="1"/>
          </p:cNvGraphicFramePr>
          <p:nvPr/>
        </p:nvGraphicFramePr>
        <p:xfrm>
          <a:off x="1423988" y="2801938"/>
          <a:ext cx="727233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Obrázok" r:id="rId6" imgW="5448240" imgH="3038760" progId="Word.Picture.8">
                  <p:embed/>
                </p:oleObj>
              </mc:Choice>
              <mc:Fallback>
                <p:oleObj name="Obrázok" r:id="rId6" imgW="5448240" imgH="3038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01938"/>
                        <a:ext cx="7272337" cy="405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91708B4E-C4D5-4216-A3B7-D02A77CF832C}" type="slidenum">
              <a:rPr lang="sk-SK"/>
              <a:pPr/>
              <a:t>15</a:t>
            </a:fld>
            <a:endParaRPr lang="sk-SK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04800"/>
            <a:ext cx="8420100" cy="381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400" smtClean="0"/>
              <a:t>Príklad</a:t>
            </a:r>
            <a:r>
              <a:rPr lang="en-US" sz="2400" smtClean="0"/>
              <a:t> (algoritmus </a:t>
            </a:r>
            <a:r>
              <a:rPr lang="sk-SK" sz="2400" smtClean="0"/>
              <a:t>plánovani</a:t>
            </a:r>
            <a:r>
              <a:rPr lang="en-US" sz="2400" smtClean="0"/>
              <a:t>a</a:t>
            </a:r>
            <a:r>
              <a:rPr lang="sk-SK" sz="2400" smtClean="0"/>
              <a:t> FCFS, RR (q=1)</a:t>
            </a:r>
            <a:r>
              <a:rPr lang="en-US" sz="2400" smtClean="0"/>
              <a:t>)</a:t>
            </a:r>
            <a:endParaRPr lang="cs-CZ" sz="2400" smtClean="0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2549525" y="2320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16150" y="620713"/>
          <a:ext cx="5113338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Obrázok" r:id="rId4" imgW="5221080" imgH="2410920" progId="Word.Picture.8">
                  <p:embed/>
                </p:oleObj>
              </mc:Choice>
              <mc:Fallback>
                <p:oleObj name="Obrázok" r:id="rId4" imgW="5221080" imgH="24109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620713"/>
                        <a:ext cx="5113338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423988" y="2801938"/>
          <a:ext cx="727233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Obrázok" r:id="rId6" imgW="5448240" imgH="3038760" progId="Word.Picture.8">
                  <p:embed/>
                </p:oleObj>
              </mc:Choice>
              <mc:Fallback>
                <p:oleObj name="Obrázok" r:id="rId6" imgW="5448240" imgH="30387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01938"/>
                        <a:ext cx="7272337" cy="405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B7251BA8-0B84-4F52-BD98-332732FA9F2C}" type="slidenum">
              <a:rPr lang="sk-SK"/>
              <a:pPr/>
              <a:t>16</a:t>
            </a:fld>
            <a:endParaRPr lang="sk-SK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04800"/>
            <a:ext cx="8420100" cy="381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400" smtClean="0"/>
              <a:t>Príklad</a:t>
            </a:r>
            <a:r>
              <a:rPr lang="en-US" sz="2400" smtClean="0"/>
              <a:t> (algoritmus </a:t>
            </a:r>
            <a:r>
              <a:rPr lang="sk-SK" sz="2400" smtClean="0"/>
              <a:t>plánovani</a:t>
            </a:r>
            <a:r>
              <a:rPr lang="en-US" sz="2400" smtClean="0"/>
              <a:t>a</a:t>
            </a:r>
            <a:r>
              <a:rPr lang="sk-SK" sz="2400" smtClean="0"/>
              <a:t> FCFS, RR (q=1)</a:t>
            </a:r>
            <a:r>
              <a:rPr lang="en-US" sz="2400" smtClean="0"/>
              <a:t>)</a:t>
            </a:r>
            <a:endParaRPr lang="cs-CZ" sz="2400" smtClean="0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2549525" y="2320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216150" y="620713"/>
          <a:ext cx="5113338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Obrázok" r:id="rId4" imgW="5221080" imgH="2410920" progId="Word.Picture.8">
                  <p:embed/>
                </p:oleObj>
              </mc:Choice>
              <mc:Fallback>
                <p:oleObj name="Obrázok" r:id="rId4" imgW="5221080" imgH="24109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620713"/>
                        <a:ext cx="5113338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423988" y="2801938"/>
          <a:ext cx="727233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Obrázok" r:id="rId6" imgW="5448240" imgH="3038760" progId="Word.Picture.8">
                  <p:embed/>
                </p:oleObj>
              </mc:Choice>
              <mc:Fallback>
                <p:oleObj name="Obrázok" r:id="rId6" imgW="5448240" imgH="30387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01938"/>
                        <a:ext cx="7272337" cy="405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C5BAB29B-A75A-4E8A-AEAA-E4F08CDCA566}" type="slidenum">
              <a:rPr lang="sk-SK"/>
              <a:pPr/>
              <a:t>17</a:t>
            </a:fld>
            <a:endParaRPr lang="sk-SK"/>
          </a:p>
        </p:txBody>
      </p:sp>
      <p:sp>
        <p:nvSpPr>
          <p:cNvPr id="10247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04800"/>
            <a:ext cx="8420100" cy="381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400" smtClean="0"/>
              <a:t>Príklad</a:t>
            </a:r>
            <a:r>
              <a:rPr lang="en-US" sz="2400" smtClean="0"/>
              <a:t> (algoritmus </a:t>
            </a:r>
            <a:r>
              <a:rPr lang="sk-SK" sz="2400" smtClean="0"/>
              <a:t>plánovani</a:t>
            </a:r>
            <a:r>
              <a:rPr lang="en-US" sz="2400" smtClean="0"/>
              <a:t>a</a:t>
            </a:r>
            <a:r>
              <a:rPr lang="sk-SK" sz="2400" smtClean="0"/>
              <a:t> FCFS, RR (q=1)</a:t>
            </a:r>
            <a:r>
              <a:rPr lang="en-US" sz="2400" smtClean="0"/>
              <a:t>)</a:t>
            </a:r>
            <a:endParaRPr lang="cs-CZ" sz="2400" smtClean="0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2549525" y="2320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549525" y="2320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/>
        </p:nvGraphicFramePr>
        <p:xfrm>
          <a:off x="2216150" y="620713"/>
          <a:ext cx="5113338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Obrázok" r:id="rId4" imgW="5221080" imgH="2410920" progId="Word.Picture.8">
                  <p:embed/>
                </p:oleObj>
              </mc:Choice>
              <mc:Fallback>
                <p:oleObj name="Obrázok" r:id="rId4" imgW="5221080" imgH="241092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620713"/>
                        <a:ext cx="5113338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1423988" y="2801938"/>
          <a:ext cx="727233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Obrázok" r:id="rId6" imgW="5448240" imgH="3038760" progId="Word.Picture.8">
                  <p:embed/>
                </p:oleObj>
              </mc:Choice>
              <mc:Fallback>
                <p:oleObj name="Obrázok" r:id="rId6" imgW="5448240" imgH="303876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01938"/>
                        <a:ext cx="7272337" cy="405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542C2693-F744-46A2-8E7F-642BA8A61432}" type="slidenum">
              <a:rPr lang="sk-SK"/>
              <a:pPr/>
              <a:t>18</a:t>
            </a:fld>
            <a:endParaRPr lang="sk-SK"/>
          </a:p>
        </p:txBody>
      </p:sp>
      <p:sp>
        <p:nvSpPr>
          <p:cNvPr id="1127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04800"/>
            <a:ext cx="8420100" cy="381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400" smtClean="0"/>
              <a:t>Príklad</a:t>
            </a:r>
            <a:r>
              <a:rPr lang="en-US" sz="2400" smtClean="0"/>
              <a:t> (algoritmus </a:t>
            </a:r>
            <a:r>
              <a:rPr lang="sk-SK" sz="2400" smtClean="0"/>
              <a:t>plánovani</a:t>
            </a:r>
            <a:r>
              <a:rPr lang="en-US" sz="2400" smtClean="0"/>
              <a:t>a</a:t>
            </a:r>
            <a:r>
              <a:rPr lang="sk-SK" sz="2400" smtClean="0"/>
              <a:t> FCFS, RR (q=1)</a:t>
            </a:r>
            <a:r>
              <a:rPr lang="en-US" sz="2400" smtClean="0"/>
              <a:t>)</a:t>
            </a:r>
            <a:endParaRPr lang="cs-CZ" sz="2400" smtClean="0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2549525" y="2320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49525" y="2320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216150" y="620713"/>
          <a:ext cx="5113338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Obrázok" r:id="rId4" imgW="5221080" imgH="2410920" progId="Word.Picture.8">
                  <p:embed/>
                </p:oleObj>
              </mc:Choice>
              <mc:Fallback>
                <p:oleObj name="Obrázok" r:id="rId4" imgW="5221080" imgH="24109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620713"/>
                        <a:ext cx="5113338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423988" y="2801938"/>
          <a:ext cx="727233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Obrázek" r:id="rId6" imgW="5448240" imgH="3038760" progId="Word.Picture.8">
                  <p:embed/>
                </p:oleObj>
              </mc:Choice>
              <mc:Fallback>
                <p:oleObj name="Obrázek" r:id="rId6" imgW="5448240" imgH="30387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01938"/>
                        <a:ext cx="7272337" cy="405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0512" y="304800"/>
            <a:ext cx="9220200" cy="160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/>
              <a:t>Prideľovanie súvislých úsekov s premenlivou dĺžkou</a:t>
            </a:r>
            <a:r>
              <a:rPr lang="sk-SK" dirty="0" smtClean="0"/>
              <a:t> </a:t>
            </a:r>
            <a:r>
              <a:rPr lang="sk-SK" sz="1200" dirty="0" smtClean="0"/>
              <a:t>pokračovanie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18DFA083-B752-43AD-A14D-822AA81CEB05}" type="slidenum">
              <a:rPr lang="sk-SK"/>
              <a:pPr/>
              <a:t>19</a:t>
            </a:fld>
            <a:endParaRPr lang="sk-SK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6288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800" dirty="0" smtClean="0"/>
              <a:t>Algoritmy výberu vhodného úseku pre umiestnenie procesu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i="1" dirty="0" smtClean="0"/>
              <a:t>		Prvý vhodný (</a:t>
            </a:r>
            <a:r>
              <a:rPr lang="sk-SK" sz="2800" i="1" dirty="0" err="1" smtClean="0"/>
              <a:t>First-fit</a:t>
            </a:r>
            <a:r>
              <a:rPr lang="sk-SK" sz="2800" i="1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i="1" dirty="0" smtClean="0"/>
              <a:t>		Najlepšie vyhovujúci (</a:t>
            </a:r>
            <a:r>
              <a:rPr lang="sk-SK" sz="2800" i="1" dirty="0" err="1" smtClean="0"/>
              <a:t>Best-fit</a:t>
            </a:r>
            <a:r>
              <a:rPr lang="sk-SK" sz="2800" i="1" dirty="0" smtClean="0"/>
              <a:t>)</a:t>
            </a:r>
            <a:r>
              <a:rPr lang="sk-SK" sz="28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i="1" dirty="0" smtClean="0"/>
              <a:t>		Najhoršie vyhovujúci (</a:t>
            </a:r>
            <a:r>
              <a:rPr lang="sk-SK" sz="2800" i="1" dirty="0" err="1" smtClean="0"/>
              <a:t>Worst-fit</a:t>
            </a:r>
            <a:r>
              <a:rPr lang="sk-SK" sz="2800" i="1" dirty="0" smtClean="0"/>
              <a:t>)</a:t>
            </a:r>
            <a:r>
              <a:rPr lang="sk-SK" sz="2800" dirty="0" smtClean="0"/>
              <a:t> 	</a:t>
            </a:r>
            <a:r>
              <a:rPr lang="sk-SK" dirty="0" smtClean="0"/>
              <a:t>	</a:t>
            </a:r>
          </a:p>
          <a:p>
            <a:pPr>
              <a:lnSpc>
                <a:spcPct val="90000"/>
              </a:lnSpc>
            </a:pPr>
            <a:r>
              <a:rPr lang="sk-SK" sz="2800" dirty="0" smtClean="0"/>
              <a:t>Problém </a:t>
            </a:r>
            <a:r>
              <a:rPr lang="sk-SK" sz="2800" dirty="0" err="1" smtClean="0"/>
              <a:t>fragmentácie</a:t>
            </a:r>
            <a:r>
              <a:rPr lang="sk-SK" sz="2800" dirty="0" smtClean="0"/>
              <a:t> - vonkajšia</a:t>
            </a:r>
          </a:p>
          <a:p>
            <a:pPr>
              <a:lnSpc>
                <a:spcPct val="90000"/>
              </a:lnSpc>
            </a:pPr>
            <a:r>
              <a:rPr lang="sk-SK" sz="2800" dirty="0" smtClean="0"/>
              <a:t>Striasanie  </a:t>
            </a:r>
          </a:p>
          <a:p>
            <a:pPr lvl="1">
              <a:lnSpc>
                <a:spcPct val="90000"/>
              </a:lnSpc>
            </a:pPr>
            <a:r>
              <a:rPr lang="sk-SK" sz="2400" dirty="0" smtClean="0"/>
              <a:t>spojiť dohromady fragmenty do jedného väčšieho bloku, príklad - riešenie situácie (e)</a:t>
            </a:r>
            <a:r>
              <a:rPr lang="en-US" sz="2400" dirty="0" smtClean="0"/>
              <a:t> (str.1</a:t>
            </a:r>
            <a:r>
              <a:rPr lang="sk-SK" sz="2400" dirty="0" smtClean="0"/>
              <a:t>8</a:t>
            </a:r>
            <a:r>
              <a:rPr lang="en-US" sz="2400" dirty="0" smtClean="0"/>
              <a:t>)</a:t>
            </a:r>
            <a:r>
              <a:rPr lang="sk-SK" sz="2400" dirty="0" smtClean="0"/>
              <a:t>  je na </a:t>
            </a:r>
            <a:r>
              <a:rPr lang="en-US" sz="2400" dirty="0" smtClean="0"/>
              <a:t>str.</a:t>
            </a:r>
            <a:r>
              <a:rPr lang="sk-SK" sz="2400" dirty="0" smtClean="0"/>
              <a:t> 20. </a:t>
            </a:r>
          </a:p>
          <a:p>
            <a:pPr lvl="1">
              <a:lnSpc>
                <a:spcPct val="90000"/>
              </a:lnSpc>
            </a:pPr>
            <a:r>
              <a:rPr lang="sk-SK" sz="2400" dirty="0" smtClean="0"/>
              <a:t>rôzne varianty striasania - </a:t>
            </a:r>
            <a:r>
              <a:rPr lang="en-US" sz="2400" dirty="0" err="1" smtClean="0"/>
              <a:t>na</a:t>
            </a:r>
            <a:r>
              <a:rPr lang="en-US" sz="2400" dirty="0" smtClean="0"/>
              <a:t> str.</a:t>
            </a:r>
            <a:r>
              <a:rPr lang="sk-SK" sz="2400" dirty="0" smtClean="0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Obsah</a:t>
            </a:r>
            <a:r>
              <a:rPr lang="en-US" dirty="0" smtClean="0"/>
              <a:t> </a:t>
            </a:r>
            <a:r>
              <a:rPr lang="en-US" dirty="0" err="1" smtClean="0"/>
              <a:t>predn</a:t>
            </a:r>
            <a:r>
              <a:rPr lang="sk-SK" dirty="0" err="1" smtClean="0"/>
              <a:t>ášky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3D3C6E-07F9-4ECE-AA9C-2C25C66F26FC}" type="slidenum">
              <a:rPr lang="sk-SK" smtClean="0"/>
              <a:pPr>
                <a:defRPr/>
              </a:pPr>
              <a:t>2</a:t>
            </a:fld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sk-SK" b="1" dirty="0" smtClean="0"/>
              <a:t>Úvod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sk-SK" b="1" dirty="0" smtClean="0"/>
              <a:t>Logický a fyzický adresný priestor</a:t>
            </a:r>
            <a:endParaRPr lang="sk-SK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sk-SK" b="1" dirty="0" err="1" smtClean="0"/>
              <a:t>Swapovanie</a:t>
            </a:r>
            <a:endParaRPr lang="sk-SK" b="1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sk-SK" b="1" dirty="0" smtClean="0"/>
              <a:t>Súvislé  prideľovanie pamäte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sk-SK" b="1" dirty="0" smtClean="0"/>
              <a:t>Stránkovanie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sk-SK" b="1" dirty="0" smtClean="0"/>
              <a:t>Segmentácia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766" y="494184"/>
            <a:ext cx="9292778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800" b="1" dirty="0" smtClean="0">
                <a:cs typeface="Times New Roman" pitchFamily="18" charset="0"/>
              </a:rPr>
              <a:t>Porovnanie niekoľkých rôznych spôsobov kompresie pamäte</a:t>
            </a:r>
            <a:r>
              <a:rPr lang="cs-CZ" sz="2800" dirty="0" smtClean="0"/>
              <a:t> 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ECC8A419-6A87-4B04-AF02-81F85E9C6458}" type="slidenum">
              <a:rPr lang="sk-SK"/>
              <a:pPr/>
              <a:t>20</a:t>
            </a:fld>
            <a:endParaRPr lang="sk-SK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447800" y="1676400"/>
          <a:ext cx="70866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Obrázek" r:id="rId4" imgW="4791600" imgH="3143880" progId="Word.Picture.8">
                  <p:embed/>
                </p:oleObj>
              </mc:Choice>
              <mc:Fallback>
                <p:oleObj name="Obrázek" r:id="rId4" imgW="4791600" imgH="31438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70866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620688"/>
            <a:ext cx="84201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600" b="1" dirty="0" smtClean="0">
                <a:cs typeface="Times New Roman" pitchFamily="18" charset="0"/>
              </a:rPr>
              <a:t>Stránkovanie</a:t>
            </a:r>
            <a:r>
              <a:rPr lang="sk-SK" dirty="0" smtClean="0"/>
              <a:t> 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03495E2D-8E0E-4995-9384-58F4FDE13A9C}" type="slidenum">
              <a:rPr lang="sk-SK"/>
              <a:pPr/>
              <a:t>21</a:t>
            </a:fld>
            <a:endParaRPr lang="sk-SK"/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2520" y="1700808"/>
            <a:ext cx="3657600" cy="42672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sk-SK" sz="2800" dirty="0" smtClean="0">
                <a:cs typeface="Times New Roman" pitchFamily="18" charset="0"/>
              </a:rPr>
              <a:t>Princíp</a:t>
            </a:r>
            <a:r>
              <a:rPr lang="sk-SK" sz="2800" dirty="0" smtClean="0"/>
              <a:t>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>
                <a:cs typeface="Times New Roman" pitchFamily="18" charset="0"/>
              </a:rPr>
              <a:t>fyzická pamäť rozdelená na časti s pevnou veľkosťou</a:t>
            </a:r>
            <a:r>
              <a:rPr lang="sk-SK" sz="2400" dirty="0" smtClean="0"/>
              <a:t> -</a:t>
            </a:r>
            <a:r>
              <a:rPr lang="sk-SK" sz="2400" dirty="0" smtClean="0">
                <a:cs typeface="Times New Roman" pitchFamily="18" charset="0"/>
              </a:rPr>
              <a:t>  </a:t>
            </a:r>
            <a:r>
              <a:rPr lang="sk-SK" sz="2400" b="1" i="1" dirty="0" smtClean="0">
                <a:solidFill>
                  <a:srgbClr val="CC3300"/>
                </a:solidFill>
                <a:cs typeface="Times New Roman" pitchFamily="18" charset="0"/>
              </a:rPr>
              <a:t>rámce</a:t>
            </a:r>
            <a:r>
              <a:rPr lang="sk-SK" sz="2400" i="1" dirty="0" smtClean="0">
                <a:cs typeface="Times New Roman" pitchFamily="18" charset="0"/>
              </a:rPr>
              <a:t>. </a:t>
            </a:r>
            <a:endParaRPr lang="sk-SK" sz="2400" i="1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>
                <a:cs typeface="Times New Roman" pitchFamily="18" charset="0"/>
              </a:rPr>
              <a:t>Logický adresný priestor procesu je rozdelený na rovnako veľké bloky, nazvané </a:t>
            </a:r>
            <a:r>
              <a:rPr lang="sk-SK" sz="2400" b="1" i="1" dirty="0" smtClean="0">
                <a:solidFill>
                  <a:srgbClr val="002060"/>
                </a:solidFill>
                <a:cs typeface="Times New Roman" pitchFamily="18" charset="0"/>
              </a:rPr>
              <a:t>stránky</a:t>
            </a:r>
            <a:r>
              <a:rPr lang="sk-SK" sz="2400" dirty="0" smtClean="0">
                <a:cs typeface="Times New Roman" pitchFamily="18" charset="0"/>
              </a:rPr>
              <a:t>.</a:t>
            </a:r>
            <a:endParaRPr lang="sk-SK" sz="2400" dirty="0" smtClean="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643313" y="31051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4232920" y="1700808"/>
          <a:ext cx="52578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Obrázek" r:id="rId4" imgW="3819240" imgH="3581280" progId="Word.Picture.8">
                  <p:embed/>
                </p:oleObj>
              </mc:Choice>
              <mc:Fallback>
                <p:oleObj name="Obrázek" r:id="rId4" imgW="3819240" imgH="358128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920" y="1700808"/>
                        <a:ext cx="5257800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2520" y="638200"/>
            <a:ext cx="8832850" cy="135064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/>
              <a:t>Stránkovanie</a:t>
            </a:r>
            <a:r>
              <a:rPr lang="sk-SK" sz="2800" dirty="0" smtClean="0"/>
              <a:t>  </a:t>
            </a:r>
            <a:r>
              <a:rPr lang="sk-SK" sz="1200" dirty="0" smtClean="0"/>
              <a:t>pokračovanie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en-US" sz="2400" dirty="0" smtClean="0"/>
              <a:t>  </a:t>
            </a:r>
            <a:r>
              <a:rPr lang="sk-SK" sz="2400" dirty="0" smtClean="0">
                <a:solidFill>
                  <a:schemeClr val="tx1"/>
                </a:solidFill>
              </a:rPr>
              <a:t>Potreba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cs typeface="Times New Roman" pitchFamily="18" charset="0"/>
              </a:rPr>
              <a:t>HW podpor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sk-SK" sz="2400" dirty="0" smtClean="0">
                <a:solidFill>
                  <a:schemeClr val="tx1"/>
                </a:solidFill>
                <a:cs typeface="Times New Roman" pitchFamily="18" charset="0"/>
              </a:rPr>
              <a:t> pre stránkovanie</a:t>
            </a:r>
            <a:endParaRPr lang="cs-CZ" sz="24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D8FB2694-ADFC-47FC-91EA-2602C93C0797}" type="slidenum">
              <a:rPr lang="sk-SK"/>
              <a:pPr/>
              <a:t>22</a:t>
            </a:fld>
            <a:endParaRPr lang="sk-SK"/>
          </a:p>
        </p:txBody>
      </p:sp>
      <p:sp>
        <p:nvSpPr>
          <p:cNvPr id="14341" name="Rectangle 1028"/>
          <p:cNvSpPr>
            <a:spLocks noChangeArrowheads="1"/>
          </p:cNvSpPr>
          <p:nvPr/>
        </p:nvSpPr>
        <p:spPr bwMode="auto">
          <a:xfrm>
            <a:off x="2930525" y="20050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1857375" y="1836738"/>
          <a:ext cx="66960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4" imgW="4495800" imgH="3162300" progId="Word.Picture.8">
                  <p:embed/>
                </p:oleObj>
              </mc:Choice>
              <mc:Fallback>
                <p:oleObj r:id="rId4" imgW="4495800" imgH="316230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836738"/>
                        <a:ext cx="6696075" cy="416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2520" y="404664"/>
            <a:ext cx="883285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err="1" smtClean="0"/>
              <a:t>Strankovanie</a:t>
            </a:r>
            <a:r>
              <a:rPr lang="en-US" sz="3200" dirty="0" smtClean="0"/>
              <a:t> </a:t>
            </a:r>
            <a:r>
              <a:rPr lang="en-US" sz="1200" dirty="0" err="1" smtClean="0"/>
              <a:t>pokra</a:t>
            </a:r>
            <a:r>
              <a:rPr lang="sk-SK" sz="1200" dirty="0" err="1" smtClean="0"/>
              <a:t>čovanie</a:t>
            </a:r>
            <a:endParaRPr lang="cs-CZ" sz="1200" dirty="0" smtClean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14C0756C-3259-4113-A15D-13FBFEB8E7E1}" type="slidenum">
              <a:rPr lang="sk-SK"/>
              <a:pPr/>
              <a:t>23</a:t>
            </a:fld>
            <a:endParaRPr lang="sk-SK"/>
          </a:p>
        </p:txBody>
      </p:sp>
      <p:sp>
        <p:nvSpPr>
          <p:cNvPr id="15365" name="Text Box 1027"/>
          <p:cNvSpPr txBox="1">
            <a:spLocks noChangeArrowheads="1"/>
          </p:cNvSpPr>
          <p:nvPr/>
        </p:nvSpPr>
        <p:spPr bwMode="auto">
          <a:xfrm>
            <a:off x="704528" y="1700808"/>
            <a:ext cx="85344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sk-SK" dirty="0"/>
              <a:t> </a:t>
            </a:r>
            <a:r>
              <a:rPr lang="sk-SK" dirty="0">
                <a:cs typeface="Times New Roman" pitchFamily="18" charset="0"/>
              </a:rPr>
              <a:t>Rozmer stránky </a:t>
            </a:r>
            <a:endParaRPr lang="sk-SK" dirty="0"/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sk-SK" sz="2000" dirty="0">
                <a:cs typeface="Times New Roman" pitchFamily="18" charset="0"/>
              </a:rPr>
              <a:t> obyčajne mocnina 2</a:t>
            </a:r>
            <a:r>
              <a:rPr lang="sk-SK" sz="2000" dirty="0"/>
              <a:t>,</a:t>
            </a:r>
            <a:r>
              <a:rPr lang="sk-SK" sz="2000" dirty="0">
                <a:cs typeface="Times New Roman" pitchFamily="18" charset="0"/>
              </a:rPr>
              <a:t> od 512 bajtov do 8 KB</a:t>
            </a:r>
            <a:endParaRPr lang="sk-SK" sz="2000" dirty="0"/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cs typeface="Times New Roman" pitchFamily="18" charset="0"/>
              </a:rPr>
              <a:t> a</a:t>
            </a:r>
            <a:r>
              <a:rPr lang="sk-SK" sz="2000" dirty="0">
                <a:cs typeface="Times New Roman" pitchFamily="18" charset="0"/>
              </a:rPr>
              <a:t>k rozmer </a:t>
            </a:r>
            <a:r>
              <a:rPr lang="sk-SK" sz="2000" dirty="0"/>
              <a:t>FAP=</a:t>
            </a:r>
            <a:r>
              <a:rPr lang="sk-SK" sz="2000" dirty="0">
                <a:cs typeface="Times New Roman" pitchFamily="18" charset="0"/>
              </a:rPr>
              <a:t> 2</a:t>
            </a:r>
            <a:r>
              <a:rPr lang="sk-SK" sz="2000" baseline="30000" dirty="0">
                <a:cs typeface="Times New Roman" pitchFamily="18" charset="0"/>
              </a:rPr>
              <a:t>m </a:t>
            </a:r>
            <a:r>
              <a:rPr lang="sk-SK" sz="2000" dirty="0">
                <a:cs typeface="Times New Roman" pitchFamily="18" charset="0"/>
              </a:rPr>
              <a:t> a veľkosť stránky </a:t>
            </a:r>
            <a:r>
              <a:rPr lang="sk-SK" sz="2000" dirty="0"/>
              <a:t>=</a:t>
            </a:r>
            <a:r>
              <a:rPr lang="sk-SK" sz="2000" dirty="0">
                <a:cs typeface="Times New Roman" pitchFamily="18" charset="0"/>
              </a:rPr>
              <a:t> 2</a:t>
            </a:r>
            <a:r>
              <a:rPr lang="sk-SK" sz="2000" baseline="30000" dirty="0">
                <a:cs typeface="Times New Roman" pitchFamily="18" charset="0"/>
              </a:rPr>
              <a:t>n</a:t>
            </a:r>
            <a:r>
              <a:rPr lang="sk-SK" sz="2000" dirty="0">
                <a:cs typeface="Times New Roman" pitchFamily="18" charset="0"/>
              </a:rPr>
              <a:t> (bajtov alebo slov), potom </a:t>
            </a:r>
            <a:endParaRPr lang="sk-SK" sz="2000" dirty="0"/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 dirty="0">
                <a:cs typeface="Times New Roman" pitchFamily="18" charset="0"/>
              </a:rPr>
              <a:t> </a:t>
            </a:r>
            <a:r>
              <a:rPr lang="sk-SK" sz="2000" b="1" i="1" dirty="0">
                <a:cs typeface="Times New Roman" pitchFamily="18" charset="0"/>
              </a:rPr>
              <a:t>n</a:t>
            </a:r>
            <a:r>
              <a:rPr lang="sk-SK" sz="1800" dirty="0">
                <a:cs typeface="Times New Roman" pitchFamily="18" charset="0"/>
              </a:rPr>
              <a:t> nižších bitov </a:t>
            </a:r>
            <a:r>
              <a:rPr lang="sk-SK" sz="1800" dirty="0"/>
              <a:t>		- </a:t>
            </a:r>
            <a:r>
              <a:rPr lang="sk-SK" sz="1800" dirty="0">
                <a:cs typeface="Times New Roman" pitchFamily="18" charset="0"/>
              </a:rPr>
              <a:t>posuv  v stránke. </a:t>
            </a:r>
            <a:endParaRPr lang="sk-SK" sz="1800" dirty="0"/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cs typeface="Times New Roman" pitchFamily="18" charset="0"/>
              </a:rPr>
              <a:t> </a:t>
            </a:r>
            <a:r>
              <a:rPr lang="sk-SK" sz="1800" dirty="0">
                <a:cs typeface="Times New Roman" pitchFamily="18" charset="0"/>
              </a:rPr>
              <a:t>vyššie </a:t>
            </a:r>
            <a:r>
              <a:rPr lang="sk-SK" sz="1800" b="1" i="1" dirty="0" err="1">
                <a:cs typeface="Times New Roman" pitchFamily="18" charset="0"/>
              </a:rPr>
              <a:t>m-n</a:t>
            </a:r>
            <a:r>
              <a:rPr lang="sk-SK" sz="1800" dirty="0">
                <a:cs typeface="Times New Roman" pitchFamily="18" charset="0"/>
              </a:rPr>
              <a:t> bity logickej adresy </a:t>
            </a:r>
            <a:r>
              <a:rPr lang="sk-SK" sz="1800" dirty="0"/>
              <a:t>	- </a:t>
            </a:r>
            <a:r>
              <a:rPr lang="sk-SK" sz="1800" dirty="0">
                <a:cs typeface="Times New Roman" pitchFamily="18" charset="0"/>
              </a:rPr>
              <a:t>číslo stránky</a:t>
            </a:r>
            <a:endParaRPr lang="sk-SK" sz="1800" i="1" dirty="0"/>
          </a:p>
          <a:p>
            <a:pPr>
              <a:spcBef>
                <a:spcPct val="50000"/>
              </a:spcBef>
            </a:pPr>
            <a:endParaRPr lang="cs-CZ" dirty="0"/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2936875" y="3861048"/>
          <a:ext cx="4495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4" imgW="2622804" imgH="650748" progId="Word.Picture.8">
                  <p:embed/>
                </p:oleObj>
              </mc:Choice>
              <mc:Fallback>
                <p:oleObj r:id="rId4" imgW="2622804" imgH="650748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861048"/>
                        <a:ext cx="4495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1029"/>
          <p:cNvSpPr txBox="1">
            <a:spLocks noChangeArrowheads="1"/>
          </p:cNvSpPr>
          <p:nvPr/>
        </p:nvSpPr>
        <p:spPr bwMode="auto">
          <a:xfrm>
            <a:off x="2971800" y="5181600"/>
            <a:ext cx="419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cs typeface="Times New Roman" pitchFamily="18" charset="0"/>
              </a:rPr>
              <a:t>kde </a:t>
            </a:r>
            <a:r>
              <a:rPr lang="sk-SK" sz="2000" b="1" i="1" dirty="0">
                <a:cs typeface="Times New Roman" pitchFamily="18" charset="0"/>
              </a:rPr>
              <a:t>p</a:t>
            </a:r>
            <a:r>
              <a:rPr lang="sk-SK" sz="2000" dirty="0">
                <a:cs typeface="Times New Roman" pitchFamily="18" charset="0"/>
              </a:rPr>
              <a:t> </a:t>
            </a:r>
            <a:r>
              <a:rPr lang="sk-SK" sz="2000" dirty="0"/>
              <a:t>-</a:t>
            </a:r>
            <a:r>
              <a:rPr lang="sk-SK" sz="2000" dirty="0">
                <a:cs typeface="Times New Roman" pitchFamily="18" charset="0"/>
              </a:rPr>
              <a:t> index do tabuľky stránok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      </a:t>
            </a:r>
            <a:r>
              <a:rPr lang="sk-SK" sz="2000" b="1" i="1" dirty="0">
                <a:cs typeface="Times New Roman" pitchFamily="18" charset="0"/>
              </a:rPr>
              <a:t>d</a:t>
            </a:r>
            <a:r>
              <a:rPr lang="sk-SK" sz="2000" i="1" dirty="0">
                <a:cs typeface="Times New Roman" pitchFamily="18" charset="0"/>
              </a:rPr>
              <a:t> </a:t>
            </a:r>
            <a:r>
              <a:rPr lang="sk-SK" sz="2000" dirty="0"/>
              <a:t>-</a:t>
            </a:r>
            <a:r>
              <a:rPr lang="sk-SK" sz="2000" dirty="0">
                <a:cs typeface="Times New Roman" pitchFamily="18" charset="0"/>
              </a:rPr>
              <a:t> posuv v stránke</a:t>
            </a:r>
            <a:r>
              <a:rPr lang="sk-SK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B4EAE58E-FB4B-4980-9E5D-1D840B05603D}" type="slidenum">
              <a:rPr lang="sk-SK"/>
              <a:pPr/>
              <a:t>24</a:t>
            </a:fld>
            <a:endParaRPr lang="sk-SK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971800" y="1190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631825" y="765175"/>
          <a:ext cx="590550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Picture" r:id="rId4" imgW="3960720" imgH="4480560" progId="Word.Picture.8">
                  <p:embed/>
                </p:oleObj>
              </mc:Choice>
              <mc:Fallback>
                <p:oleObj name="Picture" r:id="rId4" imgW="3960720" imgH="4480560" progId="Word.Picture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765175"/>
                        <a:ext cx="5905500" cy="609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cs typeface="Times New Roman" pitchFamily="18" charset="0"/>
              </a:rPr>
              <a:t>Príklad stránkovania pre </a:t>
            </a:r>
            <a:r>
              <a:rPr lang="sk-SK">
                <a:solidFill>
                  <a:srgbClr val="CC3300"/>
                </a:solidFill>
                <a:cs typeface="Times New Roman" pitchFamily="18" charset="0"/>
              </a:rPr>
              <a:t>32</a:t>
            </a:r>
            <a:r>
              <a:rPr lang="sk-SK">
                <a:cs typeface="Times New Roman" pitchFamily="18" charset="0"/>
              </a:rPr>
              <a:t>-b</a:t>
            </a:r>
            <a:r>
              <a:rPr lang="en-US">
                <a:cs typeface="Times New Roman" pitchFamily="18" charset="0"/>
              </a:rPr>
              <a:t>aj</a:t>
            </a:r>
            <a:r>
              <a:rPr lang="sk-SK">
                <a:cs typeface="Times New Roman" pitchFamily="18" charset="0"/>
              </a:rPr>
              <a:t>tovú pamäť so </a:t>
            </a:r>
            <a:r>
              <a:rPr lang="sk-SK">
                <a:solidFill>
                  <a:srgbClr val="CC3300"/>
                </a:solidFill>
                <a:cs typeface="Times New Roman" pitchFamily="18" charset="0"/>
              </a:rPr>
              <a:t>4</a:t>
            </a:r>
            <a:r>
              <a:rPr lang="sk-SK">
                <a:cs typeface="Times New Roman" pitchFamily="18" charset="0"/>
              </a:rPr>
              <a:t>-b</a:t>
            </a:r>
            <a:r>
              <a:rPr lang="en-US">
                <a:cs typeface="Times New Roman" pitchFamily="18" charset="0"/>
              </a:rPr>
              <a:t>ajt</a:t>
            </a:r>
            <a:r>
              <a:rPr lang="sk-SK">
                <a:cs typeface="Times New Roman" pitchFamily="18" charset="0"/>
              </a:rPr>
              <a:t>ovou stránkou</a:t>
            </a:r>
            <a:r>
              <a:rPr lang="sk-SK"/>
              <a:t> 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6537325" y="2076698"/>
            <a:ext cx="3160713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/>
              <a:t>FAP</a:t>
            </a:r>
            <a:r>
              <a:rPr lang="en-US" sz="2000" dirty="0"/>
              <a:t> </a:t>
            </a:r>
            <a:r>
              <a:rPr lang="sk-SK" sz="2000" dirty="0"/>
              <a:t>= </a:t>
            </a:r>
            <a:r>
              <a:rPr lang="sk-SK" sz="2000" dirty="0">
                <a:cs typeface="Times New Roman" pitchFamily="18" charset="0"/>
              </a:rPr>
              <a:t>2</a:t>
            </a:r>
            <a:r>
              <a:rPr lang="sk-SK" sz="2000" baseline="30000" dirty="0">
                <a:cs typeface="Times New Roman" pitchFamily="18" charset="0"/>
              </a:rPr>
              <a:t>m</a:t>
            </a:r>
            <a:r>
              <a:rPr lang="sk-SK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sk-SK" sz="2000" dirty="0">
                <a:cs typeface="Times New Roman" pitchFamily="18" charset="0"/>
              </a:rPr>
              <a:t>2</a:t>
            </a:r>
            <a:r>
              <a:rPr lang="sk-SK" sz="2000" baseline="30000" dirty="0"/>
              <a:t>8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cs typeface="Times New Roman" pitchFamily="18" charset="0"/>
              </a:rPr>
              <a:t>rozmer</a:t>
            </a:r>
            <a:r>
              <a:rPr lang="sk-SK" sz="2000" dirty="0">
                <a:cs typeface="Times New Roman" pitchFamily="18" charset="0"/>
              </a:rPr>
              <a:t> stránky </a:t>
            </a:r>
            <a:r>
              <a:rPr lang="sk-SK" sz="2000" dirty="0"/>
              <a:t>= </a:t>
            </a:r>
            <a:r>
              <a:rPr lang="sk-SK" sz="2000" dirty="0">
                <a:cs typeface="Times New Roman" pitchFamily="18" charset="0"/>
              </a:rPr>
              <a:t>2</a:t>
            </a:r>
            <a:r>
              <a:rPr lang="en-US" sz="2000" baseline="30000" dirty="0">
                <a:cs typeface="Times New Roman" pitchFamily="18" charset="0"/>
              </a:rPr>
              <a:t>n</a:t>
            </a:r>
            <a:r>
              <a:rPr lang="sk-SK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sk-SK" sz="2000" dirty="0">
                <a:cs typeface="Times New Roman" pitchFamily="18" charset="0"/>
              </a:rPr>
              <a:t>2</a:t>
            </a:r>
            <a:r>
              <a:rPr lang="sk-SK" sz="2000" baseline="30000" dirty="0"/>
              <a:t>2</a:t>
            </a:r>
          </a:p>
          <a:p>
            <a:pPr>
              <a:spcBef>
                <a:spcPct val="50000"/>
              </a:spcBef>
            </a:pPr>
            <a:r>
              <a:rPr lang="en-US" sz="2800" baseline="30000" dirty="0" err="1"/>
              <a:t>rozmer</a:t>
            </a:r>
            <a:r>
              <a:rPr lang="en-US" sz="2800" dirty="0"/>
              <a:t> </a:t>
            </a:r>
            <a:r>
              <a:rPr lang="sk-SK" sz="2800" baseline="30000" dirty="0"/>
              <a:t>adresy=</a:t>
            </a:r>
            <a:r>
              <a:rPr lang="en-US" sz="2800" baseline="30000" dirty="0"/>
              <a:t>(</a:t>
            </a:r>
            <a:r>
              <a:rPr lang="sk-SK" sz="2800" baseline="30000" dirty="0" err="1"/>
              <a:t>m-n</a:t>
            </a:r>
            <a:r>
              <a:rPr lang="en-US" sz="2800" baseline="30000" dirty="0"/>
              <a:t>) + n </a:t>
            </a:r>
            <a:r>
              <a:rPr lang="sk-SK" sz="2800" baseline="30000" dirty="0"/>
              <a:t>=</a:t>
            </a:r>
            <a:r>
              <a:rPr lang="en-US" sz="2800" baseline="30000" dirty="0"/>
              <a:t> </a:t>
            </a:r>
            <a:br>
              <a:rPr lang="en-US" sz="2800" baseline="30000" dirty="0"/>
            </a:br>
            <a:r>
              <a:rPr lang="en-US" sz="2800" baseline="30000" dirty="0"/>
              <a:t>                        (</a:t>
            </a:r>
            <a:r>
              <a:rPr lang="sk-SK" sz="2800" baseline="30000" dirty="0"/>
              <a:t>8-2</a:t>
            </a:r>
            <a:r>
              <a:rPr lang="en-US" sz="2800" baseline="30000" dirty="0"/>
              <a:t>) + 2 </a:t>
            </a:r>
            <a:r>
              <a:rPr lang="sk-SK" sz="2800" baseline="30000" dirty="0"/>
              <a:t>=</a:t>
            </a:r>
            <a:r>
              <a:rPr lang="en-US" sz="2800" baseline="30000" dirty="0"/>
              <a:t> 8</a:t>
            </a:r>
            <a:endParaRPr lang="cs-CZ" sz="2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76672"/>
            <a:ext cx="84201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Stránkovanie</a:t>
            </a:r>
            <a:r>
              <a:rPr lang="sk-SK" sz="3200" dirty="0" smtClean="0"/>
              <a:t> </a:t>
            </a:r>
            <a:r>
              <a:rPr lang="sk-SK" sz="1200" dirty="0" smtClean="0"/>
              <a:t>pokračovanie</a:t>
            </a:r>
            <a:endParaRPr lang="sk-SK" sz="3200" dirty="0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6E8E5A6A-5FE0-4687-82EF-36750F2E1D66}" type="slidenum">
              <a:rPr lang="sk-SK"/>
              <a:pPr/>
              <a:t>25</a:t>
            </a:fld>
            <a:endParaRPr lang="sk-SK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524000"/>
            <a:ext cx="8420100" cy="4572000"/>
          </a:xfrm>
        </p:spPr>
        <p:txBody>
          <a:bodyPr/>
          <a:lstStyle/>
          <a:p>
            <a:r>
              <a:rPr lang="sk-SK" smtClean="0"/>
              <a:t>Tabuľka rámcov </a:t>
            </a:r>
          </a:p>
          <a:p>
            <a:pPr lvl="2"/>
            <a:r>
              <a:rPr lang="sk-SK" smtClean="0"/>
              <a:t>Informácie o voľných rámcov</a:t>
            </a:r>
          </a:p>
          <a:p>
            <a:r>
              <a:rPr lang="sk-SK" smtClean="0"/>
              <a:t>Tabuľka stránok</a:t>
            </a:r>
          </a:p>
          <a:p>
            <a:pPr lvl="1"/>
            <a:r>
              <a:rPr lang="sk-SK" smtClean="0">
                <a:cs typeface="Times New Roman" pitchFamily="18" charset="0"/>
              </a:rPr>
              <a:t>HW podpora</a:t>
            </a:r>
            <a:r>
              <a:rPr lang="sk-SK" smtClean="0"/>
              <a:t> </a:t>
            </a:r>
          </a:p>
          <a:p>
            <a:pPr lvl="2"/>
            <a:r>
              <a:rPr lang="sk-SK" smtClean="0">
                <a:cs typeface="Times New Roman" pitchFamily="18" charset="0"/>
              </a:rPr>
              <a:t>tabuľka stránok </a:t>
            </a:r>
            <a:r>
              <a:rPr lang="sk-SK" smtClean="0"/>
              <a:t> - v </a:t>
            </a:r>
            <a:r>
              <a:rPr lang="sk-SK" smtClean="0">
                <a:cs typeface="Times New Roman" pitchFamily="18" charset="0"/>
              </a:rPr>
              <a:t>sad</a:t>
            </a:r>
            <a:r>
              <a:rPr lang="sk-SK" smtClean="0"/>
              <a:t>e</a:t>
            </a:r>
            <a:r>
              <a:rPr lang="sk-SK" smtClean="0">
                <a:cs typeface="Times New Roman" pitchFamily="18" charset="0"/>
              </a:rPr>
              <a:t> registrov</a:t>
            </a:r>
            <a:endParaRPr lang="sk-SK" smtClean="0"/>
          </a:p>
          <a:p>
            <a:pPr lvl="2"/>
            <a:r>
              <a:rPr lang="sk-SK" smtClean="0">
                <a:cs typeface="Times New Roman" pitchFamily="18" charset="0"/>
              </a:rPr>
              <a:t>tabuľka stránok v pamäti </a:t>
            </a:r>
            <a:r>
              <a:rPr lang="sk-SK" smtClean="0"/>
              <a:t>-</a:t>
            </a:r>
            <a:r>
              <a:rPr lang="sk-SK" smtClean="0">
                <a:cs typeface="Times New Roman" pitchFamily="18" charset="0"/>
              </a:rPr>
              <a:t> jej adresa sa nachádza v </a:t>
            </a:r>
            <a:r>
              <a:rPr lang="sk-SK" i="1" smtClean="0">
                <a:cs typeface="Times New Roman" pitchFamily="18" charset="0"/>
              </a:rPr>
              <a:t>registri tabuľky stránok</a:t>
            </a:r>
            <a:r>
              <a:rPr lang="sk-SK" smtClean="0">
                <a:cs typeface="Times New Roman" pitchFamily="18" charset="0"/>
              </a:rPr>
              <a:t> (Page-table base register, </a:t>
            </a:r>
            <a:r>
              <a:rPr lang="sk-SK" i="1" smtClean="0">
                <a:cs typeface="Times New Roman" pitchFamily="18" charset="0"/>
              </a:rPr>
              <a:t>PTBR)</a:t>
            </a:r>
            <a:r>
              <a:rPr lang="sk-SK" smtClean="0"/>
              <a:t>, dvojnásobný počet prístupov do pamäte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Stránkovanie</a:t>
            </a:r>
            <a:r>
              <a:rPr lang="sk-SK" sz="3200" dirty="0" smtClean="0"/>
              <a:t> </a:t>
            </a:r>
            <a:r>
              <a:rPr lang="sk-SK" sz="1200" dirty="0" smtClean="0"/>
              <a:t>pokračovanie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1E31CFAE-10A9-4D67-96E3-E05D5001E439}" type="slidenum">
              <a:rPr lang="sk-SK"/>
              <a:pPr/>
              <a:t>26</a:t>
            </a:fld>
            <a:endParaRPr lang="sk-SK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2520" y="1557338"/>
            <a:ext cx="8641655" cy="4572000"/>
          </a:xfrm>
        </p:spPr>
        <p:txBody>
          <a:bodyPr/>
          <a:lstStyle/>
          <a:p>
            <a:pPr marL="533400" lvl="2" indent="-266700"/>
            <a:r>
              <a:rPr lang="sk-SK" dirty="0" smtClean="0">
                <a:cs typeface="Times New Roman" pitchFamily="18" charset="0"/>
              </a:rPr>
              <a:t>Asociatívna </a:t>
            </a:r>
            <a:r>
              <a:rPr lang="sk-SK" dirty="0" err="1" smtClean="0">
                <a:cs typeface="Times New Roman" pitchFamily="18" charset="0"/>
              </a:rPr>
              <a:t>cache</a:t>
            </a:r>
            <a:r>
              <a:rPr lang="sk-SK" dirty="0" smtClean="0">
                <a:cs typeface="Times New Roman" pitchFamily="18" charset="0"/>
              </a:rPr>
              <a:t> pamäť (</a:t>
            </a:r>
            <a:r>
              <a:rPr lang="sk-SK" dirty="0" err="1" smtClean="0">
                <a:cs typeface="Times New Roman" pitchFamily="18" charset="0"/>
              </a:rPr>
              <a:t>Translation</a:t>
            </a:r>
            <a:r>
              <a:rPr lang="sk-SK" dirty="0" smtClean="0">
                <a:cs typeface="Times New Roman" pitchFamily="18" charset="0"/>
              </a:rPr>
              <a:t> </a:t>
            </a:r>
            <a:r>
              <a:rPr lang="sk-SK" dirty="0" err="1" smtClean="0">
                <a:cs typeface="Times New Roman" pitchFamily="18" charset="0"/>
              </a:rPr>
              <a:t>Look-aside</a:t>
            </a:r>
            <a:r>
              <a:rPr lang="sk-SK" dirty="0" smtClean="0">
                <a:cs typeface="Times New Roman" pitchFamily="18" charset="0"/>
              </a:rPr>
              <a:t> </a:t>
            </a:r>
            <a:r>
              <a:rPr lang="sk-SK" dirty="0" err="1" smtClean="0">
                <a:cs typeface="Times New Roman" pitchFamily="18" charset="0"/>
              </a:rPr>
              <a:t>Buffers</a:t>
            </a:r>
            <a:r>
              <a:rPr lang="sk-SK" dirty="0" smtClean="0">
                <a:cs typeface="Times New Roman" pitchFamily="18" charset="0"/>
              </a:rPr>
              <a:t> - TLB )</a:t>
            </a:r>
            <a:endParaRPr lang="en-US" dirty="0" smtClean="0"/>
          </a:p>
          <a:p>
            <a:pPr lvl="3"/>
            <a:r>
              <a:rPr lang="sk-SK" sz="2400" dirty="0" smtClean="0"/>
              <a:t>p</a:t>
            </a:r>
            <a:r>
              <a:rPr lang="sk-SK" sz="2400" dirty="0" smtClean="0">
                <a:cs typeface="Times New Roman" pitchFamily="18" charset="0"/>
              </a:rPr>
              <a:t>očet položiek  od 8 do 2048</a:t>
            </a:r>
            <a:r>
              <a:rPr lang="sk-SK" sz="2400" dirty="0" smtClean="0"/>
              <a:t> </a:t>
            </a:r>
          </a:p>
          <a:p>
            <a:pPr lvl="3"/>
            <a:r>
              <a:rPr lang="sk-SK" sz="2400" dirty="0" smtClean="0"/>
              <a:t>asociatívne prehľadávanie, hit rate</a:t>
            </a:r>
          </a:p>
          <a:p>
            <a:pPr lvl="3"/>
            <a:r>
              <a:rPr lang="sk-SK" sz="2400" dirty="0" smtClean="0"/>
              <a:t>algoritmy nahradzovania </a:t>
            </a:r>
          </a:p>
          <a:p>
            <a:pPr marL="533400" lvl="2" indent="-177800"/>
            <a:r>
              <a:rPr lang="sk-SK" dirty="0" smtClean="0">
                <a:cs typeface="Times New Roman" pitchFamily="18" charset="0"/>
              </a:rPr>
              <a:t>Pri prepínaní  kontextov procesov sa TLB musí vyčistiť </a:t>
            </a:r>
            <a:endParaRPr lang="sk-SK" dirty="0" smtClean="0"/>
          </a:p>
          <a:p>
            <a:pPr marL="533400" lvl="2" indent="-177800"/>
            <a:r>
              <a:rPr lang="sk-SK" dirty="0" smtClean="0">
                <a:cs typeface="Times New Roman" pitchFamily="18" charset="0"/>
              </a:rPr>
              <a:t>Model stránkovania s TLB je na </a:t>
            </a:r>
            <a:r>
              <a:rPr lang="sk-SK" dirty="0" smtClean="0"/>
              <a:t>nasledujúcom </a:t>
            </a:r>
            <a:r>
              <a:rPr lang="sk-SK" dirty="0" smtClean="0">
                <a:cs typeface="Times New Roman" pitchFamily="18" charset="0"/>
              </a:rPr>
              <a:t>obr</a:t>
            </a:r>
            <a:r>
              <a:rPr lang="sk-SK" dirty="0" smtClean="0"/>
              <a:t>ázku</a:t>
            </a:r>
            <a:r>
              <a:rPr lang="sk-SK" dirty="0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426019-B48E-4292-B40E-0182CD7EA274}" type="slidenum">
              <a:rPr lang="sk-SK"/>
              <a:pPr/>
              <a:t>27</a:t>
            </a:fld>
            <a:endParaRPr lang="sk-SK"/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1784350" y="908050"/>
          <a:ext cx="6121400" cy="573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Obrázek" r:id="rId4" imgW="4591800" imgH="4300560" progId="Word.Picture.8">
                  <p:embed/>
                </p:oleObj>
              </mc:Choice>
              <mc:Fallback>
                <p:oleObj name="Obrázek" r:id="rId4" imgW="4591800" imgH="4300560" progId="Word.Picture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908050"/>
                        <a:ext cx="6121400" cy="573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920552" y="260648"/>
            <a:ext cx="769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 dirty="0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Stránkovací HW s TLB</a:t>
            </a:r>
            <a:r>
              <a:rPr lang="cs-CZ" sz="3200" b="1" dirty="0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6536" y="620688"/>
            <a:ext cx="84201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/>
              <a:t>Stránkovanie</a:t>
            </a:r>
            <a:r>
              <a:rPr lang="sk-SK" dirty="0" smtClean="0"/>
              <a:t> </a:t>
            </a:r>
            <a:r>
              <a:rPr lang="sk-SK" sz="1200" dirty="0" smtClean="0"/>
              <a:t>pokračovanie</a:t>
            </a:r>
            <a:endParaRPr lang="cs-CZ" sz="1200" dirty="0" smtClean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3751F50D-4FFD-4CE5-995D-7D460FB86770}" type="slidenum">
              <a:rPr lang="sk-SK"/>
              <a:pPr/>
              <a:t>28</a:t>
            </a:fld>
            <a:endParaRPr lang="sk-SK"/>
          </a:p>
        </p:txBody>
      </p:sp>
      <p:sp>
        <p:nvSpPr>
          <p:cNvPr id="2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16496" y="1545803"/>
            <a:ext cx="3694112" cy="4835525"/>
          </a:xfrm>
        </p:spPr>
        <p:txBody>
          <a:bodyPr/>
          <a:lstStyle/>
          <a:p>
            <a:r>
              <a:rPr lang="sk-SK" b="1" dirty="0" smtClean="0">
                <a:cs typeface="Times New Roman" pitchFamily="18" charset="0"/>
              </a:rPr>
              <a:t>Ochrana pamäte</a:t>
            </a:r>
            <a:r>
              <a:rPr lang="sk-SK" dirty="0" smtClean="0">
                <a:cs typeface="Times New Roman" pitchFamily="18" charset="0"/>
              </a:rPr>
              <a:t> </a:t>
            </a:r>
            <a:r>
              <a:rPr lang="sk-SK" b="1" dirty="0" smtClean="0">
                <a:cs typeface="Times New Roman" pitchFamily="18" charset="0"/>
              </a:rPr>
              <a:t>pri stránkovaní</a:t>
            </a:r>
            <a:r>
              <a:rPr lang="sk-SK" dirty="0" smtClean="0">
                <a:cs typeface="Times New Roman" pitchFamily="18" charset="0"/>
              </a:rPr>
              <a:t> </a:t>
            </a:r>
            <a:endParaRPr lang="sk-SK" dirty="0" smtClean="0"/>
          </a:p>
          <a:p>
            <a:pPr lvl="1"/>
            <a:r>
              <a:rPr lang="sk-SK" sz="2400" dirty="0" smtClean="0">
                <a:cs typeface="Times New Roman" pitchFamily="18" charset="0"/>
              </a:rPr>
              <a:t>pomocou bitov, ktoré sú pripojené ku každému rámcu</a:t>
            </a:r>
            <a:r>
              <a:rPr lang="sk-SK" sz="2400" dirty="0" smtClean="0"/>
              <a:t>, kontrolujú sa</a:t>
            </a:r>
            <a:r>
              <a:rPr lang="sk-SK" sz="2400" dirty="0" smtClean="0">
                <a:cs typeface="Times New Roman" pitchFamily="18" charset="0"/>
              </a:rPr>
              <a:t> </a:t>
            </a:r>
            <a:r>
              <a:rPr lang="sk-SK" sz="2400" dirty="0" smtClean="0"/>
              <a:t>p</a:t>
            </a:r>
            <a:r>
              <a:rPr lang="sk-SK" sz="2400" dirty="0" smtClean="0">
                <a:cs typeface="Times New Roman" pitchFamily="18" charset="0"/>
              </a:rPr>
              <a:t>ri každom odkaze </a:t>
            </a:r>
            <a:r>
              <a:rPr lang="sk-SK" sz="2400" dirty="0" smtClean="0"/>
              <a:t>(čítanie, zápis)</a:t>
            </a:r>
          </a:p>
          <a:p>
            <a:pPr lvl="1"/>
            <a:r>
              <a:rPr lang="sk-SK" sz="2400" b="1" dirty="0" smtClean="0">
                <a:cs typeface="Times New Roman" pitchFamily="18" charset="0"/>
              </a:rPr>
              <a:t>bit </a:t>
            </a:r>
            <a:r>
              <a:rPr lang="sk-SK" sz="2400" b="1" i="1" dirty="0" smtClean="0">
                <a:cs typeface="Times New Roman" pitchFamily="18" charset="0"/>
              </a:rPr>
              <a:t>platná/neplatná</a:t>
            </a:r>
            <a:r>
              <a:rPr lang="sk-SK" sz="2400" dirty="0" smtClean="0">
                <a:cs typeface="Times New Roman" pitchFamily="18" charset="0"/>
              </a:rPr>
              <a:t> (</a:t>
            </a:r>
            <a:r>
              <a:rPr lang="sk-SK" sz="2400" dirty="0" err="1" smtClean="0">
                <a:cs typeface="Times New Roman" pitchFamily="18" charset="0"/>
              </a:rPr>
              <a:t>valid</a:t>
            </a:r>
            <a:r>
              <a:rPr lang="sk-SK" sz="2400" dirty="0" smtClean="0">
                <a:cs typeface="Times New Roman" pitchFamily="18" charset="0"/>
              </a:rPr>
              <a:t>/invalid)</a:t>
            </a:r>
            <a:endParaRPr lang="cs-CZ" sz="2400" dirty="0" smtClean="0">
              <a:cs typeface="Times New Roman" pitchFamily="18" charset="0"/>
            </a:endParaRPr>
          </a:p>
        </p:txBody>
      </p:sp>
      <p:sp>
        <p:nvSpPr>
          <p:cNvPr id="18438" name="Rectangle 1029"/>
          <p:cNvSpPr>
            <a:spLocks noChangeArrowheads="1"/>
          </p:cNvSpPr>
          <p:nvPr/>
        </p:nvSpPr>
        <p:spPr bwMode="auto">
          <a:xfrm>
            <a:off x="2968625" y="15351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4016375" y="1506363"/>
          <a:ext cx="5562600" cy="530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4" imgW="4680204" imgH="4460748" progId="Word.Picture.8">
                  <p:embed/>
                </p:oleObj>
              </mc:Choice>
              <mc:Fallback>
                <p:oleObj r:id="rId4" imgW="4680204" imgH="4460748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506363"/>
                        <a:ext cx="5562600" cy="530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3702" y="422176"/>
            <a:ext cx="883285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Viacúrovňové stránkovanie</a:t>
            </a:r>
            <a:endParaRPr lang="sk-SK" sz="1200" b="1" dirty="0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E5EBB8E9-E850-4EA0-963A-C8C631B72BA5}" type="slidenum">
              <a:rPr lang="sk-SK"/>
              <a:pPr/>
              <a:t>29</a:t>
            </a:fld>
            <a:endParaRPr lang="sk-SK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1388" y="1628800"/>
            <a:ext cx="8674100" cy="4448175"/>
          </a:xfrm>
        </p:spPr>
        <p:txBody>
          <a:bodyPr/>
          <a:lstStyle/>
          <a:p>
            <a:pPr marL="609600" indent="-609600"/>
            <a:r>
              <a:rPr lang="sk-SK" dirty="0" smtClean="0">
                <a:cs typeface="Times New Roman" pitchFamily="18" charset="0"/>
              </a:rPr>
              <a:t>Viacúrovňové stránkovanie </a:t>
            </a:r>
            <a:endParaRPr lang="sk-SK" dirty="0" smtClean="0"/>
          </a:p>
          <a:p>
            <a:pPr marL="990600" lvl="1" indent="-533400"/>
            <a:r>
              <a:rPr lang="sk-SK" dirty="0" smtClean="0"/>
              <a:t>súčasné systémy -</a:t>
            </a:r>
            <a:r>
              <a:rPr lang="sk-SK" dirty="0" smtClean="0">
                <a:cs typeface="Times New Roman" pitchFamily="18" charset="0"/>
              </a:rPr>
              <a:t> veľmi veľký logický adresný priestor (od 2</a:t>
            </a:r>
            <a:r>
              <a:rPr lang="sk-SK" baseline="30000" dirty="0" smtClean="0">
                <a:cs typeface="Times New Roman" pitchFamily="18" charset="0"/>
              </a:rPr>
              <a:t>32</a:t>
            </a:r>
            <a:r>
              <a:rPr lang="sk-SK" dirty="0" smtClean="0">
                <a:cs typeface="Times New Roman" pitchFamily="18" charset="0"/>
              </a:rPr>
              <a:t> po 2</a:t>
            </a:r>
            <a:r>
              <a:rPr lang="sk-SK" baseline="30000" dirty="0" smtClean="0">
                <a:cs typeface="Times New Roman" pitchFamily="18" charset="0"/>
              </a:rPr>
              <a:t>64</a:t>
            </a:r>
            <a:r>
              <a:rPr lang="sk-SK" dirty="0" smtClean="0">
                <a:cs typeface="Times New Roman" pitchFamily="18" charset="0"/>
              </a:rPr>
              <a:t>)</a:t>
            </a:r>
            <a:r>
              <a:rPr lang="sk-SK" dirty="0" smtClean="0"/>
              <a:t> –</a:t>
            </a:r>
            <a:r>
              <a:rPr lang="en-US" dirty="0" smtClean="0"/>
              <a:t>&gt;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CC3300"/>
                </a:solidFill>
              </a:rPr>
              <a:t>extrémne veľká tabuľka stránok</a:t>
            </a:r>
            <a:r>
              <a:rPr lang="sk-SK" dirty="0" smtClean="0">
                <a:solidFill>
                  <a:srgbClr val="CC3300"/>
                </a:solidFill>
                <a:cs typeface="Times New Roman" pitchFamily="18" charset="0"/>
              </a:rPr>
              <a:t>. </a:t>
            </a:r>
            <a:endParaRPr lang="sk-SK" dirty="0" smtClean="0">
              <a:solidFill>
                <a:srgbClr val="CC3300"/>
              </a:solidFill>
            </a:endParaRPr>
          </a:p>
          <a:p>
            <a:pPr marL="990600" lvl="1" indent="-533400"/>
            <a:r>
              <a:rPr lang="sk-SK" dirty="0" smtClean="0">
                <a:cs typeface="Times New Roman" pitchFamily="18" charset="0"/>
              </a:rPr>
              <a:t>Napr.  </a:t>
            </a:r>
            <a:endParaRPr lang="en-US" dirty="0" smtClean="0">
              <a:cs typeface="Times New Roman" pitchFamily="18" charset="0"/>
            </a:endParaRPr>
          </a:p>
          <a:p>
            <a:pPr marL="990600" lvl="1" indent="-533400"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</a:t>
            </a:r>
            <a:r>
              <a:rPr lang="sk-SK" dirty="0" smtClean="0">
                <a:cs typeface="Times New Roman" pitchFamily="18" charset="0"/>
              </a:rPr>
              <a:t>pre systém s 32 adres</a:t>
            </a:r>
            <a:r>
              <a:rPr lang="sk-SK" dirty="0" smtClean="0"/>
              <a:t>ou</a:t>
            </a:r>
            <a:r>
              <a:rPr lang="sk-SK" dirty="0" smtClean="0">
                <a:cs typeface="Times New Roman" pitchFamily="18" charset="0"/>
              </a:rPr>
              <a:t> a stránkou 4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sk-SK" dirty="0" smtClean="0">
                <a:cs typeface="Times New Roman" pitchFamily="18" charset="0"/>
              </a:rPr>
              <a:t>KB (2</a:t>
            </a:r>
            <a:r>
              <a:rPr lang="sk-SK" baseline="30000" dirty="0" smtClean="0">
                <a:cs typeface="Times New Roman" pitchFamily="18" charset="0"/>
              </a:rPr>
              <a:t>12 </a:t>
            </a:r>
            <a:r>
              <a:rPr lang="sk-SK" dirty="0" smtClean="0">
                <a:cs typeface="Times New Roman" pitchFamily="18" charset="0"/>
              </a:rPr>
              <a:t>b</a:t>
            </a:r>
            <a:r>
              <a:rPr lang="en-US" dirty="0" err="1" smtClean="0">
                <a:cs typeface="Times New Roman" pitchFamily="18" charset="0"/>
              </a:rPr>
              <a:t>ajtov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sk-SK" dirty="0" smtClean="0"/>
          </a:p>
          <a:p>
            <a:pPr marL="990600" lvl="1" indent="-533400"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   </a:t>
            </a:r>
            <a:r>
              <a:rPr lang="sk-SK" dirty="0" smtClean="0">
                <a:cs typeface="Times New Roman" pitchFamily="18" charset="0"/>
              </a:rPr>
              <a:t>tabuľka stránok </a:t>
            </a:r>
            <a:r>
              <a:rPr lang="sk-SK" dirty="0" smtClean="0"/>
              <a:t>-</a:t>
            </a:r>
            <a:r>
              <a:rPr lang="sk-SK" dirty="0" smtClean="0">
                <a:cs typeface="Times New Roman" pitchFamily="18" charset="0"/>
              </a:rPr>
              <a:t> 1 000 </a:t>
            </a:r>
            <a:r>
              <a:rPr lang="sk-SK" dirty="0" err="1" smtClean="0">
                <a:cs typeface="Times New Roman" pitchFamily="18" charset="0"/>
              </a:rPr>
              <a:t>000</a:t>
            </a:r>
            <a:r>
              <a:rPr lang="sk-SK" dirty="0" smtClean="0">
                <a:cs typeface="Times New Roman" pitchFamily="18" charset="0"/>
              </a:rPr>
              <a:t> položiek (2</a:t>
            </a:r>
            <a:r>
              <a:rPr lang="sk-SK" baseline="30000" dirty="0" smtClean="0">
                <a:cs typeface="Times New Roman" pitchFamily="18" charset="0"/>
              </a:rPr>
              <a:t>32</a:t>
            </a:r>
            <a:r>
              <a:rPr lang="sk-SK" dirty="0" smtClean="0">
                <a:cs typeface="Times New Roman" pitchFamily="18" charset="0"/>
              </a:rPr>
              <a:t>/2</a:t>
            </a:r>
            <a:r>
              <a:rPr lang="sk-SK" baseline="30000" dirty="0" smtClean="0">
                <a:cs typeface="Times New Roman" pitchFamily="18" charset="0"/>
              </a:rPr>
              <a:t>12</a:t>
            </a:r>
            <a:r>
              <a:rPr lang="sk-SK" dirty="0" smtClean="0">
                <a:cs typeface="Times New Roman" pitchFamily="18" charset="0"/>
              </a:rPr>
              <a:t>)</a:t>
            </a:r>
            <a:r>
              <a:rPr lang="sk-SK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cs typeface="Times New Roman" pitchFamily="18" charset="0"/>
              </a:rPr>
              <a:t>→ </a:t>
            </a:r>
            <a:r>
              <a:rPr lang="sk-SK" dirty="0" smtClean="0">
                <a:cs typeface="Times New Roman" pitchFamily="18" charset="0"/>
              </a:rPr>
              <a:t>pre tabuľku stránok 4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sk-SK" dirty="0" smtClean="0">
                <a:cs typeface="Times New Roman" pitchFamily="18" charset="0"/>
              </a:rPr>
              <a:t>MB pamäte</a:t>
            </a:r>
            <a:r>
              <a:rPr lang="sk-SK" dirty="0" smtClean="0"/>
              <a:t> </a:t>
            </a:r>
          </a:p>
          <a:p>
            <a:pPr marL="990600" lvl="1" indent="-533400">
              <a:buFontTx/>
              <a:buNone/>
            </a:pPr>
            <a:r>
              <a:rPr lang="sk-SK" b="1" dirty="0" smtClean="0"/>
              <a:t>Riešenie – rozdeliť tabuľku stránok na stránky</a:t>
            </a:r>
            <a:r>
              <a:rPr lang="en-US" b="1" dirty="0" smtClean="0"/>
              <a:t> </a:t>
            </a: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smtClean="0"/>
              <a:t>Úvod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A10D8D74-8CF3-47A8-B97C-8F990A094C9D}" type="slidenum">
              <a:rPr lang="sk-SK"/>
              <a:pPr/>
              <a:t>3</a:t>
            </a:fld>
            <a:endParaRPr lang="sk-SK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447800"/>
            <a:ext cx="84201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800" smtClean="0"/>
              <a:t>Kompilácia programu</a:t>
            </a:r>
          </a:p>
          <a:p>
            <a:pPr lvl="1">
              <a:lnSpc>
                <a:spcPct val="90000"/>
              </a:lnSpc>
            </a:pPr>
            <a:r>
              <a:rPr lang="sk-SK" sz="2400" smtClean="0"/>
              <a:t>preklad symbolických názvov do logických adries</a:t>
            </a:r>
          </a:p>
          <a:p>
            <a:pPr>
              <a:lnSpc>
                <a:spcPct val="90000"/>
              </a:lnSpc>
            </a:pPr>
            <a:r>
              <a:rPr lang="sk-SK" sz="2800" smtClean="0"/>
              <a:t>Spracovanie inštrukcie - dekódovanie, odkazy na pamäť</a:t>
            </a:r>
          </a:p>
          <a:p>
            <a:pPr>
              <a:lnSpc>
                <a:spcPct val="90000"/>
              </a:lnSpc>
            </a:pPr>
            <a:r>
              <a:rPr lang="sk-SK" sz="2800" smtClean="0"/>
              <a:t>Pripojenie fyzických adries (obr.)</a:t>
            </a:r>
          </a:p>
          <a:p>
            <a:pPr lvl="1">
              <a:lnSpc>
                <a:spcPct val="90000"/>
              </a:lnSpc>
            </a:pPr>
            <a:r>
              <a:rPr lang="sk-SK" b="1" smtClean="0"/>
              <a:t>počas prekladu</a:t>
            </a:r>
            <a:r>
              <a:rPr lang="sk-SK" smtClean="0"/>
              <a:t> </a:t>
            </a:r>
          </a:p>
          <a:p>
            <a:pPr lvl="2">
              <a:lnSpc>
                <a:spcPct val="90000"/>
              </a:lnSpc>
            </a:pPr>
            <a:r>
              <a:rPr lang="sk-SK" smtClean="0"/>
              <a:t>súbory typu </a:t>
            </a:r>
            <a:r>
              <a:rPr lang="sk-SK" i="1" smtClean="0"/>
              <a:t>.com</a:t>
            </a:r>
            <a:r>
              <a:rPr lang="sk-SK" smtClean="0"/>
              <a:t> MS DOSu, zmena -&gt;opätovný preklad, zriedkavé použitie, niekedy pre komponenty OS</a:t>
            </a:r>
          </a:p>
          <a:p>
            <a:pPr lvl="1">
              <a:lnSpc>
                <a:spcPct val="90000"/>
              </a:lnSpc>
            </a:pPr>
            <a:r>
              <a:rPr lang="sk-SK" b="1" smtClean="0"/>
              <a:t>počas zavadzania</a:t>
            </a:r>
            <a:r>
              <a:rPr lang="sk-SK" smtClean="0"/>
              <a:t> </a:t>
            </a:r>
          </a:p>
          <a:p>
            <a:pPr lvl="2">
              <a:lnSpc>
                <a:spcPct val="90000"/>
              </a:lnSpc>
            </a:pPr>
            <a:r>
              <a:rPr lang="sk-SK" smtClean="0"/>
              <a:t>relokovateľný kód,     zmena -&gt; opätovný </a:t>
            </a:r>
            <a:r>
              <a:rPr lang="en-US" smtClean="0"/>
              <a:t>zavedenie</a:t>
            </a:r>
            <a:endParaRPr lang="sk-SK" smtClean="0"/>
          </a:p>
          <a:p>
            <a:pPr lvl="1">
              <a:lnSpc>
                <a:spcPct val="90000"/>
              </a:lnSpc>
            </a:pPr>
            <a:r>
              <a:rPr lang="sk-SK" b="1" smtClean="0"/>
              <a:t>počas vykonania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3702" y="422176"/>
            <a:ext cx="883285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Viacúrovňové</a:t>
            </a:r>
            <a:r>
              <a:rPr lang="sk-SK" sz="3200" dirty="0" smtClean="0">
                <a:cs typeface="Times New Roman" pitchFamily="18" charset="0"/>
              </a:rPr>
              <a:t> </a:t>
            </a:r>
            <a:r>
              <a:rPr lang="sk-SK" sz="3200" b="1" dirty="0" smtClean="0">
                <a:cs typeface="Times New Roman" pitchFamily="18" charset="0"/>
              </a:rPr>
              <a:t>stránkovanie</a:t>
            </a:r>
            <a:r>
              <a:rPr lang="sk-SK" sz="1200" dirty="0" smtClean="0"/>
              <a:t> </a:t>
            </a:r>
            <a:r>
              <a:rPr lang="en-US" sz="1200" dirty="0" smtClean="0"/>
              <a:t> </a:t>
            </a:r>
            <a:r>
              <a:rPr lang="sk-SK" sz="1200" dirty="0" smtClean="0"/>
              <a:t>pokračovanie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E542693E-752D-458D-9DAB-5F76D2932BB5}" type="slidenum">
              <a:rPr lang="sk-SK"/>
              <a:pPr/>
              <a:t>30</a:t>
            </a:fld>
            <a:endParaRPr lang="sk-SK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9313" y="1700213"/>
            <a:ext cx="8420100" cy="4114800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>
                <a:cs typeface="Times New Roman" pitchFamily="18" charset="0"/>
              </a:rPr>
              <a:t>L</a:t>
            </a:r>
            <a:r>
              <a:rPr lang="sk-SK" sz="2800" dirty="0" err="1" smtClean="0">
                <a:cs typeface="Times New Roman" pitchFamily="18" charset="0"/>
              </a:rPr>
              <a:t>ogická</a:t>
            </a:r>
            <a:r>
              <a:rPr lang="sk-SK" sz="2800" dirty="0" smtClean="0">
                <a:cs typeface="Times New Roman" pitchFamily="18" charset="0"/>
              </a:rPr>
              <a:t> adresa :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000" dirty="0" smtClean="0">
                <a:cs typeface="Times New Roman" pitchFamily="18" charset="0"/>
              </a:rPr>
              <a:t> </a:t>
            </a:r>
            <a:endParaRPr lang="en-US" sz="1800" dirty="0" smtClean="0">
              <a:cs typeface="Times New Roman" pitchFamily="18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				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                            </a:t>
            </a:r>
            <a:r>
              <a:rPr lang="sk-SK" sz="2000" dirty="0" smtClean="0">
                <a:cs typeface="Times New Roman" pitchFamily="18" charset="0"/>
              </a:rPr>
              <a:t>10</a:t>
            </a:r>
            <a:r>
              <a:rPr lang="en-US" sz="2000" dirty="0" smtClean="0">
                <a:cs typeface="Times New Roman" pitchFamily="18" charset="0"/>
              </a:rPr>
              <a:t>          </a:t>
            </a:r>
            <a:r>
              <a:rPr lang="sk-SK" sz="2000" dirty="0" smtClean="0">
                <a:cs typeface="Times New Roman" pitchFamily="18" charset="0"/>
              </a:rPr>
              <a:t>10 	 </a:t>
            </a:r>
            <a:r>
              <a:rPr lang="en-US" sz="2000" dirty="0" smtClean="0">
                <a:cs typeface="Times New Roman" pitchFamily="18" charset="0"/>
              </a:rPr>
              <a:t>   </a:t>
            </a:r>
            <a:r>
              <a:rPr lang="sk-SK" sz="2000" dirty="0" smtClean="0">
                <a:cs typeface="Times New Roman" pitchFamily="18" charset="0"/>
              </a:rPr>
              <a:t>12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</a:t>
            </a:r>
          </a:p>
          <a:p>
            <a:pPr marL="273050" indent="133985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100" dirty="0" smtClean="0">
                <a:cs typeface="Times New Roman" pitchFamily="18" charset="0"/>
              </a:rPr>
              <a:t>      </a:t>
            </a:r>
            <a:r>
              <a:rPr lang="sk-SK" sz="2100" dirty="0" smtClean="0">
                <a:cs typeface="Times New Roman" pitchFamily="18" charset="0"/>
              </a:rPr>
              <a:t>kde  </a:t>
            </a:r>
            <a:r>
              <a:rPr lang="sk-SK" sz="2100" i="1" dirty="0" smtClean="0">
                <a:cs typeface="Times New Roman" pitchFamily="18" charset="0"/>
              </a:rPr>
              <a:t>P</a:t>
            </a:r>
            <a:r>
              <a:rPr lang="sk-SK" sz="2100" i="1" baseline="-30000" dirty="0" smtClean="0">
                <a:cs typeface="Times New Roman" pitchFamily="18" charset="0"/>
              </a:rPr>
              <a:t>1</a:t>
            </a:r>
            <a:r>
              <a:rPr lang="sk-SK" sz="2100" dirty="0" smtClean="0">
                <a:cs typeface="Times New Roman" pitchFamily="18" charset="0"/>
              </a:rPr>
              <a:t> </a:t>
            </a:r>
            <a:r>
              <a:rPr lang="en-US" sz="2100" dirty="0" smtClean="0">
                <a:cs typeface="Times New Roman" pitchFamily="18" charset="0"/>
              </a:rPr>
              <a:t>-</a:t>
            </a:r>
            <a:r>
              <a:rPr lang="sk-SK" sz="2100" dirty="0" smtClean="0">
                <a:cs typeface="Times New Roman" pitchFamily="18" charset="0"/>
              </a:rPr>
              <a:t>  index do vonkajšej tabuľky stránok</a:t>
            </a:r>
            <a:endParaRPr lang="en-US" sz="2100" dirty="0" smtClean="0">
              <a:cs typeface="Times New Roman" pitchFamily="18" charset="0"/>
            </a:endParaRPr>
          </a:p>
          <a:p>
            <a:pPr marL="273050" indent="133985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100" dirty="0" smtClean="0">
                <a:cs typeface="Times New Roman" pitchFamily="18" charset="0"/>
              </a:rPr>
              <a:t>          </a:t>
            </a:r>
            <a:r>
              <a:rPr lang="sk-SK" sz="2100" dirty="0" smtClean="0">
                <a:cs typeface="Times New Roman" pitchFamily="18" charset="0"/>
              </a:rPr>
              <a:t> </a:t>
            </a:r>
            <a:r>
              <a:rPr lang="en-US" sz="2100" dirty="0" smtClean="0">
                <a:cs typeface="Times New Roman" pitchFamily="18" charset="0"/>
              </a:rPr>
              <a:t>  </a:t>
            </a:r>
            <a:r>
              <a:rPr lang="sk-SK" sz="2100" i="1" dirty="0" smtClean="0">
                <a:cs typeface="Times New Roman" pitchFamily="18" charset="0"/>
              </a:rPr>
              <a:t>P</a:t>
            </a:r>
            <a:r>
              <a:rPr lang="sk-SK" sz="2100" i="1" baseline="-30000" dirty="0" smtClean="0">
                <a:cs typeface="Times New Roman" pitchFamily="18" charset="0"/>
              </a:rPr>
              <a:t>2</a:t>
            </a:r>
            <a:r>
              <a:rPr lang="sk-SK" sz="2100" dirty="0" smtClean="0">
                <a:cs typeface="Times New Roman" pitchFamily="18" charset="0"/>
              </a:rPr>
              <a:t> </a:t>
            </a:r>
            <a:r>
              <a:rPr lang="en-US" sz="2100" dirty="0" smtClean="0">
                <a:cs typeface="Times New Roman" pitchFamily="18" charset="0"/>
              </a:rPr>
              <a:t> - </a:t>
            </a:r>
            <a:r>
              <a:rPr lang="sk-SK" sz="2100" dirty="0" smtClean="0">
                <a:cs typeface="Times New Roman" pitchFamily="18" charset="0"/>
              </a:rPr>
              <a:t> posuv v stránke vonkajšej tabuľky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800" dirty="0" smtClean="0"/>
              <a:t>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Pr</a:t>
            </a:r>
            <a:r>
              <a:rPr lang="sk-SK" sz="2800" dirty="0" smtClean="0"/>
              <a:t>í</a:t>
            </a:r>
            <a:r>
              <a:rPr lang="en-US" sz="2800" dirty="0" err="1" smtClean="0">
                <a:cs typeface="Times New Roman" pitchFamily="18" charset="0"/>
              </a:rPr>
              <a:t>klad</a:t>
            </a:r>
            <a:r>
              <a:rPr lang="en-US" sz="2800" dirty="0" smtClean="0">
                <a:cs typeface="Times New Roman" pitchFamily="18" charset="0"/>
              </a:rPr>
              <a:t>:</a:t>
            </a:r>
            <a:r>
              <a:rPr lang="sk-SK" sz="2800" dirty="0" smtClean="0"/>
              <a:t> nasledujúci obrázok</a:t>
            </a:r>
          </a:p>
          <a:p>
            <a:pPr marL="274320" indent="-274320" algn="ctr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sk-SK" sz="2800" dirty="0" smtClean="0">
                <a:cs typeface="Times New Roman" pitchFamily="18" charset="0"/>
              </a:rPr>
              <a:t>			</a:t>
            </a:r>
          </a:p>
        </p:txBody>
      </p:sp>
      <p:grpSp>
        <p:nvGrpSpPr>
          <p:cNvPr id="41989" name="Group 23"/>
          <p:cNvGrpSpPr>
            <a:grpSpLocks/>
          </p:cNvGrpSpPr>
          <p:nvPr/>
        </p:nvGrpSpPr>
        <p:grpSpPr bwMode="auto">
          <a:xfrm>
            <a:off x="3317875" y="2349500"/>
            <a:ext cx="3506788" cy="1250950"/>
            <a:chOff x="0" y="0"/>
            <a:chExt cx="2209" cy="788"/>
          </a:xfrm>
        </p:grpSpPr>
        <p:grpSp>
          <p:nvGrpSpPr>
            <p:cNvPr id="41990" name="Group 14"/>
            <p:cNvGrpSpPr>
              <a:grpSpLocks/>
            </p:cNvGrpSpPr>
            <p:nvPr/>
          </p:nvGrpSpPr>
          <p:grpSpPr bwMode="auto">
            <a:xfrm>
              <a:off x="0" y="0"/>
              <a:ext cx="1056" cy="394"/>
              <a:chOff x="0" y="0"/>
              <a:chExt cx="1056" cy="394"/>
            </a:xfrm>
          </p:grpSpPr>
          <p:sp>
            <p:nvSpPr>
              <p:cNvPr id="42003" name="Rectangle 8"/>
              <p:cNvSpPr>
                <a:spLocks noChangeArrowheads="1"/>
              </p:cNvSpPr>
              <p:nvPr/>
            </p:nvSpPr>
            <p:spPr bwMode="auto">
              <a:xfrm>
                <a:off x="28" y="0"/>
                <a:ext cx="1000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sk-SK" sz="2000">
                    <a:cs typeface="Times New Roman" pitchFamily="18" charset="0"/>
                  </a:rPr>
                  <a:t>číslo stránky</a:t>
                </a:r>
              </a:p>
              <a:p>
                <a:pPr algn="ctr"/>
                <a:endParaRPr lang="sk-SK" sz="2000"/>
              </a:p>
            </p:txBody>
          </p:sp>
          <p:sp>
            <p:nvSpPr>
              <p:cNvPr id="42004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56" cy="3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1" name="Group 16"/>
            <p:cNvGrpSpPr>
              <a:grpSpLocks/>
            </p:cNvGrpSpPr>
            <p:nvPr/>
          </p:nvGrpSpPr>
          <p:grpSpPr bwMode="auto">
            <a:xfrm>
              <a:off x="1056" y="0"/>
              <a:ext cx="1153" cy="394"/>
              <a:chOff x="1056" y="0"/>
              <a:chExt cx="1153" cy="394"/>
            </a:xfrm>
          </p:grpSpPr>
          <p:sp>
            <p:nvSpPr>
              <p:cNvPr id="42001" name="Rectangle 9"/>
              <p:cNvSpPr>
                <a:spLocks noChangeArrowheads="1"/>
              </p:cNvSpPr>
              <p:nvPr/>
            </p:nvSpPr>
            <p:spPr bwMode="auto">
              <a:xfrm>
                <a:off x="1084" y="0"/>
                <a:ext cx="1097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sk-SK" sz="2000">
                    <a:cs typeface="Times New Roman" pitchFamily="18" charset="0"/>
                  </a:rPr>
                  <a:t>posuv v stránke</a:t>
                </a:r>
              </a:p>
              <a:p>
                <a:pPr algn="ctr"/>
                <a:endParaRPr lang="sk-SK" sz="2000"/>
              </a:p>
            </p:txBody>
          </p:sp>
          <p:sp>
            <p:nvSpPr>
              <p:cNvPr id="42002" name="Rectangle 15"/>
              <p:cNvSpPr>
                <a:spLocks noChangeArrowheads="1"/>
              </p:cNvSpPr>
              <p:nvPr/>
            </p:nvSpPr>
            <p:spPr bwMode="auto">
              <a:xfrm>
                <a:off x="1056" y="0"/>
                <a:ext cx="1153" cy="3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2" name="Group 18"/>
            <p:cNvGrpSpPr>
              <a:grpSpLocks/>
            </p:cNvGrpSpPr>
            <p:nvPr/>
          </p:nvGrpSpPr>
          <p:grpSpPr bwMode="auto">
            <a:xfrm>
              <a:off x="0" y="394"/>
              <a:ext cx="566" cy="394"/>
              <a:chOff x="0" y="394"/>
              <a:chExt cx="566" cy="394"/>
            </a:xfrm>
          </p:grpSpPr>
          <p:sp>
            <p:nvSpPr>
              <p:cNvPr id="41999" name="Rectangle 10"/>
              <p:cNvSpPr>
                <a:spLocks noChangeArrowheads="1"/>
              </p:cNvSpPr>
              <p:nvPr/>
            </p:nvSpPr>
            <p:spPr bwMode="auto">
              <a:xfrm>
                <a:off x="28" y="394"/>
                <a:ext cx="510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sk-SK" sz="2000">
                    <a:cs typeface="Times New Roman" pitchFamily="18" charset="0"/>
                  </a:rPr>
                  <a:t>P</a:t>
                </a:r>
                <a:r>
                  <a:rPr lang="sk-SK" sz="2000" baseline="-30000">
                    <a:cs typeface="Times New Roman" pitchFamily="18" charset="0"/>
                  </a:rPr>
                  <a:t>1</a:t>
                </a:r>
                <a:endParaRPr lang="sk-SK" sz="2000">
                  <a:cs typeface="Times New Roman" pitchFamily="18" charset="0"/>
                </a:endParaRPr>
              </a:p>
              <a:p>
                <a:pPr algn="ctr"/>
                <a:endParaRPr lang="sk-SK" sz="2000"/>
              </a:p>
            </p:txBody>
          </p:sp>
          <p:sp>
            <p:nvSpPr>
              <p:cNvPr id="42000" name="Rectangle 17"/>
              <p:cNvSpPr>
                <a:spLocks noChangeArrowheads="1"/>
              </p:cNvSpPr>
              <p:nvPr/>
            </p:nvSpPr>
            <p:spPr bwMode="auto">
              <a:xfrm>
                <a:off x="0" y="394"/>
                <a:ext cx="566" cy="3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3" name="Group 20"/>
            <p:cNvGrpSpPr>
              <a:grpSpLocks/>
            </p:cNvGrpSpPr>
            <p:nvPr/>
          </p:nvGrpSpPr>
          <p:grpSpPr bwMode="auto">
            <a:xfrm>
              <a:off x="566" y="394"/>
              <a:ext cx="490" cy="394"/>
              <a:chOff x="566" y="394"/>
              <a:chExt cx="490" cy="394"/>
            </a:xfrm>
          </p:grpSpPr>
          <p:sp>
            <p:nvSpPr>
              <p:cNvPr id="41997" name="Rectangle 11"/>
              <p:cNvSpPr>
                <a:spLocks noChangeArrowheads="1"/>
              </p:cNvSpPr>
              <p:nvPr/>
            </p:nvSpPr>
            <p:spPr bwMode="auto">
              <a:xfrm>
                <a:off x="594" y="394"/>
                <a:ext cx="43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sk-SK" sz="2000">
                    <a:cs typeface="Times New Roman" pitchFamily="18" charset="0"/>
                  </a:rPr>
                  <a:t>P</a:t>
                </a:r>
                <a:r>
                  <a:rPr lang="sk-SK" sz="2000" baseline="-30000">
                    <a:cs typeface="Times New Roman" pitchFamily="18" charset="0"/>
                  </a:rPr>
                  <a:t>2</a:t>
                </a:r>
                <a:endParaRPr lang="sk-SK" sz="2000">
                  <a:cs typeface="Times New Roman" pitchFamily="18" charset="0"/>
                </a:endParaRPr>
              </a:p>
              <a:p>
                <a:pPr algn="ctr"/>
                <a:endParaRPr lang="sk-SK"/>
              </a:p>
            </p:txBody>
          </p:sp>
          <p:sp>
            <p:nvSpPr>
              <p:cNvPr id="41998" name="Rectangle 19"/>
              <p:cNvSpPr>
                <a:spLocks noChangeArrowheads="1"/>
              </p:cNvSpPr>
              <p:nvPr/>
            </p:nvSpPr>
            <p:spPr bwMode="auto">
              <a:xfrm>
                <a:off x="566" y="394"/>
                <a:ext cx="490" cy="3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4" name="Group 22"/>
            <p:cNvGrpSpPr>
              <a:grpSpLocks/>
            </p:cNvGrpSpPr>
            <p:nvPr/>
          </p:nvGrpSpPr>
          <p:grpSpPr bwMode="auto">
            <a:xfrm>
              <a:off x="1056" y="394"/>
              <a:ext cx="1153" cy="394"/>
              <a:chOff x="1056" y="394"/>
              <a:chExt cx="1153" cy="394"/>
            </a:xfrm>
          </p:grpSpPr>
          <p:sp>
            <p:nvSpPr>
              <p:cNvPr id="41995" name="Rectangle 12"/>
              <p:cNvSpPr>
                <a:spLocks noChangeArrowheads="1"/>
              </p:cNvSpPr>
              <p:nvPr/>
            </p:nvSpPr>
            <p:spPr bwMode="auto">
              <a:xfrm>
                <a:off x="1084" y="394"/>
                <a:ext cx="1097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sk-SK" sz="2000">
                    <a:cs typeface="Times New Roman" pitchFamily="18" charset="0"/>
                  </a:rPr>
                  <a:t>d</a:t>
                </a:r>
              </a:p>
              <a:p>
                <a:pPr algn="ctr"/>
                <a:endParaRPr lang="sk-SK" sz="2000"/>
              </a:p>
            </p:txBody>
          </p:sp>
          <p:sp>
            <p:nvSpPr>
              <p:cNvPr id="41996" name="Rectangle 21"/>
              <p:cNvSpPr>
                <a:spLocks noChangeArrowheads="1"/>
              </p:cNvSpPr>
              <p:nvPr/>
            </p:nvSpPr>
            <p:spPr bwMode="auto">
              <a:xfrm>
                <a:off x="1056" y="394"/>
                <a:ext cx="1153" cy="39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AB31F14A-5AE3-4650-AEBF-2361706A803A}" type="slidenum">
              <a:rPr lang="sk-SK"/>
              <a:pPr/>
              <a:t>31</a:t>
            </a:fld>
            <a:endParaRPr lang="sk-SK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690813" y="25384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238250" y="2071688"/>
          <a:ext cx="7672388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4" imgW="4738116" imgH="1848612" progId="Word.Picture.8">
                  <p:embed/>
                </p:oleObj>
              </mc:Choice>
              <mc:Fallback>
                <p:oleObj r:id="rId4" imgW="4738116" imgH="184861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071688"/>
                        <a:ext cx="7672388" cy="302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32520" y="260648"/>
            <a:ext cx="9273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 dirty="0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Prevod adries pre dvojúrovňovú 32 bitovú stránkovaciu architektúru</a:t>
            </a:r>
          </a:p>
        </p:txBody>
      </p:sp>
      <p:sp useBgFill="1"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810000" y="3643313"/>
            <a:ext cx="1071563" cy="3381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1600"/>
              <a:t>vonkajšia</a:t>
            </a:r>
          </a:p>
        </p:txBody>
      </p:sp>
      <p:sp useBgFill="1"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5381625" y="4214813"/>
            <a:ext cx="1714500" cy="584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1600"/>
              <a:t>stránka vonkajšej tabuľky stránok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DDBCFD9D-DFAE-4797-BE08-909BC337E377}" type="slidenum">
              <a:rPr lang="sk-SK"/>
              <a:pPr/>
              <a:t>32</a:t>
            </a:fld>
            <a:endParaRPr lang="sk-SK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25" y="1785938"/>
            <a:ext cx="7177088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2520" y="260648"/>
            <a:ext cx="9001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 dirty="0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Prevod adries pre dvojúrovňovú 32 bitovú stránkovaciu architektúru</a:t>
            </a:r>
            <a:r>
              <a:rPr lang="cs-CZ" sz="3200" b="1" dirty="0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 – </a:t>
            </a:r>
            <a:r>
              <a:rPr lang="sk-SK" sz="3200" b="1" dirty="0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príklad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76672"/>
            <a:ext cx="84201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err="1" smtClean="0">
                <a:cs typeface="Times New Roman" pitchFamily="18" charset="0"/>
              </a:rPr>
              <a:t>Invertovaná</a:t>
            </a:r>
            <a:r>
              <a:rPr lang="sk-SK" sz="3200" b="1" dirty="0" smtClean="0">
                <a:cs typeface="Times New Roman" pitchFamily="18" charset="0"/>
              </a:rPr>
              <a:t> tabuľka stránok</a:t>
            </a:r>
            <a:r>
              <a:rPr lang="sk-SK" dirty="0" smtClean="0"/>
              <a:t> 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7C70C5A7-1DF1-48C5-813D-9D7C7AA5C72F}" type="slidenum">
              <a:rPr lang="sk-SK"/>
              <a:pPr/>
              <a:t>33</a:t>
            </a:fld>
            <a:endParaRPr lang="sk-SK"/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2520" y="1700808"/>
            <a:ext cx="6192688" cy="13716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Tabuľka stránok nie pre každý proces, ale </a:t>
            </a:r>
            <a:r>
              <a:rPr lang="sk-SK" b="1" dirty="0" smtClean="0">
                <a:cs typeface="Times New Roman" pitchFamily="18" charset="0"/>
              </a:rPr>
              <a:t>len jedna tabuľka stránok</a:t>
            </a:r>
            <a:r>
              <a:rPr lang="sk-SK" dirty="0" smtClean="0">
                <a:cs typeface="Times New Roman" pitchFamily="18" charset="0"/>
              </a:rPr>
              <a:t> </a:t>
            </a:r>
            <a:r>
              <a:rPr lang="sk-SK" dirty="0" smtClean="0"/>
              <a:t>v </a:t>
            </a:r>
            <a:r>
              <a:rPr lang="sk-SK" dirty="0" smtClean="0">
                <a:cs typeface="Times New Roman" pitchFamily="18" charset="0"/>
              </a:rPr>
              <a:t>systéme</a:t>
            </a:r>
            <a:r>
              <a:rPr lang="sk-SK" dirty="0" smtClean="0"/>
              <a:t>, ktorá </a:t>
            </a:r>
            <a:r>
              <a:rPr lang="sk-SK" dirty="0" smtClean="0">
                <a:cs typeface="Times New Roman" pitchFamily="18" charset="0"/>
              </a:rPr>
              <a:t>má </a:t>
            </a:r>
            <a:r>
              <a:rPr lang="sk-SK" b="1" dirty="0" smtClean="0">
                <a:cs typeface="Times New Roman" pitchFamily="18" charset="0"/>
              </a:rPr>
              <a:t>len jednu položku pre každý rámec</a:t>
            </a:r>
            <a:r>
              <a:rPr lang="sk-SK" dirty="0" smtClean="0">
                <a:cs typeface="Times New Roman" pitchFamily="18" charset="0"/>
              </a:rPr>
              <a:t> fyzickej pamäte.</a:t>
            </a:r>
            <a:r>
              <a:rPr lang="sk-SK" dirty="0" smtClean="0"/>
              <a:t> 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252663" y="12763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762447" y="1844824"/>
          <a:ext cx="7439025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Obrázek" r:id="rId4" imgW="5401080" imgH="3940920" progId="Word.Picture.8">
                  <p:embed/>
                </p:oleObj>
              </mc:Choice>
              <mc:Fallback>
                <p:oleObj name="Obrázek" r:id="rId4" imgW="5401080" imgH="39409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447" y="1844824"/>
                        <a:ext cx="7439025" cy="505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63702" y="422176"/>
            <a:ext cx="883285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err="1" smtClean="0">
                <a:cs typeface="Times New Roman" pitchFamily="18" charset="0"/>
              </a:rPr>
              <a:t>Invertovaná</a:t>
            </a:r>
            <a:r>
              <a:rPr lang="sk-SK" sz="3200" b="1" dirty="0" smtClean="0">
                <a:cs typeface="Times New Roman" pitchFamily="18" charset="0"/>
              </a:rPr>
              <a:t> tabuľka stránok</a:t>
            </a:r>
            <a:r>
              <a:rPr lang="sk-SK" sz="3200" dirty="0" smtClean="0"/>
              <a:t> </a:t>
            </a:r>
            <a:r>
              <a:rPr lang="sk-SK" sz="1200" dirty="0" smtClean="0"/>
              <a:t>pokračovanie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DAD6B3-95FF-4FE6-BF5E-E16736789DEB}" type="slidenum">
              <a:rPr lang="sk-SK"/>
              <a:pPr/>
              <a:t>34</a:t>
            </a:fld>
            <a:endParaRPr lang="sk-SK"/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4528" y="1700808"/>
            <a:ext cx="8420100" cy="44196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sz="2800" dirty="0" err="1" smtClean="0"/>
              <a:t>Hashovanie</a:t>
            </a:r>
            <a:r>
              <a:rPr lang="sk-SK" sz="2800" dirty="0" smtClean="0"/>
              <a:t> na základe PID procesu a čísla jeho rámca pre urýchlenie prehľadávania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sz="2800" dirty="0" smtClean="0"/>
              <a:t>Indexy posledne použitých položiek môžu byť v TLB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sz="2800" dirty="0" err="1" smtClean="0"/>
              <a:t>Invertovaná</a:t>
            </a:r>
            <a:r>
              <a:rPr lang="sk-SK" sz="2800" dirty="0" smtClean="0"/>
              <a:t> tabuľka stránok je </a:t>
            </a:r>
            <a:r>
              <a:rPr lang="sk-SK" sz="2800" dirty="0" smtClean="0">
                <a:cs typeface="Times New Roman" pitchFamily="18" charset="0"/>
              </a:rPr>
              <a:t>využit</a:t>
            </a:r>
            <a:r>
              <a:rPr lang="sk-SK" sz="2800" dirty="0" smtClean="0"/>
              <a:t>á</a:t>
            </a:r>
            <a:r>
              <a:rPr lang="sk-SK" sz="2800" dirty="0" smtClean="0">
                <a:cs typeface="Times New Roman" pitchFamily="18" charset="0"/>
              </a:rPr>
              <a:t> v systémoch </a:t>
            </a:r>
            <a:endParaRPr lang="sk-SK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>
                <a:cs typeface="Times New Roman" pitchFamily="18" charset="0"/>
              </a:rPr>
              <a:t>IBM RISC 6000, </a:t>
            </a:r>
            <a:endParaRPr lang="sk-SK" sz="24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>
                <a:cs typeface="Times New Roman" pitchFamily="18" charset="0"/>
              </a:rPr>
              <a:t>IBM RT a </a:t>
            </a:r>
            <a:endParaRPr lang="sk-SK" sz="24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err="1" smtClean="0">
                <a:cs typeface="Times New Roman" pitchFamily="18" charset="0"/>
              </a:rPr>
              <a:t>Hewlett-Packard</a:t>
            </a:r>
            <a:r>
              <a:rPr lang="sk-SK" sz="2400" dirty="0" smtClean="0">
                <a:cs typeface="Times New Roman" pitchFamily="18" charset="0"/>
              </a:rPr>
              <a:t> </a:t>
            </a:r>
            <a:r>
              <a:rPr lang="sk-SK" sz="2400" dirty="0" err="1" smtClean="0">
                <a:cs typeface="Times New Roman" pitchFamily="18" charset="0"/>
              </a:rPr>
              <a:t>Spectrum</a:t>
            </a:r>
            <a:r>
              <a:rPr lang="sk-SK" sz="2400" dirty="0" smtClean="0">
                <a:cs typeface="Times New Roman" pitchFamily="18" charset="0"/>
              </a:rPr>
              <a:t> Workstation</a:t>
            </a:r>
            <a:r>
              <a:rPr lang="sk-SK" sz="2400" dirty="0" smtClean="0"/>
              <a:t>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sz="2800" dirty="0" smtClean="0"/>
              <a:t>Problém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/>
              <a:t>pri zdieľaní stránok – ako odvodiť rovnaký index v tabuľke z rôznych PID a čísel rámcov?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609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Zdieľanie stránok</a:t>
            </a:r>
            <a:endParaRPr lang="sk-SK" b="1" dirty="0" smtClean="0">
              <a:cs typeface="Times New Roman" pitchFamily="18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D53F3BA-1B88-4409-BEBA-E20F517F4E2B}" type="slidenum">
              <a:rPr lang="sk-SK"/>
              <a:pPr/>
              <a:t>35</a:t>
            </a:fld>
            <a:endParaRPr lang="sk-SK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4528" y="1628800"/>
            <a:ext cx="8420100" cy="1368425"/>
          </a:xfrm>
        </p:spPr>
        <p:txBody>
          <a:bodyPr/>
          <a:lstStyle/>
          <a:p>
            <a:r>
              <a:rPr lang="sk-SK" b="1" i="1" dirty="0" err="1" smtClean="0">
                <a:solidFill>
                  <a:srgbClr val="009900"/>
                </a:solidFill>
                <a:cs typeface="Times New Roman" pitchFamily="18" charset="0"/>
              </a:rPr>
              <a:t>Reentrantný</a:t>
            </a:r>
            <a:r>
              <a:rPr lang="sk-SK" b="1" i="1" dirty="0" smtClean="0">
                <a:solidFill>
                  <a:srgbClr val="009900"/>
                </a:solidFill>
              </a:rPr>
              <a:t> kód</a:t>
            </a:r>
            <a:r>
              <a:rPr lang="en-US" b="1" i="1" dirty="0" smtClean="0">
                <a:solidFill>
                  <a:srgbClr val="CC3300"/>
                </a:solidFill>
              </a:rPr>
              <a:t>  </a:t>
            </a:r>
            <a:r>
              <a:rPr lang="en-US" b="1" i="1" dirty="0" smtClean="0"/>
              <a:t>-</a:t>
            </a:r>
            <a:r>
              <a:rPr lang="sk-SK" b="1" i="1" dirty="0" smtClean="0">
                <a:solidFill>
                  <a:srgbClr val="CC3300"/>
                </a:solidFill>
              </a:rPr>
              <a:t> </a:t>
            </a:r>
            <a:r>
              <a:rPr lang="en-US" b="1" i="1" dirty="0" smtClean="0"/>
              <a:t>k</a:t>
            </a:r>
            <a:r>
              <a:rPr lang="sk-SK" b="1" i="1" dirty="0" smtClean="0"/>
              <a:t>ó</a:t>
            </a:r>
            <a:r>
              <a:rPr lang="en-US" b="1" i="1" dirty="0" smtClean="0"/>
              <a:t>d, </a:t>
            </a:r>
            <a:r>
              <a:rPr lang="sk-SK" b="1" i="1" dirty="0" smtClean="0"/>
              <a:t>ktorý môže byť bezpečne </a:t>
            </a:r>
            <a:r>
              <a:rPr lang="en-US" b="1" i="1" dirty="0" err="1" smtClean="0"/>
              <a:t>vyko</a:t>
            </a:r>
            <a:r>
              <a:rPr lang="sk-SK" b="1" i="1" dirty="0" err="1" smtClean="0"/>
              <a:t>návany</a:t>
            </a:r>
            <a:r>
              <a:rPr lang="sk-SK" b="1" i="1" dirty="0" smtClean="0"/>
              <a:t> paralelne</a:t>
            </a:r>
            <a:endParaRPr lang="sk-SK" dirty="0" smtClean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849313" y="3141663"/>
            <a:ext cx="4176712" cy="2773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 err="1">
                <a:solidFill>
                  <a:srgbClr val="CC3300"/>
                </a:solidFill>
              </a:rPr>
              <a:t>Nereentrantný</a:t>
            </a:r>
            <a:r>
              <a:rPr lang="sk-SK" b="1" dirty="0">
                <a:solidFill>
                  <a:srgbClr val="CC3300"/>
                </a:solidFill>
              </a:rPr>
              <a:t> kód</a:t>
            </a:r>
            <a:r>
              <a:rPr lang="sk-SK" sz="2200" b="1" dirty="0"/>
              <a:t> </a:t>
            </a:r>
          </a:p>
          <a:p>
            <a:pPr>
              <a:spcBef>
                <a:spcPct val="50000"/>
              </a:spcBef>
            </a:pPr>
            <a:r>
              <a:rPr lang="sk-SK" sz="2200" dirty="0" err="1"/>
              <a:t>int</a:t>
            </a:r>
            <a:r>
              <a:rPr lang="sk-SK" sz="2200" dirty="0"/>
              <a:t> </a:t>
            </a:r>
            <a:r>
              <a:rPr lang="sk-SK" sz="2200" dirty="0" err="1"/>
              <a:t>g_var</a:t>
            </a:r>
            <a:r>
              <a:rPr lang="sk-SK" sz="2200" dirty="0"/>
              <a:t> = 1; // globálna premenná</a:t>
            </a:r>
          </a:p>
          <a:p>
            <a:pPr>
              <a:spcBef>
                <a:spcPct val="50000"/>
              </a:spcBef>
            </a:pPr>
            <a:r>
              <a:rPr lang="sk-SK" sz="2200" b="1" dirty="0" err="1"/>
              <a:t>int</a:t>
            </a:r>
            <a:r>
              <a:rPr lang="sk-SK" sz="2200" b="1" dirty="0"/>
              <a:t> f()</a:t>
            </a:r>
            <a:r>
              <a:rPr lang="sk-SK" sz="2200" dirty="0"/>
              <a:t> {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sk-SK" sz="2200" dirty="0"/>
              <a:t>    </a:t>
            </a:r>
            <a:r>
              <a:rPr lang="sk-SK" sz="2200" dirty="0" err="1"/>
              <a:t>g_var</a:t>
            </a:r>
            <a:r>
              <a:rPr lang="sk-SK" sz="2200" dirty="0"/>
              <a:t> = </a:t>
            </a:r>
            <a:r>
              <a:rPr lang="sk-SK" sz="2200" dirty="0" err="1"/>
              <a:t>g_var</a:t>
            </a:r>
            <a:r>
              <a:rPr lang="sk-SK" sz="2200" dirty="0"/>
              <a:t> + 2;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sk-SK" sz="2200" dirty="0"/>
              <a:t>    </a:t>
            </a:r>
            <a:r>
              <a:rPr lang="sk-SK" sz="2200" dirty="0" err="1"/>
              <a:t>return</a:t>
            </a:r>
            <a:r>
              <a:rPr lang="sk-SK" sz="2200" dirty="0"/>
              <a:t> </a:t>
            </a:r>
            <a:r>
              <a:rPr lang="sk-SK" sz="2200" dirty="0" err="1"/>
              <a:t>g_var</a:t>
            </a:r>
            <a:r>
              <a:rPr lang="sk-SK" sz="2200" dirty="0"/>
              <a:t>; } </a:t>
            </a:r>
          </a:p>
          <a:p>
            <a:pPr>
              <a:spcBef>
                <a:spcPct val="50000"/>
              </a:spcBef>
            </a:pPr>
            <a:r>
              <a:rPr lang="sk-SK" sz="2200" b="1" dirty="0" err="1"/>
              <a:t>int</a:t>
            </a:r>
            <a:r>
              <a:rPr lang="sk-SK" sz="2200" b="1" dirty="0"/>
              <a:t> g()</a:t>
            </a:r>
            <a:r>
              <a:rPr lang="sk-SK" sz="2200" dirty="0"/>
              <a:t> { </a:t>
            </a:r>
            <a:r>
              <a:rPr lang="sk-SK" sz="2200" dirty="0" err="1"/>
              <a:t>return</a:t>
            </a:r>
            <a:r>
              <a:rPr lang="sk-SK" sz="2200" dirty="0"/>
              <a:t> f() + 2; } 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5673080" y="3141663"/>
            <a:ext cx="3817938" cy="15224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 err="1">
                <a:solidFill>
                  <a:srgbClr val="009900"/>
                </a:solidFill>
                <a:cs typeface="Times New Roman" pitchFamily="18" charset="0"/>
              </a:rPr>
              <a:t>Reentrantný</a:t>
            </a:r>
            <a:r>
              <a:rPr lang="sk-SK" b="1" dirty="0">
                <a:solidFill>
                  <a:srgbClr val="009900"/>
                </a:solidFill>
                <a:cs typeface="Times New Roman" pitchFamily="18" charset="0"/>
              </a:rPr>
              <a:t> kód</a:t>
            </a:r>
          </a:p>
          <a:p>
            <a:pPr>
              <a:spcBef>
                <a:spcPct val="50000"/>
              </a:spcBef>
            </a:pPr>
            <a:r>
              <a:rPr lang="sk-SK" sz="2200" b="1" dirty="0" err="1"/>
              <a:t>int</a:t>
            </a:r>
            <a:r>
              <a:rPr lang="sk-SK" sz="2200" b="1" dirty="0"/>
              <a:t> f(</a:t>
            </a:r>
            <a:r>
              <a:rPr lang="sk-SK" sz="2200" b="1" dirty="0" err="1"/>
              <a:t>int</a:t>
            </a:r>
            <a:r>
              <a:rPr lang="sk-SK" sz="2200" b="1" dirty="0"/>
              <a:t> i)</a:t>
            </a:r>
            <a:r>
              <a:rPr lang="sk-SK" sz="2200" dirty="0"/>
              <a:t> { </a:t>
            </a:r>
            <a:r>
              <a:rPr lang="sk-SK" sz="2200" dirty="0" err="1"/>
              <a:t>return</a:t>
            </a:r>
            <a:r>
              <a:rPr lang="sk-SK" sz="2200" dirty="0"/>
              <a:t> i + 2; } </a:t>
            </a:r>
          </a:p>
          <a:p>
            <a:pPr>
              <a:spcBef>
                <a:spcPct val="50000"/>
              </a:spcBef>
            </a:pPr>
            <a:r>
              <a:rPr lang="sk-SK" sz="2200" b="1" dirty="0" err="1"/>
              <a:t>int</a:t>
            </a:r>
            <a:r>
              <a:rPr lang="sk-SK" sz="2200" b="1" dirty="0"/>
              <a:t> g(</a:t>
            </a:r>
            <a:r>
              <a:rPr lang="sk-SK" sz="2200" b="1" dirty="0" err="1"/>
              <a:t>int</a:t>
            </a:r>
            <a:r>
              <a:rPr lang="sk-SK" sz="2200" b="1" dirty="0"/>
              <a:t> i)</a:t>
            </a:r>
            <a:r>
              <a:rPr lang="sk-SK" sz="2200" dirty="0"/>
              <a:t> { </a:t>
            </a:r>
            <a:r>
              <a:rPr lang="sk-SK" sz="2200" dirty="0" err="1"/>
              <a:t>return</a:t>
            </a:r>
            <a:r>
              <a:rPr lang="sk-SK" sz="2200" dirty="0"/>
              <a:t> f(i) + 2; }</a:t>
            </a:r>
            <a:r>
              <a:rPr lang="sk-SK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609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Zdieľanie stránok </a:t>
            </a:r>
            <a:r>
              <a:rPr lang="sk-SK" sz="1200" b="1" dirty="0" err="1" smtClean="0">
                <a:cs typeface="Times New Roman" pitchFamily="18" charset="0"/>
              </a:rPr>
              <a:t>pokr</a:t>
            </a:r>
            <a:r>
              <a:rPr lang="sk-SK" sz="1200" b="1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0C46BC79-E2B6-40E1-83C2-90D36CE0964B}" type="slidenum">
              <a:rPr lang="sk-SK"/>
              <a:pPr/>
              <a:t>36</a:t>
            </a:fld>
            <a:endParaRPr lang="sk-SK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6288" y="1700213"/>
            <a:ext cx="8493125" cy="3097212"/>
          </a:xfrm>
        </p:spPr>
        <p:txBody>
          <a:bodyPr/>
          <a:lstStyle/>
          <a:p>
            <a:r>
              <a:rPr lang="sk-SK" sz="2800" smtClean="0">
                <a:cs typeface="Times New Roman" pitchFamily="18" charset="0"/>
              </a:rPr>
              <a:t>Aby bol kód funkcie </a:t>
            </a:r>
            <a:r>
              <a:rPr lang="sk-SK" sz="2800" i="1" smtClean="0">
                <a:cs typeface="Times New Roman" pitchFamily="18" charset="0"/>
              </a:rPr>
              <a:t>reentrantný</a:t>
            </a:r>
            <a:r>
              <a:rPr lang="sk-SK" sz="2800" smtClean="0">
                <a:cs typeface="Times New Roman" pitchFamily="18" charset="0"/>
              </a:rPr>
              <a:t>, musí:</a:t>
            </a:r>
            <a:endParaRPr lang="sk-SK" sz="2800" smtClean="0"/>
          </a:p>
          <a:p>
            <a:pPr lvl="1"/>
            <a:r>
              <a:rPr lang="sk-SK" sz="2400" smtClean="0"/>
              <a:t>Pracovať </a:t>
            </a:r>
            <a:r>
              <a:rPr lang="sk-SK" sz="2400" b="1" smtClean="0"/>
              <a:t>len</a:t>
            </a:r>
            <a:r>
              <a:rPr lang="sk-SK" sz="2400" smtClean="0"/>
              <a:t> s dátami, poskytnuté vo volaní alebo s kópiami globálnych dát </a:t>
            </a:r>
          </a:p>
          <a:p>
            <a:pPr lvl="1"/>
            <a:r>
              <a:rPr lang="sk-SK" sz="2400" b="1" smtClean="0"/>
              <a:t>Nesmie </a:t>
            </a:r>
            <a:r>
              <a:rPr lang="sk-SK" sz="2400" smtClean="0"/>
              <a:t>uchovávať globálne dáta medzi jednotlivými volaniami</a:t>
            </a:r>
          </a:p>
          <a:p>
            <a:pPr lvl="1"/>
            <a:r>
              <a:rPr lang="sk-SK" sz="2400" smtClean="0"/>
              <a:t>Nesmie vrátiť ukazovateľ na globálne dáta </a:t>
            </a:r>
          </a:p>
          <a:p>
            <a:pPr lvl="1"/>
            <a:r>
              <a:rPr lang="sk-SK" sz="2400" b="1" smtClean="0"/>
              <a:t>Nesmie volať</a:t>
            </a:r>
            <a:r>
              <a:rPr lang="sk-SK" sz="2400" smtClean="0"/>
              <a:t> nereentrantnú funkciu.</a:t>
            </a:r>
          </a:p>
          <a:p>
            <a:pPr lvl="1"/>
            <a:endParaRPr lang="sk-SK" sz="2400" smtClean="0"/>
          </a:p>
          <a:p>
            <a:pPr lvl="1"/>
            <a:endParaRPr lang="sk-SK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332656"/>
            <a:ext cx="80899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/>
              <a:t>Ochrana pamäte pri stránkovaní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07169DAD-DC4A-4081-9D71-0D7CA2D61CF0}" type="slidenum">
              <a:rPr lang="sk-SK"/>
              <a:pPr/>
              <a:t>37</a:t>
            </a:fld>
            <a:endParaRPr lang="sk-SK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6288" y="1844675"/>
            <a:ext cx="8420100" cy="4608513"/>
          </a:xfrm>
        </p:spPr>
        <p:txBody>
          <a:bodyPr/>
          <a:lstStyle/>
          <a:p>
            <a:r>
              <a:rPr lang="sk-SK" dirty="0" smtClean="0"/>
              <a:t>Špeciálne bity (HW) </a:t>
            </a:r>
          </a:p>
          <a:p>
            <a:pPr lvl="1"/>
            <a:r>
              <a:rPr lang="sk-SK" b="1" i="1" dirty="0" smtClean="0"/>
              <a:t>režim prístupu</a:t>
            </a:r>
            <a:r>
              <a:rPr lang="sk-SK" dirty="0" smtClean="0"/>
              <a:t> </a:t>
            </a:r>
          </a:p>
          <a:p>
            <a:pPr lvl="2"/>
            <a:r>
              <a:rPr lang="sk-SK" dirty="0" smtClean="0"/>
              <a:t> </a:t>
            </a:r>
            <a:r>
              <a:rPr lang="sk-SK" dirty="0" err="1" smtClean="0"/>
              <a:t>read</a:t>
            </a:r>
            <a:r>
              <a:rPr lang="sk-SK" dirty="0" smtClean="0"/>
              <a:t>, </a:t>
            </a:r>
            <a:r>
              <a:rPr lang="sk-SK" dirty="0" err="1" smtClean="0"/>
              <a:t>write</a:t>
            </a:r>
            <a:r>
              <a:rPr lang="sk-SK" dirty="0" smtClean="0"/>
              <a:t>, </a:t>
            </a:r>
            <a:r>
              <a:rPr lang="sk-SK" dirty="0" err="1" smtClean="0"/>
              <a:t>execute</a:t>
            </a:r>
            <a:endParaRPr lang="sk-SK" dirty="0" smtClean="0"/>
          </a:p>
          <a:p>
            <a:pPr lvl="1"/>
            <a:r>
              <a:rPr lang="sk-SK" b="1" i="1" dirty="0" err="1" smtClean="0"/>
              <a:t>valid</a:t>
            </a:r>
            <a:r>
              <a:rPr lang="sk-SK" b="1" i="1" dirty="0" smtClean="0"/>
              <a:t>/invalid</a:t>
            </a:r>
            <a:r>
              <a:rPr lang="sk-SK" dirty="0" smtClean="0"/>
              <a:t> – pre zistenie či stránka patrí do adresného priestoru procesu</a:t>
            </a:r>
          </a:p>
          <a:p>
            <a:pPr lvl="2"/>
            <a:r>
              <a:rPr lang="sk-SK" dirty="0" smtClean="0"/>
              <a:t>môže byť poskytnutý </a:t>
            </a:r>
            <a:r>
              <a:rPr lang="sk-SK" b="1" i="1" dirty="0" err="1" smtClean="0"/>
              <a:t>page-table</a:t>
            </a:r>
            <a:r>
              <a:rPr lang="sk-SK" b="1" i="1" dirty="0" smtClean="0"/>
              <a:t> </a:t>
            </a:r>
            <a:r>
              <a:rPr lang="sk-SK" b="1" i="1" dirty="0" err="1" smtClean="0"/>
              <a:t>length</a:t>
            </a:r>
            <a:r>
              <a:rPr lang="sk-SK" b="1" i="1" dirty="0" smtClean="0"/>
              <a:t> register</a:t>
            </a:r>
            <a:r>
              <a:rPr lang="sk-SK" i="1" dirty="0" smtClean="0"/>
              <a:t>, </a:t>
            </a:r>
            <a:r>
              <a:rPr lang="sk-SK" dirty="0" smtClean="0"/>
              <a:t>ktorý „odreže“ nepoužité stránky z tabuľky</a:t>
            </a:r>
          </a:p>
          <a:p>
            <a:pPr lvl="2"/>
            <a:r>
              <a:rPr lang="sk-SK" dirty="0" smtClean="0"/>
              <a:t>užitočný, ak proces využíva veľmi malú časť z adresného priestoru.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582960"/>
            <a:ext cx="84201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Segmentácia</a:t>
            </a:r>
            <a:r>
              <a:rPr lang="sk-SK" sz="3200" dirty="0" smtClean="0"/>
              <a:t> </a:t>
            </a:r>
            <a:endParaRPr lang="sk-SK" sz="3200" dirty="0" smtClean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C3253069-1F8A-4A3A-92C2-342248D4A3F3}" type="slidenum">
              <a:rPr lang="sk-SK"/>
              <a:pPr/>
              <a:t>38</a:t>
            </a:fld>
            <a:endParaRPr lang="sk-SK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2520" y="1483568"/>
            <a:ext cx="7576443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800" dirty="0" smtClean="0">
                <a:cs typeface="Times New Roman" pitchFamily="18" charset="0"/>
              </a:rPr>
              <a:t>Princíp</a:t>
            </a:r>
            <a:r>
              <a:rPr lang="sk-SK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</a:t>
            </a:r>
            <a:r>
              <a:rPr lang="sk-SK" sz="2400" dirty="0" smtClean="0"/>
              <a:t>ohľad používateľa na pamäť 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</a:t>
            </a:r>
            <a:r>
              <a:rPr lang="sk-SK" sz="2400" dirty="0" smtClean="0"/>
              <a:t>segmenty s variabilnou dĺžkou 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sk-SK" sz="2400" dirty="0" smtClean="0">
                <a:cs typeface="Times New Roman" pitchFamily="18" charset="0"/>
              </a:rPr>
              <a:t>Logický adresný priestor je </a:t>
            </a:r>
            <a:r>
              <a:rPr lang="sk-SK" sz="2400" dirty="0" err="1" smtClean="0">
                <a:cs typeface="Times New Roman" pitchFamily="18" charset="0"/>
              </a:rPr>
              <a:t>sada</a:t>
            </a:r>
            <a:r>
              <a:rPr lang="sk-SK" sz="2400" dirty="0" smtClean="0">
                <a:cs typeface="Times New Roman" pitchFamily="18" charset="0"/>
              </a:rPr>
              <a:t> segmentov</a:t>
            </a:r>
            <a:r>
              <a:rPr lang="sk-SK" dirty="0" smtClean="0">
                <a:cs typeface="Times New Roman" pitchFamily="18" charset="0"/>
              </a:rPr>
              <a:t>. </a:t>
            </a:r>
            <a:endParaRPr lang="sk-SK" dirty="0" smtClean="0"/>
          </a:p>
          <a:p>
            <a:pPr>
              <a:lnSpc>
                <a:spcPct val="90000"/>
              </a:lnSpc>
            </a:pPr>
            <a:r>
              <a:rPr lang="sk-SK" dirty="0" smtClean="0">
                <a:cs typeface="Times New Roman" pitchFamily="18" charset="0"/>
              </a:rPr>
              <a:t>Každý segment má </a:t>
            </a:r>
            <a:endParaRPr lang="en-US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cs typeface="Times New Roman" pitchFamily="18" charset="0"/>
              </a:rPr>
              <a:t>za</a:t>
            </a:r>
            <a:r>
              <a:rPr lang="sk-SK" sz="2400" dirty="0" err="1" smtClean="0">
                <a:cs typeface="Times New Roman" pitchFamily="18" charset="0"/>
              </a:rPr>
              <a:t>čiatok</a:t>
            </a:r>
            <a:r>
              <a:rPr lang="sk-SK" sz="2400" dirty="0" smtClean="0">
                <a:cs typeface="Times New Roman" pitchFamily="18" charset="0"/>
              </a:rPr>
              <a:t>,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sk-SK" sz="2400" dirty="0" smtClean="0">
                <a:cs typeface="Times New Roman" pitchFamily="18" charset="0"/>
              </a:rPr>
              <a:t>veľkosť</a:t>
            </a:r>
            <a:r>
              <a:rPr lang="sk-SK" sz="2000" dirty="0" smtClean="0">
                <a:cs typeface="Times New Roman" pitchFamily="18" charset="0"/>
              </a:rPr>
              <a:t>.</a:t>
            </a:r>
            <a:r>
              <a:rPr lang="sk-SK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027488" y="21828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04528" y="332656"/>
            <a:ext cx="883285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/>
              <a:t>Segment</a:t>
            </a:r>
            <a:r>
              <a:rPr lang="sk-SK" sz="3200" b="1" dirty="0" err="1" smtClean="0"/>
              <a:t>ácia</a:t>
            </a:r>
            <a:r>
              <a:rPr lang="sk-SK" sz="3600" dirty="0" smtClean="0"/>
              <a:t> - </a:t>
            </a:r>
            <a:r>
              <a:rPr lang="sk-SK" sz="3200" dirty="0" smtClean="0"/>
              <a:t>príklad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AFDBED21-BC34-4888-88EA-78D1C639A58B}" type="slidenum">
              <a:rPr lang="sk-SK"/>
              <a:pPr/>
              <a:t>39</a:t>
            </a:fld>
            <a:endParaRPr lang="sk-SK"/>
          </a:p>
        </p:txBody>
      </p:sp>
      <p:pic>
        <p:nvPicPr>
          <p:cNvPr id="4915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13454" y="1600200"/>
            <a:ext cx="8733092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CE7CCB6D-E185-4EA2-8974-9B67E96A38A5}" type="slidenum">
              <a:rPr lang="sk-SK"/>
              <a:pPr/>
              <a:t>4</a:t>
            </a:fld>
            <a:endParaRPr lang="sk-SK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601216" y="457200"/>
            <a:ext cx="43517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b="1" dirty="0">
                <a:solidFill>
                  <a:schemeClr val="tx2"/>
                </a:solidFill>
                <a:cs typeface="Times New Roman" pitchFamily="18" charset="0"/>
              </a:rPr>
              <a:t>Kroky spracovania používateľského programu</a:t>
            </a:r>
            <a:r>
              <a:rPr lang="sk-SK" dirty="0"/>
              <a:t> 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3197225" y="3921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160913" y="59124"/>
          <a:ext cx="4248472" cy="668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Obrázok" r:id="rId4" imgW="3762720" imgH="6181200" progId="Word.Picture.8">
                  <p:embed/>
                </p:oleObj>
              </mc:Choice>
              <mc:Fallback>
                <p:oleObj name="Obrázok" r:id="rId4" imgW="3762720" imgH="6181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913" y="59124"/>
                        <a:ext cx="4248472" cy="6682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smtClean="0">
                <a:cs typeface="Times New Roman" pitchFamily="18" charset="0"/>
              </a:rPr>
              <a:t>Segmentácia</a:t>
            </a:r>
            <a:r>
              <a:rPr lang="en-US" sz="3200" smtClean="0">
                <a:cs typeface="Times New Roman" pitchFamily="18" charset="0"/>
              </a:rPr>
              <a:t> </a:t>
            </a:r>
            <a:r>
              <a:rPr lang="en-US" sz="1200" smtClean="0">
                <a:cs typeface="Times New Roman" pitchFamily="18" charset="0"/>
              </a:rPr>
              <a:t>pokra</a:t>
            </a:r>
            <a:r>
              <a:rPr lang="sk-SK" sz="1200" smtClean="0"/>
              <a:t>čovanie</a:t>
            </a:r>
            <a:endParaRPr lang="cs-CZ" sz="1200" smtClean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47A3807A-BB5B-4580-A4EE-0B85D4492791}" type="slidenum">
              <a:rPr lang="sk-SK"/>
              <a:pPr/>
              <a:t>40</a:t>
            </a:fld>
            <a:endParaRPr lang="sk-SK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cs typeface="Times New Roman" pitchFamily="18" charset="0"/>
              </a:rPr>
              <a:t>Logická adresa pozostáva z čísla  segmentu a posuvu v segmente:</a:t>
            </a:r>
          </a:p>
          <a:p>
            <a:pPr>
              <a:buFontTx/>
              <a:buNone/>
            </a:pPr>
            <a:r>
              <a:rPr lang="sk-SK" dirty="0" smtClean="0">
                <a:cs typeface="Times New Roman" pitchFamily="18" charset="0"/>
              </a:rPr>
              <a:t>  			</a:t>
            </a:r>
            <a:r>
              <a:rPr lang="sk-SK" b="1" dirty="0" smtClean="0">
                <a:solidFill>
                  <a:srgbClr val="CC3300"/>
                </a:solidFill>
                <a:cs typeface="Times New Roman" pitchFamily="18" charset="0"/>
              </a:rPr>
              <a:t>&lt;číslo segmentu, posuv&gt;</a:t>
            </a:r>
          </a:p>
          <a:p>
            <a:r>
              <a:rPr lang="sk-SK" dirty="0" smtClean="0">
                <a:cs typeface="Times New Roman" pitchFamily="18" charset="0"/>
              </a:rPr>
              <a:t>Keď sa program prekladá, prekladač automaticky vytvára segmenty</a:t>
            </a:r>
            <a:r>
              <a:rPr lang="sk-SK" dirty="0" smtClean="0"/>
              <a:t>: </a:t>
            </a:r>
          </a:p>
          <a:p>
            <a:pPr lvl="1"/>
            <a:r>
              <a:rPr lang="sk-SK" sz="2400" dirty="0" smtClean="0">
                <a:cs typeface="Times New Roman" pitchFamily="18" charset="0"/>
              </a:rPr>
              <a:t>globálne premenné, zásobník pre volania podprogramov </a:t>
            </a:r>
            <a:r>
              <a:rPr lang="sk-SK" sz="2400" dirty="0" smtClean="0"/>
              <a:t>a </a:t>
            </a:r>
            <a:r>
              <a:rPr lang="sk-SK" sz="2400" dirty="0" smtClean="0">
                <a:cs typeface="Times New Roman" pitchFamily="18" charset="0"/>
              </a:rPr>
              <a:t>pre uloženie parametrov a návratových adries, kódy procedúr a funkcií a lokálne premenné každej procedúry a funkcie</a:t>
            </a:r>
            <a:endParaRPr lang="cs-CZ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smtClean="0"/>
              <a:t>HW podpora pri s</a:t>
            </a:r>
            <a:r>
              <a:rPr lang="sk-SK" sz="3200" b="1" smtClean="0">
                <a:cs typeface="Times New Roman" pitchFamily="18" charset="0"/>
              </a:rPr>
              <a:t>egmentáci</a:t>
            </a:r>
            <a:r>
              <a:rPr lang="sk-SK" sz="3200" b="1" smtClean="0"/>
              <a:t>i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30DFB72A-9B43-4312-8E3C-EE11637EA084}" type="slidenum">
              <a:rPr lang="sk-SK"/>
              <a:pPr/>
              <a:t>41</a:t>
            </a:fld>
            <a:endParaRPr lang="sk-SK"/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cs-CZ" smtClean="0"/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/>
        </p:nvGraphicFramePr>
        <p:xfrm>
          <a:off x="415925" y="1628775"/>
          <a:ext cx="8659813" cy="502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Obrázek" r:id="rId4" imgW="5401080" imgH="3130200" progId="Word.Picture.8">
                  <p:embed/>
                </p:oleObj>
              </mc:Choice>
              <mc:Fallback>
                <p:oleObj name="Obrázek" r:id="rId4" imgW="5401080" imgH="3130200" progId="Word.Picture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628775"/>
                        <a:ext cx="8659813" cy="502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620688"/>
            <a:ext cx="84201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600" b="1" dirty="0" smtClean="0">
                <a:cs typeface="Times New Roman" pitchFamily="18" charset="0"/>
              </a:rPr>
              <a:t>Implementácia tabuľky segmentov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98B6AD2F-F466-4EA3-84D3-332E3E6A4A85}" type="slidenum">
              <a:rPr lang="sk-SK"/>
              <a:pPr/>
              <a:t>42</a:t>
            </a:fld>
            <a:endParaRPr lang="sk-SK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0512" y="1576536"/>
            <a:ext cx="8712968" cy="48768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dirty="0" smtClean="0"/>
              <a:t>Mapovanie logických adries - cez tabuľku segmentov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sk-SK" dirty="0" smtClean="0"/>
              <a:t>T</a:t>
            </a:r>
            <a:r>
              <a:rPr lang="sk-SK" dirty="0" smtClean="0">
                <a:cs typeface="Times New Roman" pitchFamily="18" charset="0"/>
              </a:rPr>
              <a:t>abuľka segmentov sa môže umiestniť</a:t>
            </a:r>
            <a:endParaRPr lang="sk-SK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>
                <a:cs typeface="Times New Roman" pitchFamily="18" charset="0"/>
              </a:rPr>
              <a:t> </a:t>
            </a:r>
            <a:r>
              <a:rPr lang="sk-SK" sz="2400" b="1" dirty="0" smtClean="0">
                <a:cs typeface="Times New Roman" pitchFamily="18" charset="0"/>
              </a:rPr>
              <a:t>do rýchlych registrov</a:t>
            </a:r>
            <a:r>
              <a:rPr lang="sk-SK" sz="2400" dirty="0" smtClean="0"/>
              <a:t> - </a:t>
            </a:r>
            <a:r>
              <a:rPr lang="sk-SK" sz="2400" dirty="0" smtClean="0">
                <a:cs typeface="Times New Roman" pitchFamily="18" charset="0"/>
              </a:rPr>
              <a:t>dá sa spracovať veľmi rýchlo </a:t>
            </a:r>
            <a:endParaRPr lang="sk-SK" sz="24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sk-SK" sz="2400" b="1" dirty="0" smtClean="0">
                <a:cs typeface="Times New Roman" pitchFamily="18" charset="0"/>
              </a:rPr>
              <a:t>do pamäte</a:t>
            </a:r>
            <a:r>
              <a:rPr lang="sk-SK" sz="2400" dirty="0" smtClean="0"/>
              <a:t> – v prípade </a:t>
            </a:r>
            <a:r>
              <a:rPr lang="sk-SK" sz="2400" dirty="0" smtClean="0">
                <a:cs typeface="Times New Roman" pitchFamily="18" charset="0"/>
              </a:rPr>
              <a:t>väčšieho počtu segmentov</a:t>
            </a:r>
            <a:endParaRPr lang="sk-SK" sz="2400" dirty="0" smtClean="0"/>
          </a:p>
          <a:p>
            <a:pPr lvl="2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sk-SK" sz="2000" dirty="0" smtClean="0"/>
              <a:t> HW podpora </a:t>
            </a:r>
          </a:p>
          <a:p>
            <a:pPr marL="1188720" lvl="3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/>
              <a:buChar char=""/>
              <a:defRPr/>
            </a:pPr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Register začiatku tabuľky segmentov</a:t>
            </a: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sk-SK" dirty="0" smtClean="0">
                <a:cs typeface="Times New Roman" pitchFamily="18" charset="0"/>
              </a:rPr>
              <a:t>(STBR - </a:t>
            </a:r>
            <a:r>
              <a:rPr lang="sk-SK" dirty="0" err="1" smtClean="0">
                <a:cs typeface="Times New Roman" pitchFamily="18" charset="0"/>
              </a:rPr>
              <a:t>Segment-Table</a:t>
            </a:r>
            <a:r>
              <a:rPr lang="sk-SK" dirty="0" smtClean="0">
                <a:cs typeface="Times New Roman" pitchFamily="18" charset="0"/>
              </a:rPr>
              <a:t> Base Register) </a:t>
            </a:r>
            <a:endParaRPr lang="sk-SK" dirty="0" smtClean="0"/>
          </a:p>
          <a:p>
            <a:pPr marL="1188720" lvl="3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/>
              <a:buChar char=""/>
              <a:defRPr/>
            </a:pPr>
            <a:r>
              <a:rPr lang="sk-SK" b="1" i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Register dĺžky tabuľky segmentov </a:t>
            </a:r>
            <a:r>
              <a:rPr lang="sk-SK" dirty="0" smtClean="0">
                <a:cs typeface="Times New Roman" pitchFamily="18" charset="0"/>
              </a:rPr>
              <a:t>(STLR - </a:t>
            </a:r>
            <a:r>
              <a:rPr lang="sk-SK" dirty="0" err="1" smtClean="0">
                <a:cs typeface="Times New Roman" pitchFamily="18" charset="0"/>
              </a:rPr>
              <a:t>Segment-Table</a:t>
            </a:r>
            <a:r>
              <a:rPr lang="sk-SK" dirty="0" smtClean="0">
                <a:cs typeface="Times New Roman" pitchFamily="18" charset="0"/>
              </a:rPr>
              <a:t> </a:t>
            </a:r>
            <a:r>
              <a:rPr lang="sk-SK" dirty="0" err="1" smtClean="0">
                <a:cs typeface="Times New Roman" pitchFamily="18" charset="0"/>
              </a:rPr>
              <a:t>Length</a:t>
            </a:r>
            <a:r>
              <a:rPr lang="sk-SK" dirty="0" smtClean="0">
                <a:cs typeface="Times New Roman" pitchFamily="18" charset="0"/>
              </a:rPr>
              <a:t> Register) </a:t>
            </a:r>
            <a:endParaRPr lang="sk-SK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/>
              <a:t>Pre urýchlenie prístupu do ST - </a:t>
            </a:r>
            <a:r>
              <a:rPr lang="sk-SK" sz="2400" dirty="0" smtClean="0">
                <a:cs typeface="Times New Roman" pitchFamily="18" charset="0"/>
              </a:rPr>
              <a:t>sady asociatívnych registrov, ktoré uchovávajú posledne používané položky z tabuľky segmentov.</a:t>
            </a:r>
            <a:endParaRPr lang="sk-SK" sz="2400" dirty="0" smtClean="0"/>
          </a:p>
          <a:p>
            <a:pPr lvl="2" indent="-182880" fontAlgn="auto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sk-SK" sz="2000" dirty="0" smtClean="0"/>
              <a:t> môže </a:t>
            </a:r>
            <a:r>
              <a:rPr lang="sk-SK" sz="2000" dirty="0" smtClean="0">
                <a:cs typeface="Times New Roman" pitchFamily="18" charset="0"/>
              </a:rPr>
              <a:t>zredukovať čas pre prístup k pamäti tak, že ten </a:t>
            </a:r>
            <a:r>
              <a:rPr lang="sk-SK" sz="2000" b="1" dirty="0" smtClean="0">
                <a:cs typeface="Times New Roman" pitchFamily="18" charset="0"/>
              </a:rPr>
              <a:t>nebude o viac ako 10 až 15 % väčší </a:t>
            </a:r>
            <a:r>
              <a:rPr lang="sk-SK" sz="2000" dirty="0" smtClean="0">
                <a:cs typeface="Times New Roman" pitchFamily="18" charset="0"/>
              </a:rPr>
              <a:t>ako nemapovaný prístup.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76672"/>
            <a:ext cx="84201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Ochrana a zdieľanie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F0734426-019B-4210-B9EB-15A7CBA82EC0}" type="slidenum">
              <a:rPr lang="sk-SK"/>
              <a:pPr/>
              <a:t>43</a:t>
            </a:fld>
            <a:endParaRPr lang="sk-SK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2520" y="1500336"/>
            <a:ext cx="8420100" cy="4953000"/>
          </a:xfrm>
        </p:spPr>
        <p:txBody>
          <a:bodyPr/>
          <a:lstStyle/>
          <a:p>
            <a:r>
              <a:rPr lang="sk-SK" dirty="0" smtClean="0"/>
              <a:t>Ochrana</a:t>
            </a:r>
          </a:p>
          <a:p>
            <a:pPr lvl="1"/>
            <a:r>
              <a:rPr lang="sk-SK" dirty="0" smtClean="0"/>
              <a:t> ku každému segmentu</a:t>
            </a:r>
            <a:r>
              <a:rPr lang="en-US" dirty="0" smtClean="0"/>
              <a:t> –</a:t>
            </a:r>
            <a:r>
              <a:rPr lang="sk-SK" dirty="0" smtClean="0"/>
              <a:t> bity </a:t>
            </a:r>
            <a:r>
              <a:rPr lang="sk-SK" i="1" dirty="0" err="1" smtClean="0"/>
              <a:t>read</a:t>
            </a:r>
            <a:r>
              <a:rPr lang="sk-SK" i="1" dirty="0" smtClean="0"/>
              <a:t>, </a:t>
            </a:r>
            <a:r>
              <a:rPr lang="sk-SK" i="1" dirty="0" err="1" smtClean="0"/>
              <a:t>write</a:t>
            </a:r>
            <a:r>
              <a:rPr lang="sk-SK" i="1" dirty="0" smtClean="0"/>
              <a:t>, </a:t>
            </a:r>
            <a:r>
              <a:rPr lang="sk-SK" i="1" dirty="0" err="1" smtClean="0"/>
              <a:t>execute</a:t>
            </a:r>
            <a:endParaRPr lang="sk-SK" i="1" dirty="0" smtClean="0"/>
          </a:p>
          <a:p>
            <a:r>
              <a:rPr lang="sk-SK" dirty="0" smtClean="0"/>
              <a:t>Zdieľanie </a:t>
            </a:r>
            <a:r>
              <a:rPr lang="sk-SK" sz="2000" dirty="0" smtClean="0"/>
              <a:t>nasledujúci obrázok</a:t>
            </a:r>
          </a:p>
          <a:p>
            <a:pPr lvl="1"/>
            <a:r>
              <a:rPr lang="sk-SK" dirty="0" smtClean="0">
                <a:cs typeface="Times New Roman" pitchFamily="18" charset="0"/>
              </a:rPr>
              <a:t>na úrovni segmentov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Problémy pri zdieľaní </a:t>
            </a:r>
          </a:p>
          <a:p>
            <a:pPr lvl="2"/>
            <a:r>
              <a:rPr lang="sk-SK" dirty="0" smtClean="0">
                <a:cs typeface="Times New Roman" pitchFamily="18" charset="0"/>
              </a:rPr>
              <a:t>kódové segmenty obsahujú odkazy sami na seba</a:t>
            </a:r>
            <a:r>
              <a:rPr lang="sk-SK" dirty="0" smtClean="0"/>
              <a:t> </a:t>
            </a:r>
          </a:p>
          <a:p>
            <a:pPr lvl="2"/>
            <a:r>
              <a:rPr lang="sk-SK" dirty="0" smtClean="0"/>
              <a:t>riešenie - </a:t>
            </a:r>
            <a:r>
              <a:rPr lang="sk-SK" b="1" dirty="0" smtClean="0">
                <a:cs typeface="Times New Roman" pitchFamily="18" charset="0"/>
              </a:rPr>
              <a:t>regist</a:t>
            </a:r>
            <a:r>
              <a:rPr lang="sk-SK" b="1" dirty="0" smtClean="0"/>
              <a:t>er</a:t>
            </a:r>
            <a:r>
              <a:rPr lang="sk-SK" b="1" dirty="0" smtClean="0">
                <a:cs typeface="Times New Roman" pitchFamily="18" charset="0"/>
              </a:rPr>
              <a:t> čísla segmentu</a:t>
            </a:r>
            <a:r>
              <a:rPr lang="sk-SK" dirty="0" smtClean="0"/>
              <a:t> </a:t>
            </a:r>
          </a:p>
          <a:p>
            <a:pPr>
              <a:buFontTx/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74245404-F531-4D6D-8B29-A167DA34313F}" type="slidenum">
              <a:rPr lang="sk-SK"/>
              <a:pPr/>
              <a:t>44</a:t>
            </a:fld>
            <a:endParaRPr lang="sk-SK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8544" y="404664"/>
            <a:ext cx="84201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800" b="1" dirty="0" smtClean="0"/>
              <a:t>Zdieľanie </a:t>
            </a:r>
            <a:r>
              <a:rPr lang="sk-SK" sz="2800" b="1" dirty="0" smtClean="0">
                <a:cs typeface="Times New Roman" pitchFamily="18" charset="0"/>
              </a:rPr>
              <a:t>segmentov</a:t>
            </a:r>
            <a:r>
              <a:rPr lang="sk-SK" b="1" dirty="0" smtClean="0"/>
              <a:t> </a:t>
            </a:r>
            <a:endParaRPr lang="cs-CZ" b="1" dirty="0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1639888" y="982663"/>
          <a:ext cx="6913562" cy="587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Obrázek" r:id="rId4" imgW="4590360" imgH="4300560" progId="Word.Picture.8">
                  <p:embed/>
                </p:oleObj>
              </mc:Choice>
              <mc:Fallback>
                <p:oleObj name="Obrázek" r:id="rId4" imgW="4590360" imgH="43005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982663"/>
                        <a:ext cx="6913562" cy="587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502568"/>
            <a:ext cx="84201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err="1" smtClean="0">
                <a:cs typeface="Times New Roman" pitchFamily="18" charset="0"/>
              </a:rPr>
              <a:t>Fragmentácia</a:t>
            </a:r>
            <a:endParaRPr lang="sk-SK" sz="3200" b="1" dirty="0" smtClean="0">
              <a:cs typeface="Times New Roman" pitchFamily="18" charset="0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1251181F-91D5-4FD1-971C-421ED92CF97B}" type="slidenum">
              <a:rPr lang="sk-SK"/>
              <a:pPr/>
              <a:t>45</a:t>
            </a:fld>
            <a:endParaRPr lang="sk-SK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4528" y="1628800"/>
            <a:ext cx="8420100" cy="4953000"/>
          </a:xfrm>
        </p:spPr>
        <p:txBody>
          <a:bodyPr/>
          <a:lstStyle/>
          <a:p>
            <a:pPr lvl="1"/>
            <a:r>
              <a:rPr lang="sk-SK" sz="2400" dirty="0" smtClean="0">
                <a:cs typeface="Times New Roman" pitchFamily="18" charset="0"/>
              </a:rPr>
              <a:t>Segmentácia spôsobuje </a:t>
            </a:r>
            <a:r>
              <a:rPr lang="sk-SK" sz="2400" b="1" dirty="0" smtClean="0">
                <a:cs typeface="Times New Roman" pitchFamily="18" charset="0"/>
              </a:rPr>
              <a:t>vonkajšiu</a:t>
            </a:r>
            <a:r>
              <a:rPr lang="sk-SK" sz="2400" dirty="0" smtClean="0">
                <a:cs typeface="Times New Roman" pitchFamily="18" charset="0"/>
              </a:rPr>
              <a:t> </a:t>
            </a:r>
            <a:r>
              <a:rPr lang="sk-SK" sz="2400" dirty="0" err="1" smtClean="0">
                <a:cs typeface="Times New Roman" pitchFamily="18" charset="0"/>
              </a:rPr>
              <a:t>fragmentáciu</a:t>
            </a:r>
            <a:endParaRPr lang="sk-SK" sz="2400" dirty="0" smtClean="0"/>
          </a:p>
          <a:p>
            <a:pPr lvl="1"/>
            <a:r>
              <a:rPr lang="sk-SK" sz="2400" dirty="0" smtClean="0"/>
              <a:t>A</a:t>
            </a:r>
            <a:r>
              <a:rPr lang="sk-SK" sz="2400" dirty="0" smtClean="0">
                <a:cs typeface="Times New Roman" pitchFamily="18" charset="0"/>
              </a:rPr>
              <a:t>lgoritm</a:t>
            </a:r>
            <a:r>
              <a:rPr lang="sk-SK" sz="2400" dirty="0" smtClean="0"/>
              <a:t>y pre prehľadávanie voľných úsekov </a:t>
            </a:r>
          </a:p>
          <a:p>
            <a:pPr lvl="2"/>
            <a:r>
              <a:rPr lang="sk-SK" sz="2000" dirty="0" err="1" smtClean="0">
                <a:cs typeface="Times New Roman" pitchFamily="18" charset="0"/>
              </a:rPr>
              <a:t>first-fit</a:t>
            </a:r>
            <a:r>
              <a:rPr lang="sk-SK" sz="2000" dirty="0" smtClean="0">
                <a:cs typeface="Times New Roman" pitchFamily="18" charset="0"/>
              </a:rPr>
              <a:t> </a:t>
            </a:r>
            <a:endParaRPr lang="sk-SK" sz="2000" dirty="0" smtClean="0"/>
          </a:p>
          <a:p>
            <a:pPr lvl="2"/>
            <a:r>
              <a:rPr lang="sk-SK" sz="2000" dirty="0" err="1" smtClean="0">
                <a:cs typeface="Times New Roman" pitchFamily="18" charset="0"/>
              </a:rPr>
              <a:t>best-fit</a:t>
            </a:r>
            <a:r>
              <a:rPr lang="sk-SK" dirty="0" smtClean="0">
                <a:cs typeface="Times New Roman" pitchFamily="18" charset="0"/>
              </a:rPr>
              <a:t>.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76672"/>
            <a:ext cx="84201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Segmentácia so stránkovaním</a:t>
            </a:r>
            <a:r>
              <a:rPr lang="sk-SK" b="1" dirty="0" smtClean="0"/>
              <a:t> 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3DEB9065-6E78-4019-9011-6945BC851758}" type="slidenum">
              <a:rPr lang="sk-SK"/>
              <a:pPr/>
              <a:t>46</a:t>
            </a:fld>
            <a:endParaRPr lang="sk-SK"/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773238"/>
            <a:ext cx="8420100" cy="432276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sk-SK" sz="2800" dirty="0" smtClean="0"/>
              <a:t>Najrozšírenejšia </a:t>
            </a:r>
            <a:r>
              <a:rPr lang="sk-SK" sz="2800" dirty="0" smtClean="0">
                <a:cs typeface="Times New Roman" pitchFamily="18" charset="0"/>
              </a:rPr>
              <a:t>rady  procesorov</a:t>
            </a:r>
            <a:endParaRPr lang="sk-SK" sz="28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err="1" smtClean="0">
                <a:cs typeface="Times New Roman" pitchFamily="18" charset="0"/>
              </a:rPr>
              <a:t>Motorola</a:t>
            </a:r>
            <a:r>
              <a:rPr lang="sk-SK" sz="2400" smtClean="0">
                <a:cs typeface="Times New Roman" pitchFamily="18" charset="0"/>
              </a:rPr>
              <a:t> </a:t>
            </a:r>
            <a:r>
              <a:rPr lang="sk-SK" sz="2400" smtClean="0">
                <a:cs typeface="Times New Roman" pitchFamily="18" charset="0"/>
              </a:rPr>
              <a:t>6800 </a:t>
            </a:r>
            <a:r>
              <a:rPr lang="sk-SK" sz="2400" smtClean="0"/>
              <a:t>- </a:t>
            </a:r>
            <a:r>
              <a:rPr lang="sk-SK" sz="1800" dirty="0" smtClean="0"/>
              <a:t>j</a:t>
            </a:r>
            <a:r>
              <a:rPr lang="sk-SK" sz="1800" dirty="0" smtClean="0">
                <a:cs typeface="Times New Roman" pitchFamily="18" charset="0"/>
              </a:rPr>
              <a:t>ednorozmerný adresný priestor t.j. stránkovanie</a:t>
            </a:r>
            <a:r>
              <a:rPr lang="sk-SK" sz="2400" dirty="0" smtClean="0">
                <a:cs typeface="Times New Roman" pitchFamily="18" charset="0"/>
              </a:rPr>
              <a:t> </a:t>
            </a:r>
            <a:endParaRPr lang="en-US" sz="2400" dirty="0" smtClean="0">
              <a:cs typeface="Times New Roman" pitchFamily="18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>
                <a:cs typeface="Times New Roman" pitchFamily="18" charset="0"/>
              </a:rPr>
              <a:t>Intel 80X86 segmentáci</a:t>
            </a:r>
            <a:r>
              <a:rPr lang="sk-SK" sz="2400" dirty="0" smtClean="0"/>
              <a:t>a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sk-SK" b="1" dirty="0" smtClean="0">
                <a:cs typeface="Times New Roman" pitchFamily="18" charset="0"/>
              </a:rPr>
              <a:t>Segmentácia so stránkovaním</a:t>
            </a:r>
            <a:endParaRPr lang="sk-SK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/>
              <a:t>navrhnuté pre GE 645 / </a:t>
            </a:r>
            <a:r>
              <a:rPr lang="sk-SK" sz="2400" dirty="0" err="1" smtClean="0"/>
              <a:t>Multics</a:t>
            </a:r>
            <a:r>
              <a:rPr lang="sk-SK" sz="2400" dirty="0" smtClean="0"/>
              <a:t>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k-SK" sz="2400" dirty="0" smtClean="0"/>
              <a:t>Intel X86 používa segmentové registre na generovanie </a:t>
            </a:r>
            <a:br>
              <a:rPr lang="sk-SK" sz="2400" dirty="0" smtClean="0"/>
            </a:br>
            <a:r>
              <a:rPr lang="sk-SK" sz="2400" dirty="0" smtClean="0"/>
              <a:t>32-bitovej logickej adresy, ktorá sa transformuje na fyzickú </a:t>
            </a:r>
            <a:br>
              <a:rPr lang="sk-SK" sz="2400" dirty="0" smtClean="0"/>
            </a:br>
            <a:r>
              <a:rPr lang="sk-SK" sz="2400" dirty="0" smtClean="0"/>
              <a:t>( prípadne aj viacúrovňové stránkovanie )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528" y="476672"/>
            <a:ext cx="8420100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800" b="1" dirty="0" smtClean="0">
                <a:cs typeface="Times New Roman" pitchFamily="18" charset="0"/>
              </a:rPr>
              <a:t>Stránková segmentácia na GE 645 (MULTICS)</a:t>
            </a:r>
            <a:r>
              <a:rPr lang="sk-SK" b="1" dirty="0" smtClean="0">
                <a:cs typeface="Times New Roman" pitchFamily="18" charset="0"/>
              </a:rPr>
              <a:t> </a:t>
            </a:r>
            <a:endParaRPr lang="cs-CZ" b="1" dirty="0" smtClean="0">
              <a:cs typeface="Times New Roman" pitchFamily="18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37BDB20D-1042-4489-B848-1E0CB7042FC8}" type="slidenum">
              <a:rPr lang="sk-SK"/>
              <a:pPr/>
              <a:t>47</a:t>
            </a:fld>
            <a:endParaRPr lang="sk-SK"/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639888" y="1352946"/>
          <a:ext cx="6985000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Obrázek" r:id="rId4" imgW="4957560" imgH="3929040" progId="Word.Picture.8">
                  <p:embed/>
                </p:oleObj>
              </mc:Choice>
              <mc:Fallback>
                <p:oleObj name="Obrázek" r:id="rId4" imgW="4957560" imgH="39290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352946"/>
                        <a:ext cx="6985000" cy="553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smtClean="0"/>
              <a:t>Spolupráca s</a:t>
            </a:r>
            <a:r>
              <a:rPr lang="sk-SK" sz="3200" smtClean="0"/>
              <a:t> </a:t>
            </a:r>
            <a:r>
              <a:rPr lang="en-US" sz="3200" b="1" smtClean="0"/>
              <a:t>po</a:t>
            </a:r>
            <a:r>
              <a:rPr lang="sk-SK" sz="3200" b="1" smtClean="0"/>
              <a:t>užívateľom</a:t>
            </a:r>
            <a:endParaRPr lang="sk-SK" sz="1200" b="1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E0D609D7-9464-41F5-8E43-A7EA2C6267B2}" type="slidenum">
              <a:rPr lang="sk-SK"/>
              <a:pPr/>
              <a:t>5</a:t>
            </a:fld>
            <a:endParaRPr lang="sk-SK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495800"/>
          </a:xfrm>
        </p:spPr>
        <p:txBody>
          <a:bodyPr/>
          <a:lstStyle/>
          <a:p>
            <a:r>
              <a:rPr lang="sk-SK" dirty="0" smtClean="0"/>
              <a:t>Dynamické zavádzanie</a:t>
            </a:r>
            <a:r>
              <a:rPr lang="sk-SK" sz="3600" dirty="0" smtClean="0"/>
              <a:t> </a:t>
            </a:r>
          </a:p>
          <a:p>
            <a:pPr lvl="1"/>
            <a:r>
              <a:rPr lang="sk-SK" sz="3200" dirty="0" smtClean="0"/>
              <a:t> </a:t>
            </a:r>
            <a:r>
              <a:rPr lang="sk-SK" dirty="0" smtClean="0"/>
              <a:t>podprogramy sa nezavádzajú do pamäte, kým nie sú volané</a:t>
            </a:r>
            <a:r>
              <a:rPr lang="en-US" dirty="0" smtClean="0"/>
              <a:t>;</a:t>
            </a:r>
            <a:endParaRPr lang="sk-SK" dirty="0" smtClean="0"/>
          </a:p>
          <a:p>
            <a:pPr lvl="1"/>
            <a:r>
              <a:rPr lang="sk-SK" dirty="0" smtClean="0"/>
              <a:t> nevyžaduje špeciálnu  podporu zo strany operačného systému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476672"/>
            <a:ext cx="8420100" cy="91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>
                <a:cs typeface="Times New Roman" pitchFamily="18" charset="0"/>
              </a:rPr>
              <a:t>Prekrytia v dvojprechodovom </a:t>
            </a:r>
            <a:r>
              <a:rPr lang="sk-SK" sz="3200" b="1" dirty="0" err="1" smtClean="0">
                <a:cs typeface="Times New Roman" pitchFamily="18" charset="0"/>
              </a:rPr>
              <a:t>asembleri</a:t>
            </a:r>
            <a:r>
              <a:rPr lang="cs-CZ" sz="3200" dirty="0" smtClean="0"/>
              <a:t> 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98DB80F8-2202-4C02-A885-02388FF92E3E}" type="slidenum">
              <a:rPr lang="sk-SK"/>
              <a:pPr/>
              <a:t>6</a:t>
            </a:fld>
            <a:endParaRPr lang="sk-SK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71813" y="22860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057400" y="2057400"/>
          <a:ext cx="5995988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4419600" imgH="2683764" progId="Word.Picture.8">
                  <p:embed/>
                </p:oleObj>
              </mc:Choice>
              <mc:Fallback>
                <p:oleObj r:id="rId4" imgW="4419600" imgH="2683764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995988" cy="364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7725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lang="sk-SK" sz="3200" b="1" dirty="0" smtClean="0"/>
              <a:t>Logický a fyzický adresný priestor</a:t>
            </a:r>
            <a:r>
              <a:rPr lang="sk-SK" sz="1600" b="1" dirty="0" smtClean="0"/>
              <a:t/>
            </a:r>
            <a:br>
              <a:rPr lang="sk-SK" sz="1600" b="1" dirty="0" smtClean="0"/>
            </a:br>
            <a:r>
              <a:rPr lang="en-US" sz="1600" b="1" dirty="0" smtClean="0"/>
              <a:t> </a:t>
            </a:r>
            <a:endParaRPr lang="sk-SK" sz="1600" b="1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A62E4797-5EEB-4976-9FB9-1B08524CD7EB}" type="slidenum">
              <a:rPr lang="sk-SK"/>
              <a:pPr/>
              <a:t>7</a:t>
            </a:fld>
            <a:endParaRPr lang="sk-SK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2520" y="1568152"/>
            <a:ext cx="8458200" cy="50292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sk-SK" b="1" dirty="0" smtClean="0"/>
              <a:t>Logické adresy</a:t>
            </a:r>
            <a:r>
              <a:rPr lang="sk-SK" dirty="0" smtClean="0"/>
              <a:t> </a:t>
            </a:r>
          </a:p>
          <a:p>
            <a:pPr marL="914400" lvl="1" indent="-381000">
              <a:lnSpc>
                <a:spcPct val="80000"/>
              </a:lnSpc>
            </a:pPr>
            <a:r>
              <a:rPr lang="sk-SK" sz="2400" dirty="0" smtClean="0"/>
              <a:t>adresy generované procesorom</a:t>
            </a:r>
            <a:endParaRPr lang="sk-SK" dirty="0" smtClean="0"/>
          </a:p>
          <a:p>
            <a:pPr marL="533400" indent="-533400">
              <a:lnSpc>
                <a:spcPct val="80000"/>
              </a:lnSpc>
            </a:pPr>
            <a:r>
              <a:rPr lang="sk-SK" b="1" dirty="0" smtClean="0"/>
              <a:t>Fyzické adresy</a:t>
            </a:r>
            <a:endParaRPr lang="sk-SK" dirty="0" smtClean="0"/>
          </a:p>
          <a:p>
            <a:pPr marL="914400" lvl="1" indent="-381000">
              <a:lnSpc>
                <a:spcPct val="80000"/>
              </a:lnSpc>
            </a:pPr>
            <a:r>
              <a:rPr lang="sk-SK" sz="2400" dirty="0" smtClean="0"/>
              <a:t>adresy, ktoré používa MMU (tie ktoré sa zavádzajú do registra pamäťových adries)</a:t>
            </a:r>
            <a:endParaRPr lang="sk-SK" dirty="0" smtClean="0"/>
          </a:p>
          <a:p>
            <a:pPr marL="533400" indent="-533400">
              <a:lnSpc>
                <a:spcPct val="80000"/>
              </a:lnSpc>
            </a:pPr>
            <a:r>
              <a:rPr lang="sk-SK" sz="2800" b="1" dirty="0" smtClean="0"/>
              <a:t>LAP</a:t>
            </a:r>
            <a:r>
              <a:rPr lang="sk-SK" sz="2800" dirty="0" smtClean="0"/>
              <a:t> </a:t>
            </a:r>
          </a:p>
          <a:p>
            <a:pPr marL="914400" lvl="1" indent="-381000">
              <a:lnSpc>
                <a:spcPct val="80000"/>
              </a:lnSpc>
            </a:pPr>
            <a:r>
              <a:rPr lang="sk-SK" sz="2400" dirty="0" smtClean="0"/>
              <a:t> množina logických adries, ktoré sú generované programom</a:t>
            </a:r>
            <a:endParaRPr lang="sk-SK" dirty="0" smtClean="0"/>
          </a:p>
          <a:p>
            <a:pPr marL="533400" indent="-533400">
              <a:lnSpc>
                <a:spcPct val="80000"/>
              </a:lnSpc>
            </a:pPr>
            <a:r>
              <a:rPr lang="sk-SK" b="1" dirty="0" smtClean="0"/>
              <a:t>FAP</a:t>
            </a:r>
            <a:r>
              <a:rPr lang="sk-SK" dirty="0" smtClean="0"/>
              <a:t> </a:t>
            </a:r>
          </a:p>
          <a:p>
            <a:pPr marL="914400" lvl="1" indent="-381000">
              <a:lnSpc>
                <a:spcPct val="80000"/>
              </a:lnSpc>
            </a:pPr>
            <a:r>
              <a:rPr lang="sk-SK" sz="2400" dirty="0" smtClean="0"/>
              <a:t>množina fyzických adries, ktoré odpovedajú logickým adresám</a:t>
            </a:r>
          </a:p>
          <a:p>
            <a:pPr marL="533400" indent="-533400">
              <a:lnSpc>
                <a:spcPct val="80000"/>
              </a:lnSpc>
            </a:pPr>
            <a:r>
              <a:rPr lang="sk-SK" b="1" dirty="0" err="1" smtClean="0"/>
              <a:t>Memory</a:t>
            </a:r>
            <a:r>
              <a:rPr lang="sk-SK" b="1" dirty="0" smtClean="0"/>
              <a:t> </a:t>
            </a:r>
            <a:r>
              <a:rPr lang="sk-SK" b="1" dirty="0" err="1" smtClean="0"/>
              <a:t>Management</a:t>
            </a:r>
            <a:r>
              <a:rPr lang="sk-SK" b="1" dirty="0" smtClean="0"/>
              <a:t> </a:t>
            </a:r>
            <a:r>
              <a:rPr lang="sk-SK" b="1" dirty="0" err="1" smtClean="0"/>
              <a:t>Unit</a:t>
            </a:r>
            <a:r>
              <a:rPr lang="sk-SK" dirty="0" smtClean="0"/>
              <a:t> ( MMU) – </a:t>
            </a:r>
          </a:p>
          <a:p>
            <a:pPr marL="914400" lvl="1" indent="-381000">
              <a:lnSpc>
                <a:spcPct val="80000"/>
              </a:lnSpc>
            </a:pPr>
            <a:r>
              <a:rPr lang="sk-SK" sz="2400" dirty="0" smtClean="0"/>
              <a:t>mapuje logické adresy na fyzické počas behu programu 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4528" y="404664"/>
            <a:ext cx="883285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2800" b="1" dirty="0" smtClean="0">
                <a:cs typeface="Times New Roman" pitchFamily="18" charset="0"/>
              </a:rPr>
              <a:t>Dynamická </a:t>
            </a:r>
            <a:r>
              <a:rPr lang="sk-SK" sz="2800" b="1" dirty="0" err="1" smtClean="0">
                <a:cs typeface="Times New Roman" pitchFamily="18" charset="0"/>
              </a:rPr>
              <a:t>relokácia</a:t>
            </a:r>
            <a:r>
              <a:rPr lang="sk-SK" sz="2800" b="1" dirty="0" smtClean="0">
                <a:cs typeface="Times New Roman" pitchFamily="18" charset="0"/>
              </a:rPr>
              <a:t> využívajúca </a:t>
            </a:r>
            <a:r>
              <a:rPr lang="sk-SK" sz="2800" b="1" dirty="0" err="1" smtClean="0">
                <a:cs typeface="Times New Roman" pitchFamily="18" charset="0"/>
              </a:rPr>
              <a:t>relokačný</a:t>
            </a:r>
            <a:r>
              <a:rPr lang="sk-SK" sz="2800" b="1" dirty="0" smtClean="0">
                <a:cs typeface="Times New Roman" pitchFamily="18" charset="0"/>
              </a:rPr>
              <a:t> register</a:t>
            </a:r>
            <a:r>
              <a:rPr lang="cs-CZ" sz="2800" dirty="0" smtClean="0"/>
              <a:t> 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5B71F0CB-8372-4EA8-9AF3-958F24066ED5}" type="slidenum">
              <a:rPr lang="sk-SK"/>
              <a:pPr/>
              <a:t>8</a:t>
            </a:fld>
            <a:endParaRPr lang="sk-SK"/>
          </a:p>
        </p:txBody>
      </p:sp>
      <p:sp>
        <p:nvSpPr>
          <p:cNvPr id="3077" name="Rectangle 1028"/>
          <p:cNvSpPr>
            <a:spLocks noChangeArrowheads="1"/>
          </p:cNvSpPr>
          <p:nvPr/>
        </p:nvSpPr>
        <p:spPr bwMode="auto">
          <a:xfrm>
            <a:off x="2952750" y="22860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1352600" y="1916832"/>
          <a:ext cx="7056784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4296156" imgH="2458212" progId="Word.Picture.8">
                  <p:embed/>
                </p:oleObj>
              </mc:Choice>
              <mc:Fallback>
                <p:oleObj r:id="rId4" imgW="4296156" imgH="2458212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600" y="1916832"/>
                        <a:ext cx="7056784" cy="4032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sz="3600" b="1" smtClean="0">
                <a:solidFill>
                  <a:schemeClr val="tx1"/>
                </a:solidFill>
              </a:rPr>
              <a:t/>
            </a:r>
            <a:br>
              <a:rPr lang="sk-SK" sz="3600" b="1" smtClean="0">
                <a:solidFill>
                  <a:schemeClr val="tx1"/>
                </a:solidFill>
              </a:rPr>
            </a:br>
            <a:r>
              <a:rPr lang="sk-SK" sz="3600" b="1" smtClean="0">
                <a:solidFill>
                  <a:schemeClr val="tx1"/>
                </a:solidFill>
              </a:rPr>
              <a:t>Swapovanie</a:t>
            </a:r>
            <a:r>
              <a:rPr lang="sk-SK" sz="3600" b="1" smtClean="0"/>
              <a:t/>
            </a:r>
            <a:br>
              <a:rPr lang="sk-SK" sz="3600" b="1" smtClean="0"/>
            </a:br>
            <a:endParaRPr lang="sk-SK" b="1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A75E6A08-B029-45B6-92AE-D4B7C45A2584}" type="slidenum">
              <a:rPr lang="sk-SK"/>
              <a:pPr/>
              <a:t>9</a:t>
            </a:fld>
            <a:endParaRPr lang="sk-SK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8534400" cy="19050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tabLst>
                <a:tab pos="563563" algn="l"/>
              </a:tabLst>
              <a:defRPr/>
            </a:pPr>
            <a:r>
              <a:rPr lang="sk-SK" b="1" i="1" smtClean="0"/>
              <a:t>Dočasne odsunutie procesu z pamäte na disk a neskôr opätovne vrátenie do pamäte</a:t>
            </a:r>
            <a:r>
              <a:rPr lang="sk-SK" b="1" smtClean="0"/>
              <a:t> </a:t>
            </a:r>
          </a:p>
          <a:p>
            <a:pPr marL="563563" lvl="1" indent="-106363" fontAlgn="auto">
              <a:spcAft>
                <a:spcPts val="0"/>
              </a:spcAft>
              <a:buFont typeface="Wingdings 2"/>
              <a:buChar char=""/>
              <a:tabLst>
                <a:tab pos="563563" algn="l"/>
              </a:tabLst>
              <a:defRPr/>
            </a:pPr>
            <a:r>
              <a:rPr lang="en-US" sz="2000" smtClean="0"/>
              <a:t> </a:t>
            </a:r>
            <a:r>
              <a:rPr lang="sk-SK" sz="2000" smtClean="0"/>
              <a:t>Dispečer po spustení naplánovaného procesu kontroluje, či ďalší proces 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sk-SK" sz="2000" smtClean="0"/>
              <a:t>z frontu je v pamäti. Ak nie je a nie je voľné miesto v pamäti, odsúva (swap out) niektorý z procesov v pamäti a prisúva (swap in) požadovaný proces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tabLst>
                <a:tab pos="563563" algn="l"/>
              </a:tabLst>
              <a:defRPr/>
            </a:pPr>
            <a:endParaRPr lang="sk-SK" sz="2000" smtClean="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3409950" y="21415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865438" y="3357563"/>
          <a:ext cx="4032250" cy="336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Obrázok" r:id="rId4" imgW="3534120" imgH="2953440" progId="Word.Picture.8">
                  <p:embed/>
                </p:oleObj>
              </mc:Choice>
              <mc:Fallback>
                <p:oleObj name="Obrázok" r:id="rId4" imgW="3534120" imgH="295344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3357563"/>
                        <a:ext cx="4032250" cy="336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1283</TotalTime>
  <Words>1336</Words>
  <Application>Microsoft Office PowerPoint</Application>
  <PresentationFormat>A4 (210 x 297 mm)</PresentationFormat>
  <Paragraphs>333</Paragraphs>
  <Slides>47</Slides>
  <Notes>46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snímok</vt:lpstr>
      </vt:variant>
      <vt:variant>
        <vt:i4>47</vt:i4>
      </vt:variant>
    </vt:vector>
  </HeadingPairs>
  <TitlesOfParts>
    <vt:vector size="52" baseType="lpstr">
      <vt:lpstr>Median</vt:lpstr>
      <vt:lpstr>Obrázok</vt:lpstr>
      <vt:lpstr>Microsoft Word Picture</vt:lpstr>
      <vt:lpstr>Obrázek</vt:lpstr>
      <vt:lpstr>Picture</vt:lpstr>
      <vt:lpstr>               Správa pamäte </vt:lpstr>
      <vt:lpstr>Obsah prednášky</vt:lpstr>
      <vt:lpstr>Úvod</vt:lpstr>
      <vt:lpstr>Prezentácia programu PowerPoint</vt:lpstr>
      <vt:lpstr>Spolupráca s používateľom</vt:lpstr>
      <vt:lpstr>Prekrytia v dvojprechodovom asembleri </vt:lpstr>
      <vt:lpstr> Logický a fyzický adresný priestor  </vt:lpstr>
      <vt:lpstr>Dynamická relokácia využívajúca relokačný register </vt:lpstr>
      <vt:lpstr> Swapovanie </vt:lpstr>
      <vt:lpstr> Swapovanie pokračovanie </vt:lpstr>
      <vt:lpstr>Súvislé prideľovanie pamäte</vt:lpstr>
      <vt:lpstr>  Súvislé prideľovanie pamäte  pokračovanie  </vt:lpstr>
      <vt:lpstr>Súvislé prideľovanie pamäte  pokračovanie</vt:lpstr>
      <vt:lpstr>Príklad (algoritmus plánovania FCFS, RR (q=1))</vt:lpstr>
      <vt:lpstr>Príklad (algoritmus plánovania FCFS, RR (q=1))</vt:lpstr>
      <vt:lpstr>Príklad (algoritmus plánovania FCFS, RR (q=1))</vt:lpstr>
      <vt:lpstr>Príklad (algoritmus plánovania FCFS, RR (q=1))</vt:lpstr>
      <vt:lpstr>Príklad (algoritmus plánovania FCFS, RR (q=1))</vt:lpstr>
      <vt:lpstr>Prideľovanie súvislých úsekov s premenlivou dĺžkou pokračovanie</vt:lpstr>
      <vt:lpstr>Porovnanie niekoľkých rôznych spôsobov kompresie pamäte </vt:lpstr>
      <vt:lpstr>Stránkovanie </vt:lpstr>
      <vt:lpstr>Stránkovanie  pokračovanie    Potreba HW podpory pre stránkovanie</vt:lpstr>
      <vt:lpstr>Strankovanie pokračovanie</vt:lpstr>
      <vt:lpstr>Prezentácia programu PowerPoint</vt:lpstr>
      <vt:lpstr>Stránkovanie pokračovanie</vt:lpstr>
      <vt:lpstr>Stránkovanie pokračovanie</vt:lpstr>
      <vt:lpstr>Prezentácia programu PowerPoint</vt:lpstr>
      <vt:lpstr>Stránkovanie pokračovanie</vt:lpstr>
      <vt:lpstr>Viacúrovňové stránkovanie</vt:lpstr>
      <vt:lpstr>Viacúrovňové stránkovanie  pokračovanie</vt:lpstr>
      <vt:lpstr>Prezentácia programu PowerPoint</vt:lpstr>
      <vt:lpstr>Prezentácia programu PowerPoint</vt:lpstr>
      <vt:lpstr>Invertovaná tabuľka stránok </vt:lpstr>
      <vt:lpstr>Invertovaná tabuľka stránok pokračovanie</vt:lpstr>
      <vt:lpstr>Zdieľanie stránok</vt:lpstr>
      <vt:lpstr>Zdieľanie stránok pokr.</vt:lpstr>
      <vt:lpstr>Ochrana pamäte pri stránkovaní</vt:lpstr>
      <vt:lpstr>Segmentácia </vt:lpstr>
      <vt:lpstr>Segmentácia - príklad</vt:lpstr>
      <vt:lpstr>Segmentácia pokračovanie</vt:lpstr>
      <vt:lpstr>HW podpora pri segmentácii</vt:lpstr>
      <vt:lpstr>Implementácia tabuľky segmentov</vt:lpstr>
      <vt:lpstr>Ochrana a zdieľanie</vt:lpstr>
      <vt:lpstr>Zdieľanie segmentov </vt:lpstr>
      <vt:lpstr>Fragmentácia</vt:lpstr>
      <vt:lpstr>Segmentácia so stránkovaním </vt:lpstr>
      <vt:lpstr>Stránková segmentácia na GE 645 (MULTICS) </vt:lpstr>
    </vt:vector>
  </TitlesOfParts>
  <Company>Katedra Informatiky, FRI, 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 pamäte </dc:title>
  <dc:creator>Penka Martincova</dc:creator>
  <cp:lastModifiedBy>NR03</cp:lastModifiedBy>
  <cp:revision>49</cp:revision>
  <dcterms:created xsi:type="dcterms:W3CDTF">2000-11-10T12:43:33Z</dcterms:created>
  <dcterms:modified xsi:type="dcterms:W3CDTF">2012-11-19T08:29:22Z</dcterms:modified>
</cp:coreProperties>
</file>