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9" r:id="rId9"/>
    <p:sldId id="268" r:id="rId10"/>
    <p:sldId id="271" r:id="rId11"/>
    <p:sldId id="272" r:id="rId12"/>
    <p:sldId id="263" r:id="rId13"/>
    <p:sldId id="264" r:id="rId14"/>
    <p:sldId id="277" r:id="rId15"/>
    <p:sldId id="280" r:id="rId16"/>
    <p:sldId id="281" r:id="rId17"/>
    <p:sldId id="276" r:id="rId18"/>
    <p:sldId id="278" r:id="rId19"/>
    <p:sldId id="279" r:id="rId20"/>
    <p:sldId id="265" r:id="rId21"/>
    <p:sldId id="284" r:id="rId22"/>
    <p:sldId id="283" r:id="rId23"/>
    <p:sldId id="266" r:id="rId24"/>
    <p:sldId id="285" r:id="rId25"/>
    <p:sldId id="286" r:id="rId26"/>
    <p:sldId id="287" r:id="rId27"/>
    <p:sldId id="288" r:id="rId28"/>
    <p:sldId id="267" r:id="rId29"/>
    <p:sldId id="274" r:id="rId30"/>
    <p:sldId id="275" r:id="rId31"/>
    <p:sldId id="273" r:id="rId32"/>
    <p:sldId id="289" r:id="rId33"/>
    <p:sldId id="290" r:id="rId34"/>
    <p:sldId id="291" r:id="rId35"/>
    <p:sldId id="292" r:id="rId36"/>
    <p:sldId id="294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991A-50BA-4E47-8A17-B920238C1E5B}" type="datetimeFigureOut">
              <a:rPr lang="en-US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47DBB-E314-4305-87B9-727668AC90D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9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27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9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6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99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8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7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0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0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79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41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7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50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1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5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2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47DBB-E314-4305-87B9-727668AC90D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7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sk-SK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sk-SK" altLang="en-US" smtClean="0"/>
              <a:t>Upravte štýly predlohy textu</a:t>
            </a:r>
            <a:endParaRPr lang="sk-SK" altLang="en-US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sk-SK" altLang="en-US" smtClean="0"/>
              <a:t>Kliknutím upravte štýl predlohy podnadpisov</a:t>
            </a:r>
            <a:endParaRPr lang="sk-SK" altLang="en-US"/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205" y="31998"/>
            <a:ext cx="1763465" cy="176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k-SK" noProof="0" smtClean="0"/>
              <a:t>Ak chcete pridať obrázok, kliknite na ikonu</a:t>
            </a:r>
            <a:endParaRPr lang="sk-SK" noProof="0" dirty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0" y="365379"/>
            <a:ext cx="8521700" cy="5490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smtClean="0"/>
              <a:t>2 Rows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279400" y="1003300"/>
            <a:ext cx="8520354" cy="272960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279400" y="3797451"/>
            <a:ext cx="8520354" cy="2717649"/>
          </a:xfrm>
        </p:spPr>
        <p:txBody>
          <a:bodyPr>
            <a:normAutofit/>
          </a:bodyPr>
          <a:lstStyle>
            <a:lvl1pPr>
              <a:defRPr sz="2400"/>
            </a:lvl1pPr>
            <a:lvl2pPr marL="461963" indent="-236538">
              <a:buFont typeface="Arial" pitchFamily="34" charset="0"/>
              <a:buChar char="•"/>
              <a:defRPr sz="2000"/>
            </a:lvl2pPr>
            <a:lvl3pPr marL="688975" indent="-227013">
              <a:buFont typeface="Arial" pitchFamily="34" charset="0"/>
              <a:buChar char="•"/>
              <a:defRPr sz="1800"/>
            </a:lvl3pPr>
            <a:lvl4pPr marL="565150" indent="176213">
              <a:buFont typeface="Arial" pitchFamily="34" charset="0"/>
              <a:buChar char="•"/>
              <a:defRPr/>
            </a:lvl4pPr>
            <a:lvl5pPr marL="744538" indent="169863">
              <a:buFont typeface="Arial" pitchFamily="34" charset="0"/>
              <a:buChar char="•"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7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8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9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adpis a obsa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489447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4" name="Zástupný symbol obsahu 2"/>
          <p:cNvSpPr>
            <a:spLocks noGrp="1"/>
          </p:cNvSpPr>
          <p:nvPr>
            <p:ph idx="10"/>
          </p:nvPr>
        </p:nvSpPr>
        <p:spPr>
          <a:xfrm>
            <a:off x="457200" y="4005064"/>
            <a:ext cx="8229600" cy="2561456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7724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sk-SK" altLang="en-US" smtClean="0"/>
              <a:t>Kliknite sem a upravte štýl predlohy nadpisov.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2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altLang="en-US" smtClean="0"/>
              <a:t>Kliknite sem a upravte štýly predlohy textu.</a:t>
            </a:r>
          </a:p>
          <a:p>
            <a:pPr lvl="1"/>
            <a:r>
              <a:rPr lang="sk-SK" altLang="en-US" smtClean="0"/>
              <a:t>Druhá úroveň</a:t>
            </a:r>
          </a:p>
          <a:p>
            <a:pPr lvl="2"/>
            <a:r>
              <a:rPr lang="sk-SK" altLang="en-US" smtClean="0"/>
              <a:t>Tretia úroveň</a:t>
            </a:r>
          </a:p>
          <a:p>
            <a:pPr lvl="3"/>
            <a:r>
              <a:rPr lang="sk-SK" altLang="en-US" smtClean="0"/>
              <a:t>Štvrtá úroveň</a:t>
            </a:r>
          </a:p>
          <a:p>
            <a:pPr lvl="4"/>
            <a:r>
              <a:rPr lang="sk-SK" altLang="en-US" smtClean="0"/>
              <a:t>Piata úroveň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305800" y="76200"/>
            <a:ext cx="792163" cy="1295400"/>
            <a:chOff x="5136" y="960"/>
            <a:chExt cx="528" cy="864"/>
          </a:xfrm>
        </p:grpSpPr>
        <p:sp>
          <p:nvSpPr>
            <p:cNvPr id="286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  <p:sp>
          <p:nvSpPr>
            <p:cNvPr id="286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sk-SK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1" r:id="rId23"/>
    <p:sldLayoutId id="2147483722" r:id="rId24"/>
    <p:sldLayoutId id="2147483723" r:id="rId25"/>
    <p:sldLayoutId id="2147483650" r:id="rId2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80988" algn="l" rtl="0" eaLnBrk="1" fontAlgn="base" hangingPunct="1">
        <a:spcBef>
          <a:spcPct val="25000"/>
        </a:spcBef>
        <a:spcAft>
          <a:spcPct val="20000"/>
        </a:spcAft>
        <a:buClr>
          <a:schemeClr val="accent2"/>
        </a:buClr>
        <a:buSzPct val="70000"/>
        <a:buFont typeface="Wingdings" pitchFamily="2" charset="2"/>
        <a:buChar char="l"/>
        <a:tabLst/>
        <a:defRPr sz="2000">
          <a:solidFill>
            <a:schemeClr val="tx1"/>
          </a:solidFill>
          <a:latin typeface="+mn-lt"/>
        </a:defRPr>
      </a:lvl2pPr>
      <a:lvl3pPr marL="893763" indent="-177800" algn="l" rtl="0" eaLnBrk="1" fontAlgn="base" hangingPunct="1">
        <a:spcBef>
          <a:spcPct val="25000"/>
        </a:spcBef>
        <a:spcAft>
          <a:spcPct val="20000"/>
        </a:spcAft>
        <a:buClr>
          <a:schemeClr val="accent1"/>
        </a:buClr>
        <a:buSzPct val="70000"/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163638" indent="-179388" algn="l" rtl="0" eaLnBrk="1" fontAlgn="base" hangingPunct="1">
        <a:spcBef>
          <a:spcPct val="25000"/>
        </a:spcBef>
        <a:spcAft>
          <a:spcPct val="2000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341438" indent="-177800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5000"/>
        </a:spcBef>
        <a:spcAft>
          <a:spcPct val="2000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rek.moravcik@fri.uniza.sk" TargetMode="Externa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Bezpečnosť vo VoIP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Marek Moravčík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6540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Hash</a:t>
            </a:r>
            <a:r>
              <a:rPr lang="sk-SK" dirty="0" smtClean="0"/>
              <a:t> funkcia – MD5</a:t>
            </a:r>
          </a:p>
          <a:p>
            <a:r>
              <a:rPr lang="sk-SK" dirty="0" smtClean="0"/>
              <a:t>Ak </a:t>
            </a:r>
            <a:r>
              <a:rPr lang="sk-SK" dirty="0" err="1" smtClean="0"/>
              <a:t>qop</a:t>
            </a:r>
            <a:r>
              <a:rPr lang="sk-SK" dirty="0" smtClean="0"/>
              <a:t> je definované:</a:t>
            </a:r>
          </a:p>
          <a:p>
            <a:endParaRPr lang="sk-SK" dirty="0"/>
          </a:p>
          <a:p>
            <a:r>
              <a:rPr lang="sk-SK" dirty="0" err="1"/>
              <a:t>response</a:t>
            </a:r>
            <a:r>
              <a:rPr lang="sk-SK" dirty="0"/>
              <a:t>=MD5(HA1:nonce:nonceCount:clientNonce:qop:HA2) </a:t>
            </a:r>
            <a:endParaRPr lang="sk-SK" dirty="0" smtClean="0"/>
          </a:p>
          <a:p>
            <a:pPr lvl="1"/>
            <a:r>
              <a:rPr lang="sk-SK" dirty="0"/>
              <a:t>HA1=MD5(MD5(</a:t>
            </a:r>
            <a:r>
              <a:rPr lang="sk-SK" dirty="0" err="1"/>
              <a:t>username:realm:password</a:t>
            </a:r>
            <a:r>
              <a:rPr lang="sk-SK" dirty="0"/>
              <a:t>):</a:t>
            </a:r>
            <a:r>
              <a:rPr lang="sk-SK" dirty="0" err="1"/>
              <a:t>nonce:cnonce</a:t>
            </a:r>
            <a:r>
              <a:rPr lang="sk-SK" dirty="0" smtClean="0"/>
              <a:t>)</a:t>
            </a:r>
          </a:p>
          <a:p>
            <a:pPr lvl="1"/>
            <a:r>
              <a:rPr lang="sk-SK" dirty="0"/>
              <a:t>HA2=MD5(method:digestURI:MD5(</a:t>
            </a:r>
            <a:r>
              <a:rPr lang="sk-SK" dirty="0" err="1"/>
              <a:t>entityBody</a:t>
            </a:r>
            <a:r>
              <a:rPr lang="sk-SK" dirty="0"/>
              <a:t>))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Výpočet odpovede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118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Register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REGISTER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sip:sipxecs.local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SIP/2.0.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Via: SIP/2.0/TCP 192.168.10.108:29164;branch=z9hG4bK-d8754z-5b44db1b163a656b-1---d8754z-;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Max-Forwards: 70.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Contact: &lt;sip:pepe@192.168.10.108:29164;rinstance=2bd3dc300ed8a123;transport=TCP&gt;.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To: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sip:pepe@sipxecs.local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From: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sip:pepe@sipxecs.local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&gt;;tag=d70e6f7e.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Call-ID: MzFlNzRlMTk5MzBlODAxNTQ5YWFkYjk2NjVhY2IyMTc..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REGISTER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Expires: 3600.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Allow: INVITE, ACK, CANCEL, OPTIONS, BYE, REFER, NOTIFY, MESSAGE, SUBSCRIBE, INFO.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User-Agent: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eyeBeam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release 1102q stamp 51814.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Authorization: Digest username="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pepe",realm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sipxecs.local",nonce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="4023dcecbf2fda7ec2f8a50233ca8c544cd13c5e",uri="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sip:sipxecs.local",response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="833bb9afc7b58451091273e28648f46b",cnonce="f445ef1e881bd6944ebeb2821d16fa8f",nc=00000001,qop=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auth,algorithm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=MD5.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Content-Length: 0.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97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04097"/>
              </p:ext>
            </p:extLst>
          </p:nvPr>
        </p:nvGraphicFramePr>
        <p:xfrm>
          <a:off x="457200" y="13716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2395530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3203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+</a:t>
                      </a:r>
                      <a:endParaRPr lang="sk-SK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-</a:t>
                      </a:r>
                      <a:endParaRPr lang="sk-SK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72784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Heslo nie je </a:t>
                      </a:r>
                      <a:r>
                        <a:rPr lang="sk-SK" dirty="0" err="1" smtClean="0"/>
                        <a:t>plaintext</a:t>
                      </a:r>
                      <a:endParaRPr lang="sk-SK" dirty="0" smtClean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err="1" smtClean="0"/>
                        <a:t>MitM</a:t>
                      </a:r>
                      <a:r>
                        <a:rPr lang="sk-SK" baseline="0" dirty="0" smtClean="0"/>
                        <a:t> útoky</a:t>
                      </a:r>
                      <a:endParaRPr lang="sk-SK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21673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Ochrana voči podvrhnutiu relácie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MD5 prelomiteľná slovník.</a:t>
                      </a:r>
                      <a:r>
                        <a:rPr lang="sk-SK" baseline="0" dirty="0" smtClean="0"/>
                        <a:t> útokmi</a:t>
                      </a:r>
                      <a:endParaRPr lang="sk-SK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856615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Server si pamätá </a:t>
                      </a:r>
                      <a:r>
                        <a:rPr lang="sk-SK" dirty="0" err="1" smtClean="0"/>
                        <a:t>nonce</a:t>
                      </a:r>
                      <a:r>
                        <a:rPr lang="sk-SK" dirty="0" smtClean="0"/>
                        <a:t>-y</a:t>
                      </a:r>
                      <a:endParaRPr lang="sk-SK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6037432"/>
                  </a:ext>
                </a:extLst>
              </a:tr>
            </a:tbl>
          </a:graphicData>
        </a:graphic>
      </p:graphicFrame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 </a:t>
            </a:r>
            <a:r>
              <a:rPr lang="sk-SK" dirty="0" err="1"/>
              <a:t>Digest</a:t>
            </a:r>
            <a:r>
              <a:rPr lang="sk-SK" dirty="0"/>
              <a:t> autentifikácia</a:t>
            </a:r>
          </a:p>
        </p:txBody>
      </p:sp>
    </p:spTree>
    <p:extLst>
      <p:ext uri="{BB962C8B-B14F-4D97-AF65-F5344CB8AC3E}">
        <p14:creationId xmlns:p14="http://schemas.microsoft.com/office/powerpoint/2010/main" val="24538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TLS a jeho predchodca SSL slúžia na šifrovanie dát</a:t>
            </a:r>
          </a:p>
          <a:p>
            <a:r>
              <a:rPr lang="sk-SK" dirty="0" smtClean="0"/>
              <a:t>Od augusta 2008 – TLS 1.2 (RFC 5246)</a:t>
            </a:r>
          </a:p>
          <a:p>
            <a:r>
              <a:rPr lang="sk-SK" dirty="0" smtClean="0"/>
              <a:t>Súčasnosť – TLS 1.3 (</a:t>
            </a:r>
            <a:r>
              <a:rPr lang="sk-SK" dirty="0" err="1" smtClean="0"/>
              <a:t>draft</a:t>
            </a:r>
            <a:r>
              <a:rPr lang="sk-SK" dirty="0" smtClean="0"/>
              <a:t>)</a:t>
            </a:r>
          </a:p>
          <a:p>
            <a:endParaRPr lang="sk-SK" dirty="0"/>
          </a:p>
          <a:p>
            <a:r>
              <a:rPr lang="sk-SK" dirty="0" smtClean="0"/>
              <a:t>Založené na certifikátoch (asymetrické šifrovanie)</a:t>
            </a:r>
          </a:p>
          <a:p>
            <a:r>
              <a:rPr lang="sk-SK" dirty="0" smtClean="0"/>
              <a:t>Šifrovanie hop-by-hop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TLS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8699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Privátny + Verejný kľúč</a:t>
            </a:r>
          </a:p>
          <a:p>
            <a:r>
              <a:rPr lang="sk-SK" dirty="0" smtClean="0"/>
              <a:t>Ak šifrujem jedným kľúčom, dešifrujem druhým</a:t>
            </a:r>
          </a:p>
          <a:p>
            <a:endParaRPr lang="sk-SK" dirty="0"/>
          </a:p>
          <a:p>
            <a:r>
              <a:rPr lang="sk-SK" dirty="0" smtClean="0"/>
              <a:t>Šifrovanie</a:t>
            </a:r>
          </a:p>
          <a:p>
            <a:pPr lvl="1"/>
            <a:r>
              <a:rPr lang="sk-SK" dirty="0" smtClean="0"/>
              <a:t>Šifrujem verejným kľúčom</a:t>
            </a:r>
          </a:p>
          <a:p>
            <a:pPr lvl="1"/>
            <a:r>
              <a:rPr lang="sk-SK" dirty="0" smtClean="0"/>
              <a:t>Dešifruje len vlastník privátneho kľúča</a:t>
            </a:r>
          </a:p>
          <a:p>
            <a:pPr lvl="1"/>
            <a:endParaRPr lang="sk-SK" dirty="0"/>
          </a:p>
          <a:p>
            <a:r>
              <a:rPr lang="sk-SK" dirty="0" smtClean="0"/>
              <a:t>Elektronický podpis</a:t>
            </a:r>
          </a:p>
          <a:p>
            <a:pPr lvl="1"/>
            <a:r>
              <a:rPr lang="sk-SK" dirty="0" smtClean="0"/>
              <a:t>Šifrujem privátnym kľúčom</a:t>
            </a:r>
          </a:p>
          <a:p>
            <a:pPr lvl="1"/>
            <a:r>
              <a:rPr lang="sk-SK" dirty="0" smtClean="0"/>
              <a:t>Overí každý mojím verejným kľúčom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Vsuvka – asymetrické šifrovanie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22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Klient pošle</a:t>
            </a:r>
          </a:p>
          <a:p>
            <a:pPr lvl="1"/>
            <a:r>
              <a:rPr lang="sk-SK" dirty="0" err="1" smtClean="0"/>
              <a:t>Hello</a:t>
            </a:r>
            <a:r>
              <a:rPr lang="sk-SK" dirty="0" smtClean="0"/>
              <a:t> - Typy TLS verzií, podporované šifry, ...</a:t>
            </a:r>
          </a:p>
          <a:p>
            <a:r>
              <a:rPr lang="sk-SK" dirty="0" smtClean="0"/>
              <a:t>Server pošle</a:t>
            </a:r>
          </a:p>
          <a:p>
            <a:pPr lvl="1"/>
            <a:r>
              <a:rPr lang="sk-SK" dirty="0" err="1" smtClean="0"/>
              <a:t>Hello</a:t>
            </a:r>
            <a:r>
              <a:rPr lang="sk-SK" dirty="0" smtClean="0"/>
              <a:t> - Vybraná TLS verzia, </a:t>
            </a:r>
            <a:r>
              <a:rPr lang="sk-SK" dirty="0" err="1" smtClean="0"/>
              <a:t>šifr.algoritmus</a:t>
            </a:r>
            <a:r>
              <a:rPr lang="sk-SK" dirty="0" smtClean="0"/>
              <a:t>, ...</a:t>
            </a:r>
          </a:p>
          <a:p>
            <a:pPr lvl="1"/>
            <a:r>
              <a:rPr lang="sk-SK" dirty="0" smtClean="0"/>
              <a:t>Certifikát</a:t>
            </a:r>
          </a:p>
          <a:p>
            <a:r>
              <a:rPr lang="sk-SK" dirty="0" smtClean="0"/>
              <a:t>Klient pošle</a:t>
            </a:r>
          </a:p>
          <a:p>
            <a:pPr lvl="1"/>
            <a:r>
              <a:rPr lang="sk-SK" dirty="0" smtClean="0"/>
              <a:t>Prípadný certifikát</a:t>
            </a:r>
          </a:p>
          <a:p>
            <a:pPr lvl="1"/>
            <a:r>
              <a:rPr lang="sk-SK" dirty="0" smtClean="0"/>
              <a:t>Pre-</a:t>
            </a:r>
            <a:r>
              <a:rPr lang="sk-SK" dirty="0" err="1" smtClean="0"/>
              <a:t>master</a:t>
            </a:r>
            <a:r>
              <a:rPr lang="sk-SK" dirty="0" smtClean="0"/>
              <a:t> heslo zašifrované verejným kľúčom</a:t>
            </a:r>
          </a:p>
          <a:p>
            <a:r>
              <a:rPr lang="sk-SK" dirty="0" smtClean="0"/>
              <a:t>Generovanie zdieľaného hesla</a:t>
            </a:r>
          </a:p>
          <a:p>
            <a:endParaRPr lang="sk-SK" dirty="0" smtClean="0"/>
          </a:p>
          <a:p>
            <a:pPr lvl="1"/>
            <a:endParaRPr lang="sk-SK" dirty="0" smtClean="0"/>
          </a:p>
          <a:p>
            <a:pPr lvl="1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TLS </a:t>
            </a:r>
            <a:r>
              <a:rPr lang="sk-SK" dirty="0" err="1" smtClean="0"/>
              <a:t>handshake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7286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Klient pošle</a:t>
            </a:r>
          </a:p>
          <a:p>
            <a:pPr lvl="1"/>
            <a:r>
              <a:rPr lang="sk-SK" dirty="0" smtClean="0"/>
              <a:t>„Change </a:t>
            </a:r>
            <a:r>
              <a:rPr lang="sk-SK" dirty="0" err="1" smtClean="0"/>
              <a:t>cipher</a:t>
            </a:r>
            <a:r>
              <a:rPr lang="sk-SK" dirty="0" smtClean="0"/>
              <a:t> </a:t>
            </a:r>
            <a:r>
              <a:rPr lang="sk-SK" dirty="0" err="1" smtClean="0"/>
              <a:t>spec</a:t>
            </a:r>
            <a:r>
              <a:rPr lang="sk-SK" dirty="0" smtClean="0"/>
              <a:t>“ </a:t>
            </a:r>
          </a:p>
          <a:p>
            <a:pPr lvl="1"/>
            <a:r>
              <a:rPr lang="sk-SK" dirty="0" smtClean="0"/>
              <a:t>„</a:t>
            </a:r>
            <a:r>
              <a:rPr lang="sk-SK" dirty="0" err="1" smtClean="0"/>
              <a:t>Client</a:t>
            </a:r>
            <a:r>
              <a:rPr lang="sk-SK" dirty="0" smtClean="0"/>
              <a:t> </a:t>
            </a:r>
            <a:r>
              <a:rPr lang="sk-SK" dirty="0" err="1" smtClean="0"/>
              <a:t>finished</a:t>
            </a:r>
            <a:r>
              <a:rPr lang="sk-SK" dirty="0" smtClean="0"/>
              <a:t>“</a:t>
            </a:r>
          </a:p>
          <a:p>
            <a:r>
              <a:rPr lang="sk-SK" dirty="0" smtClean="0"/>
              <a:t>Server pošle</a:t>
            </a:r>
          </a:p>
          <a:p>
            <a:pPr lvl="1"/>
            <a:r>
              <a:rPr lang="sk-SK" dirty="0" smtClean="0"/>
              <a:t>„Server </a:t>
            </a:r>
            <a:r>
              <a:rPr lang="sk-SK" dirty="0" err="1" smtClean="0"/>
              <a:t>finished</a:t>
            </a:r>
            <a:r>
              <a:rPr lang="sk-SK" dirty="0" smtClean="0"/>
              <a:t>“</a:t>
            </a:r>
          </a:p>
          <a:p>
            <a:pPr lvl="1"/>
            <a:endParaRPr lang="sk-SK" dirty="0"/>
          </a:p>
          <a:p>
            <a:r>
              <a:rPr lang="sk-SK" dirty="0" smtClean="0"/>
              <a:t>Komunikácia zabezpečená symetrickým šifrovaním s novým zdieľaným heslom</a:t>
            </a:r>
          </a:p>
          <a:p>
            <a:pPr lvl="1"/>
            <a:endParaRPr lang="sk-SK" dirty="0" smtClean="0"/>
          </a:p>
          <a:p>
            <a:pPr lvl="1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TLS </a:t>
            </a:r>
            <a:r>
              <a:rPr lang="sk-SK" dirty="0" err="1" smtClean="0"/>
              <a:t>handshake</a:t>
            </a:r>
            <a:r>
              <a:rPr lang="sk-SK" dirty="0" smtClean="0"/>
              <a:t>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97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Princíp TLS</a:t>
            </a:r>
            <a:endParaRPr lang="sk-SK" dirty="0"/>
          </a:p>
        </p:txBody>
      </p:sp>
      <p:pic>
        <p:nvPicPr>
          <p:cNvPr id="1026" name="Picture 2" descr="図20　セッションは暗号化の方法を合意した関係。コネクションはそれに基づいて設定される実際の通信チャネル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41" y="1580605"/>
            <a:ext cx="8205459" cy="46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1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50" name="Picture 2" descr="A TLS session between a client and web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22238"/>
            <a:ext cx="6667500" cy="69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3174274" y="122238"/>
            <a:ext cx="5055326" cy="1020762"/>
          </a:xfrm>
        </p:spPr>
        <p:txBody>
          <a:bodyPr/>
          <a:lstStyle/>
          <a:p>
            <a:r>
              <a:rPr lang="sk-SK" dirty="0" smtClean="0"/>
              <a:t>Princíp TLS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197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55385"/>
              </p:ext>
            </p:extLst>
          </p:nvPr>
        </p:nvGraphicFramePr>
        <p:xfrm>
          <a:off x="457200" y="1371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2395530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3203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+</a:t>
                      </a:r>
                      <a:endParaRPr lang="sk-SK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-</a:t>
                      </a:r>
                      <a:endParaRPr lang="sk-SK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72784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Šifrovanie komunikácie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Získanie certifikátu</a:t>
                      </a:r>
                      <a:endParaRPr lang="sk-SK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421673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Autentifikácia odosielateľa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(jemné) zaťaženie systému</a:t>
                      </a:r>
                      <a:endParaRPr lang="sk-SK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856615542"/>
                  </a:ext>
                </a:extLst>
              </a:tr>
            </a:tbl>
          </a:graphicData>
        </a:graphic>
      </p:graphicFrame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TLS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902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HTTP </a:t>
            </a:r>
            <a:r>
              <a:rPr lang="sk-SK" dirty="0" err="1"/>
              <a:t>digest</a:t>
            </a:r>
            <a:r>
              <a:rPr lang="sk-SK" dirty="0"/>
              <a:t> md5</a:t>
            </a:r>
          </a:p>
          <a:p>
            <a:r>
              <a:rPr lang="sk-SK" dirty="0" smtClean="0"/>
              <a:t>TLS</a:t>
            </a:r>
            <a:endParaRPr lang="sk-SK" dirty="0"/>
          </a:p>
          <a:p>
            <a:r>
              <a:rPr lang="sk-SK" dirty="0" smtClean="0"/>
              <a:t>DTLS</a:t>
            </a:r>
          </a:p>
          <a:p>
            <a:r>
              <a:rPr lang="sk-SK" dirty="0"/>
              <a:t>S/MIME</a:t>
            </a:r>
          </a:p>
          <a:p>
            <a:r>
              <a:rPr lang="sk-SK" dirty="0" err="1" smtClean="0"/>
              <a:t>IPsec</a:t>
            </a:r>
            <a:endParaRPr lang="sk-SK" dirty="0" smtClean="0"/>
          </a:p>
          <a:p>
            <a:r>
              <a:rPr lang="sk-SK" dirty="0" smtClean="0"/>
              <a:t>Zabezpečenie médií</a:t>
            </a:r>
          </a:p>
          <a:p>
            <a:pPr lvl="1"/>
            <a:r>
              <a:rPr lang="sk-SK" dirty="0"/>
              <a:t> ZRTP, SRTP, RTPC, </a:t>
            </a:r>
            <a:r>
              <a:rPr lang="sk-SK" dirty="0" smtClean="0"/>
              <a:t>SRTPC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nás </a:t>
            </a:r>
            <a:r>
              <a:rPr lang="sk-SK" dirty="0" smtClean="0"/>
              <a:t>čaká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88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Zabezpečuje bezpečnosť pre </a:t>
            </a:r>
            <a:r>
              <a:rPr lang="sk-SK" dirty="0" err="1" smtClean="0"/>
              <a:t>datagramové</a:t>
            </a:r>
            <a:r>
              <a:rPr lang="sk-SK" dirty="0" smtClean="0"/>
              <a:t> protokoly (UDP, DCCP, SCTP)</a:t>
            </a:r>
          </a:p>
          <a:p>
            <a:r>
              <a:rPr lang="sk-SK" dirty="0" smtClean="0"/>
              <a:t>RFC 4347, RFC 6347</a:t>
            </a:r>
          </a:p>
          <a:p>
            <a:r>
              <a:rPr lang="sk-SK" dirty="0" smtClean="0"/>
              <a:t>Postavené na TLS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Aplikácia si zabezpečuje:</a:t>
            </a:r>
          </a:p>
          <a:p>
            <a:pPr lvl="1"/>
            <a:r>
              <a:rPr lang="sk-SK" dirty="0" smtClean="0"/>
              <a:t>Usporiadanie paketov</a:t>
            </a:r>
          </a:p>
          <a:p>
            <a:pPr lvl="1"/>
            <a:r>
              <a:rPr lang="sk-SK" dirty="0" smtClean="0"/>
              <a:t>Straty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DTLS</a:t>
            </a:r>
            <a:endParaRPr lang="sk-SK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34170"/>
              </p:ext>
            </p:extLst>
          </p:nvPr>
        </p:nvGraphicFramePr>
        <p:xfrm>
          <a:off x="681083" y="3418840"/>
          <a:ext cx="38909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3434071819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194598164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900081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Verzia</a:t>
                      </a:r>
                      <a:endParaRPr lang="sk-SK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DTLS 1.0</a:t>
                      </a:r>
                      <a:endParaRPr lang="sk-SK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DTLS 1.2</a:t>
                      </a:r>
                      <a:endParaRPr lang="sk-SK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Založená na</a:t>
                      </a:r>
                      <a:endParaRPr lang="sk-S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TLS 1.1</a:t>
                      </a:r>
                      <a:endParaRPr lang="sk-S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TLS 1.2</a:t>
                      </a:r>
                      <a:endParaRPr lang="sk-S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7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3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TLS nedovoľuje dešifrovanie ľubovoľného </a:t>
            </a:r>
            <a:r>
              <a:rPr lang="sk-SK" dirty="0" err="1" smtClean="0"/>
              <a:t>datagramu</a:t>
            </a:r>
            <a:r>
              <a:rPr lang="sk-SK" dirty="0" smtClean="0"/>
              <a:t> (lebo CBC)</a:t>
            </a:r>
          </a:p>
          <a:p>
            <a:pPr lvl="1"/>
            <a:r>
              <a:rPr lang="sk-SK" dirty="0" smtClean="0"/>
              <a:t>Zákaz prúdových šifier</a:t>
            </a:r>
          </a:p>
          <a:p>
            <a:r>
              <a:rPr lang="sk-SK" dirty="0" smtClean="0"/>
              <a:t>TLS </a:t>
            </a:r>
            <a:r>
              <a:rPr lang="sk-SK" dirty="0" err="1" smtClean="0"/>
              <a:t>handshake</a:t>
            </a:r>
            <a:r>
              <a:rPr lang="sk-SK" dirty="0" smtClean="0"/>
              <a:t> správy sú posielané spoľahlivo</a:t>
            </a:r>
          </a:p>
          <a:p>
            <a:pPr lvl="1"/>
            <a:r>
              <a:rPr lang="sk-SK" dirty="0" smtClean="0"/>
              <a:t>Extra časovač na „</a:t>
            </a:r>
            <a:r>
              <a:rPr lang="sk-SK" dirty="0" err="1" smtClean="0"/>
              <a:t>ClientHello</a:t>
            </a:r>
            <a:r>
              <a:rPr lang="sk-SK" dirty="0" smtClean="0"/>
              <a:t>“</a:t>
            </a:r>
          </a:p>
          <a:p>
            <a:r>
              <a:rPr lang="sk-SK" dirty="0" smtClean="0"/>
              <a:t>Môže dôjsť k fragmentácii</a:t>
            </a:r>
          </a:p>
          <a:p>
            <a:pPr lvl="1"/>
            <a:r>
              <a:rPr lang="sk-SK" dirty="0" smtClean="0"/>
              <a:t>Správy sú navrhnuté malej veľkosti</a:t>
            </a:r>
          </a:p>
          <a:p>
            <a:pPr lvl="1"/>
            <a:r>
              <a:rPr lang="sk-SK" dirty="0" smtClean="0"/>
              <a:t>Obsahujú „fragment </a:t>
            </a:r>
            <a:r>
              <a:rPr lang="sk-SK" dirty="0" err="1" smtClean="0"/>
              <a:t>offset</a:t>
            </a:r>
            <a:r>
              <a:rPr lang="sk-SK" dirty="0" smtClean="0"/>
              <a:t>“ a „fragment </a:t>
            </a:r>
            <a:r>
              <a:rPr lang="sk-SK" dirty="0" err="1" smtClean="0"/>
              <a:t>length</a:t>
            </a:r>
            <a:r>
              <a:rPr lang="sk-SK" dirty="0" smtClean="0"/>
              <a:t>“</a:t>
            </a:r>
          </a:p>
          <a:p>
            <a:r>
              <a:rPr lang="sk-SK" dirty="0" err="1" smtClean="0"/>
              <a:t>Reordering</a:t>
            </a:r>
            <a:endParaRPr lang="sk-SK" dirty="0" smtClean="0"/>
          </a:p>
          <a:p>
            <a:pPr lvl="1"/>
            <a:r>
              <a:rPr lang="sk-SK" dirty="0" smtClean="0"/>
              <a:t>Obsahuje </a:t>
            </a:r>
            <a:r>
              <a:rPr lang="sk-SK" dirty="0" err="1" smtClean="0"/>
              <a:t>sequence</a:t>
            </a:r>
            <a:r>
              <a:rPr lang="sk-SK" dirty="0" smtClean="0"/>
              <a:t> </a:t>
            </a:r>
            <a:r>
              <a:rPr lang="sk-SK" dirty="0" err="1" smtClean="0"/>
              <a:t>number</a:t>
            </a: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DTLS </a:t>
            </a:r>
            <a:r>
              <a:rPr lang="sk-SK" dirty="0" err="1" smtClean="0"/>
              <a:t>handshake</a:t>
            </a:r>
            <a:r>
              <a:rPr lang="sk-SK" dirty="0" smtClean="0"/>
              <a:t> problémy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91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Kde sa môžeme stretnúť?</a:t>
            </a:r>
          </a:p>
          <a:p>
            <a:pPr lvl="1"/>
            <a:r>
              <a:rPr lang="sk-SK" dirty="0"/>
              <a:t>Cisco </a:t>
            </a:r>
            <a:r>
              <a:rPr lang="sk-SK" dirty="0" err="1"/>
              <a:t>AnyConnect</a:t>
            </a:r>
            <a:r>
              <a:rPr lang="sk-SK" dirty="0"/>
              <a:t> VPN </a:t>
            </a:r>
            <a:r>
              <a:rPr lang="sk-SK" dirty="0" err="1" smtClean="0"/>
              <a:t>Client</a:t>
            </a:r>
            <a:endParaRPr lang="sk-SK" dirty="0" smtClean="0"/>
          </a:p>
          <a:p>
            <a:pPr lvl="1"/>
            <a:r>
              <a:rPr lang="en-US" dirty="0"/>
              <a:t>f5 Networks Edge VPN </a:t>
            </a:r>
            <a:r>
              <a:rPr lang="en-US" dirty="0" smtClean="0"/>
              <a:t>Client</a:t>
            </a:r>
            <a:endParaRPr lang="sk-SK" dirty="0" smtClean="0"/>
          </a:p>
          <a:p>
            <a:pPr lvl="1"/>
            <a:r>
              <a:rPr lang="sk-SK" dirty="0" smtClean="0"/>
              <a:t>Chrome, Opera, Firefox – pre </a:t>
            </a:r>
            <a:r>
              <a:rPr lang="sk-SK" dirty="0" err="1" smtClean="0"/>
              <a:t>WebRTC</a:t>
            </a:r>
            <a:endParaRPr lang="sk-SK" dirty="0" smtClean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Február 2013 – DTLS bol prelomený</a:t>
            </a:r>
          </a:p>
          <a:p>
            <a:pPr marL="0" indent="0">
              <a:buNone/>
            </a:pPr>
            <a:r>
              <a:rPr lang="sk-SK" dirty="0"/>
              <a:t>	http://www.isg.rhul.ac.uk/~kp/dtls.pdf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DTLS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53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>
                <a:latin typeface="Arial" charset="0"/>
              </a:rPr>
              <a:t>Secure</a:t>
            </a:r>
            <a:r>
              <a:rPr lang="sk-SK" b="1" dirty="0">
                <a:latin typeface="Arial" charset="0"/>
              </a:rPr>
              <a:t>/</a:t>
            </a:r>
            <a:r>
              <a:rPr lang="sk-SK" b="1" dirty="0" err="1">
                <a:latin typeface="Arial" charset="0"/>
              </a:rPr>
              <a:t>Multipurpose</a:t>
            </a:r>
            <a:r>
              <a:rPr lang="sk-SK" b="1" dirty="0">
                <a:latin typeface="Arial" charset="0"/>
              </a:rPr>
              <a:t> Internet Mail </a:t>
            </a:r>
            <a:r>
              <a:rPr lang="sk-SK" b="1" dirty="0" err="1">
                <a:latin typeface="Arial" charset="0"/>
              </a:rPr>
              <a:t>Extensions</a:t>
            </a:r>
            <a:endParaRPr lang="en-US" b="1" dirty="0">
              <a:latin typeface="Arial" charset="0"/>
            </a:endParaRPr>
          </a:p>
          <a:p>
            <a:r>
              <a:rPr lang="sk-SK" b="1" dirty="0">
                <a:latin typeface="Arial" charset="0"/>
              </a:rPr>
              <a:t>RFC 5751</a:t>
            </a:r>
          </a:p>
          <a:p>
            <a:r>
              <a:rPr lang="pl-PL" b="1" dirty="0">
                <a:latin typeface="Arial" charset="0"/>
              </a:rPr>
              <a:t>Štandard pre PKI a podpisovanie MIME </a:t>
            </a:r>
            <a:r>
              <a:rPr lang="sk-SK" b="1" dirty="0">
                <a:latin typeface="Arial" charset="0"/>
              </a:rPr>
              <a:t>dát</a:t>
            </a:r>
          </a:p>
          <a:p>
            <a:r>
              <a:rPr lang="sk-SK" b="1" dirty="0">
                <a:latin typeface="Arial" charset="0"/>
              </a:rPr>
              <a:t>End-To-End šifrovanie</a:t>
            </a:r>
          </a:p>
          <a:p>
            <a:r>
              <a:rPr lang="sk-SK" b="1" dirty="0">
                <a:latin typeface="Arial" charset="0"/>
              </a:rPr>
              <a:t>Pôvodne vymysleli v RSA Data Security </a:t>
            </a:r>
            <a:r>
              <a:rPr lang="sk-SK" b="1" dirty="0" err="1">
                <a:latin typeface="Arial" charset="0"/>
              </a:rPr>
              <a:t>Inc</a:t>
            </a:r>
            <a:r>
              <a:rPr lang="sk-SK" b="1" dirty="0" smtClean="0">
                <a:latin typeface="Arial" charset="0"/>
              </a:rPr>
              <a:t>.</a:t>
            </a:r>
          </a:p>
          <a:p>
            <a:endParaRPr lang="sk-SK" b="1" dirty="0">
              <a:latin typeface="Arial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S/MIME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4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smtClean="0">
                <a:latin typeface="Arial" charset="0"/>
              </a:rPr>
              <a:t>Digitálny podpis</a:t>
            </a:r>
            <a:endParaRPr lang="sk-SK" b="1" dirty="0">
              <a:latin typeface="Arial" charset="0"/>
            </a:endParaRPr>
          </a:p>
          <a:p>
            <a:pPr lvl="1"/>
            <a:r>
              <a:rPr lang="sk-SK" b="1" dirty="0" err="1">
                <a:latin typeface="Arial" charset="0"/>
              </a:rPr>
              <a:t>Autentifukáciu</a:t>
            </a:r>
            <a:endParaRPr lang="sk-SK" b="1" dirty="0">
              <a:latin typeface="Arial" charset="0"/>
            </a:endParaRPr>
          </a:p>
          <a:p>
            <a:pPr lvl="1"/>
            <a:r>
              <a:rPr lang="sk-SK" b="1" dirty="0">
                <a:latin typeface="Arial" charset="0"/>
              </a:rPr>
              <a:t>Integritu</a:t>
            </a:r>
          </a:p>
          <a:p>
            <a:pPr lvl="1"/>
            <a:r>
              <a:rPr lang="sk-SK" b="1" dirty="0">
                <a:latin typeface="Arial" charset="0"/>
              </a:rPr>
              <a:t>Nepopierateľnosť </a:t>
            </a:r>
            <a:r>
              <a:rPr lang="sk-SK" b="1" dirty="0" smtClean="0">
                <a:latin typeface="Arial" charset="0"/>
              </a:rPr>
              <a:t>pôvodu</a:t>
            </a:r>
          </a:p>
          <a:p>
            <a:pPr lvl="1"/>
            <a:endParaRPr lang="sk-SK" b="1" dirty="0">
              <a:latin typeface="Arial" charset="0"/>
            </a:endParaRPr>
          </a:p>
          <a:p>
            <a:r>
              <a:rPr lang="sk-SK" b="1" dirty="0" smtClean="0">
                <a:latin typeface="Arial" charset="0"/>
              </a:rPr>
              <a:t>Šifrovanie</a:t>
            </a:r>
          </a:p>
          <a:p>
            <a:pPr lvl="1"/>
            <a:r>
              <a:rPr lang="sk-SK" b="1" dirty="0" smtClean="0">
                <a:latin typeface="Arial" charset="0"/>
              </a:rPr>
              <a:t>Súkromie</a:t>
            </a:r>
          </a:p>
          <a:p>
            <a:pPr lvl="1"/>
            <a:r>
              <a:rPr lang="sk-SK" b="1" dirty="0" err="1" smtClean="0">
                <a:latin typeface="Arial" charset="0"/>
              </a:rPr>
              <a:t>Zabezpečnie</a:t>
            </a:r>
            <a:r>
              <a:rPr lang="sk-SK" b="1" dirty="0" smtClean="0">
                <a:latin typeface="Arial" charset="0"/>
              </a:rPr>
              <a:t> dát</a:t>
            </a:r>
            <a:endParaRPr lang="sk-SK" b="1" dirty="0">
              <a:latin typeface="Arial" charset="0"/>
            </a:endParaRP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S/MIME ponúka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1479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RFC 2045-9, 4288-9</a:t>
            </a:r>
          </a:p>
          <a:p>
            <a:r>
              <a:rPr lang="sk-SK" dirty="0" smtClean="0"/>
              <a:t>Podporuje:</a:t>
            </a:r>
          </a:p>
          <a:p>
            <a:pPr lvl="1"/>
            <a:r>
              <a:rPr lang="sk-SK" dirty="0" smtClean="0"/>
              <a:t>Iné znakové sady ako ASCII (aj v hlavičke)</a:t>
            </a:r>
          </a:p>
          <a:p>
            <a:pPr lvl="1"/>
            <a:r>
              <a:rPr lang="sk-SK" dirty="0" smtClean="0"/>
              <a:t>Netextové prílohy</a:t>
            </a:r>
          </a:p>
          <a:p>
            <a:pPr lvl="1"/>
            <a:r>
              <a:rPr lang="sk-SK" dirty="0" smtClean="0"/>
              <a:t>Telo správy pozostávajúce z viacerých častí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MIME zavádza nové hlavičky</a:t>
            </a:r>
          </a:p>
          <a:p>
            <a:r>
              <a:rPr lang="sk-SK" dirty="0" smtClean="0"/>
              <a:t>Cieľ: nepozmeniť štandardy</a:t>
            </a:r>
          </a:p>
          <a:p>
            <a:endParaRPr lang="sk-SK" dirty="0"/>
          </a:p>
          <a:p>
            <a:r>
              <a:rPr lang="sk-SK" dirty="0" smtClean="0"/>
              <a:t>Použité v SMTP, HTTP, SIP, JPEG. GIF, ...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700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k-SK" dirty="0"/>
              <a:t>MIME-</a:t>
            </a:r>
            <a:r>
              <a:rPr lang="sk-SK" dirty="0" err="1"/>
              <a:t>Version</a:t>
            </a:r>
            <a:r>
              <a:rPr lang="sk-SK" dirty="0"/>
              <a:t>: 1.0</a:t>
            </a:r>
          </a:p>
          <a:p>
            <a:pPr marL="0" indent="0">
              <a:buNone/>
            </a:pPr>
            <a:r>
              <a:rPr lang="sk-SK" dirty="0" err="1"/>
              <a:t>Content</a:t>
            </a:r>
            <a:r>
              <a:rPr lang="sk-SK" dirty="0"/>
              <a:t>-Type: </a:t>
            </a:r>
            <a:r>
              <a:rPr lang="sk-SK" dirty="0" err="1"/>
              <a:t>multipart</a:t>
            </a:r>
            <a:r>
              <a:rPr lang="sk-SK" dirty="0"/>
              <a:t>/</a:t>
            </a:r>
            <a:r>
              <a:rPr lang="sk-SK" dirty="0" err="1"/>
              <a:t>mixed</a:t>
            </a:r>
            <a:r>
              <a:rPr lang="sk-SK" dirty="0"/>
              <a:t>; </a:t>
            </a:r>
            <a:r>
              <a:rPr lang="sk-SK" dirty="0" err="1"/>
              <a:t>boundary</a:t>
            </a:r>
            <a:r>
              <a:rPr lang="sk-SK" dirty="0"/>
              <a:t>=</a:t>
            </a:r>
            <a:r>
              <a:rPr lang="sk-SK" dirty="0" err="1"/>
              <a:t>frontier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message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multiple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in MIME </a:t>
            </a:r>
            <a:r>
              <a:rPr lang="sk-SK" dirty="0" err="1"/>
              <a:t>format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/>
              <a:t>--</a:t>
            </a:r>
            <a:r>
              <a:rPr lang="sk-SK" dirty="0" err="1"/>
              <a:t>frontier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Content</a:t>
            </a:r>
            <a:r>
              <a:rPr lang="sk-SK" dirty="0"/>
              <a:t>-Type: text/</a:t>
            </a:r>
            <a:r>
              <a:rPr lang="sk-SK" dirty="0" err="1"/>
              <a:t>plain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body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message</a:t>
            </a:r>
            <a:r>
              <a:rPr lang="sk-SK" dirty="0"/>
              <a:t>.</a:t>
            </a:r>
          </a:p>
          <a:p>
            <a:pPr marL="0" indent="0">
              <a:buNone/>
            </a:pPr>
            <a:r>
              <a:rPr lang="sk-SK" dirty="0"/>
              <a:t>--</a:t>
            </a:r>
            <a:r>
              <a:rPr lang="sk-SK" dirty="0" err="1"/>
              <a:t>frontier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Content</a:t>
            </a:r>
            <a:r>
              <a:rPr lang="sk-SK" dirty="0"/>
              <a:t>-Type: </a:t>
            </a:r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octet</a:t>
            </a:r>
            <a:r>
              <a:rPr lang="sk-SK" dirty="0"/>
              <a:t>-stream</a:t>
            </a:r>
          </a:p>
          <a:p>
            <a:pPr marL="0" indent="0">
              <a:buNone/>
            </a:pPr>
            <a:r>
              <a:rPr lang="sk-SK" dirty="0" err="1"/>
              <a:t>Content</a:t>
            </a:r>
            <a:r>
              <a:rPr lang="sk-SK" dirty="0"/>
              <a:t>-Transfer-</a:t>
            </a:r>
            <a:r>
              <a:rPr lang="sk-SK" dirty="0" err="1"/>
              <a:t>Encoding</a:t>
            </a:r>
            <a:r>
              <a:rPr lang="sk-SK" dirty="0"/>
              <a:t>: base64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smtClean="0"/>
              <a:t>PGh0bWw+CiAgPGhlYWQ+CiAgPC9oZWFkPgogIDxib2R5PgogICAgPHA+VGhpcyBpcyB0aGUgYm9keSBvZiB0aGUgbWVzc2FnZS48L3A+CiAgPC9ib2R5Pgo8L2h0bWw+Cg</a:t>
            </a:r>
            <a:r>
              <a:rPr lang="sk-SK" dirty="0"/>
              <a:t>==</a:t>
            </a:r>
          </a:p>
          <a:p>
            <a:pPr marL="0" indent="0">
              <a:buNone/>
            </a:pPr>
            <a:r>
              <a:rPr lang="sk-SK" dirty="0"/>
              <a:t>--</a:t>
            </a:r>
            <a:r>
              <a:rPr lang="sk-SK" dirty="0" err="1"/>
              <a:t>frontier</a:t>
            </a:r>
            <a:r>
              <a:rPr lang="sk-SK" dirty="0"/>
              <a:t>--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MIME príklad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941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26051"/>
          </a:xfrm>
        </p:spPr>
        <p:txBody>
          <a:bodyPr/>
          <a:lstStyle/>
          <a:p>
            <a:r>
              <a:rPr lang="sk-SK" dirty="0" smtClean="0"/>
              <a:t>Získam certifikát druhej strany</a:t>
            </a:r>
          </a:p>
          <a:p>
            <a:r>
              <a:rPr lang="sk-SK" dirty="0" smtClean="0"/>
              <a:t>Zašifrujem celú MIME správu a odošlem</a:t>
            </a:r>
          </a:p>
          <a:p>
            <a:endParaRPr lang="sk-SK" dirty="0"/>
          </a:p>
          <a:p>
            <a:r>
              <a:rPr lang="sk-SK" dirty="0" smtClean="0"/>
              <a:t>Problémy v SIP:</a:t>
            </a:r>
          </a:p>
          <a:p>
            <a:pPr lvl="1"/>
            <a:r>
              <a:rPr lang="sk-SK" dirty="0" err="1" smtClean="0"/>
              <a:t>Via</a:t>
            </a:r>
            <a:r>
              <a:rPr lang="sk-SK" dirty="0" smtClean="0"/>
              <a:t> hlavičky musia ostať nad MIME správou</a:t>
            </a:r>
          </a:p>
          <a:p>
            <a:pPr lvl="1"/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Zabezpečenie MIME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769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Rodina protokolov popisujúcich spôsob bezpečného prenosu IP paketov</a:t>
            </a:r>
          </a:p>
          <a:p>
            <a:r>
              <a:rPr lang="sk-SK" dirty="0" err="1" smtClean="0"/>
              <a:t>IPsec</a:t>
            </a:r>
            <a:r>
              <a:rPr lang="sk-SK" dirty="0" smtClean="0"/>
              <a:t> poskytuje:</a:t>
            </a:r>
          </a:p>
          <a:p>
            <a:pPr lvl="1"/>
            <a:r>
              <a:rPr lang="sk-SK" dirty="0" smtClean="0"/>
              <a:t>Utajenie obsahu</a:t>
            </a:r>
          </a:p>
          <a:p>
            <a:pPr lvl="1"/>
            <a:r>
              <a:rPr lang="sk-SK" dirty="0" smtClean="0"/>
              <a:t>Integritu dát</a:t>
            </a:r>
          </a:p>
          <a:p>
            <a:pPr lvl="1"/>
            <a:r>
              <a:rPr lang="sk-SK" dirty="0" smtClean="0"/>
              <a:t>Autentifikáciu odosielateľa</a:t>
            </a:r>
          </a:p>
          <a:p>
            <a:r>
              <a:rPr lang="sk-SK" dirty="0" smtClean="0"/>
              <a:t>Používa </a:t>
            </a:r>
            <a:r>
              <a:rPr lang="sk-SK" dirty="0" err="1" smtClean="0"/>
              <a:t>podprotokoly</a:t>
            </a:r>
            <a:r>
              <a:rPr lang="sk-SK" dirty="0" smtClean="0"/>
              <a:t>:</a:t>
            </a:r>
          </a:p>
          <a:p>
            <a:pPr lvl="1"/>
            <a:r>
              <a:rPr lang="sk-SK" dirty="0" smtClean="0"/>
              <a:t>IKE – Internet </a:t>
            </a:r>
            <a:r>
              <a:rPr lang="sk-SK" dirty="0" err="1" smtClean="0"/>
              <a:t>Key</a:t>
            </a:r>
            <a:r>
              <a:rPr lang="sk-SK" dirty="0" smtClean="0"/>
              <a:t> Exchange pre výmenu kľúčov</a:t>
            </a:r>
          </a:p>
          <a:p>
            <a:pPr lvl="1"/>
            <a:r>
              <a:rPr lang="sk-SK" dirty="0" smtClean="0"/>
              <a:t>AH – </a:t>
            </a:r>
            <a:r>
              <a:rPr lang="sk-SK" dirty="0" err="1" smtClean="0"/>
              <a:t>Authentication</a:t>
            </a:r>
            <a:r>
              <a:rPr lang="sk-SK" dirty="0" smtClean="0"/>
              <a:t> </a:t>
            </a:r>
            <a:r>
              <a:rPr lang="sk-SK" dirty="0" err="1" smtClean="0"/>
              <a:t>Header</a:t>
            </a:r>
            <a:r>
              <a:rPr lang="sk-SK" dirty="0" smtClean="0"/>
              <a:t> pre autentifikáciu</a:t>
            </a:r>
          </a:p>
          <a:p>
            <a:pPr lvl="1"/>
            <a:r>
              <a:rPr lang="sk-SK" dirty="0" smtClean="0"/>
              <a:t>ESP – </a:t>
            </a:r>
            <a:r>
              <a:rPr lang="sk-SK" dirty="0" err="1" smtClean="0"/>
              <a:t>Encapsulating</a:t>
            </a:r>
            <a:r>
              <a:rPr lang="sk-SK" dirty="0" smtClean="0"/>
              <a:t> </a:t>
            </a:r>
            <a:r>
              <a:rPr lang="sk-SK" dirty="0" err="1" smtClean="0"/>
              <a:t>Security</a:t>
            </a:r>
            <a:r>
              <a:rPr lang="sk-SK" dirty="0" smtClean="0"/>
              <a:t> </a:t>
            </a:r>
            <a:r>
              <a:rPr lang="sk-SK" dirty="0" err="1" smtClean="0"/>
              <a:t>Payload</a:t>
            </a:r>
            <a:r>
              <a:rPr lang="sk-SK" dirty="0" smtClean="0"/>
              <a:t> pre utajenie obsahu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IPsec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93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AH chráni celý obsah paketu (aj hlavičku)</a:t>
            </a:r>
          </a:p>
          <a:p>
            <a:pPr lvl="1"/>
            <a:r>
              <a:rPr lang="sk-SK" dirty="0" smtClean="0"/>
              <a:t>Nešifruje</a:t>
            </a:r>
          </a:p>
          <a:p>
            <a:r>
              <a:rPr lang="sk-SK" dirty="0" smtClean="0"/>
              <a:t>ESP šifruje paket</a:t>
            </a:r>
          </a:p>
          <a:p>
            <a:pPr lvl="1"/>
            <a:r>
              <a:rPr lang="sk-SK" dirty="0" smtClean="0"/>
              <a:t>Nešifruje hlavičku</a:t>
            </a:r>
          </a:p>
          <a:p>
            <a:r>
              <a:rPr lang="sk-SK" dirty="0" smtClean="0"/>
              <a:t>AH sa používa zriedkavo, ESP často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AH a ESP v </a:t>
            </a:r>
            <a:r>
              <a:rPr lang="sk-SK" dirty="0" err="1" smtClean="0"/>
              <a:t>IPsec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61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Autentifikačný mechanizmus založený na HTTP autentifikácii</a:t>
            </a:r>
          </a:p>
          <a:p>
            <a:r>
              <a:rPr lang="sk-SK" dirty="0"/>
              <a:t>RFC 7235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 </a:t>
            </a:r>
            <a:r>
              <a:rPr lang="sk-SK" dirty="0" err="1"/>
              <a:t>Digest</a:t>
            </a:r>
            <a:r>
              <a:rPr lang="sk-SK" dirty="0"/>
              <a:t> autentifikácia</a:t>
            </a:r>
          </a:p>
        </p:txBody>
      </p:sp>
    </p:spTree>
    <p:extLst>
      <p:ext uri="{BB962C8B-B14F-4D97-AF65-F5344CB8AC3E}">
        <p14:creationId xmlns:p14="http://schemas.microsoft.com/office/powerpoint/2010/main" val="192576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Transportný režim</a:t>
            </a:r>
          </a:p>
          <a:p>
            <a:pPr lvl="1"/>
            <a:r>
              <a:rPr lang="sk-SK" dirty="0" smtClean="0"/>
              <a:t>Ponechá pôvodnú IP hlavičku</a:t>
            </a:r>
          </a:p>
          <a:p>
            <a:r>
              <a:rPr lang="sk-SK" dirty="0" smtClean="0"/>
              <a:t>Tunelový režim</a:t>
            </a:r>
          </a:p>
          <a:p>
            <a:pPr lvl="1"/>
            <a:r>
              <a:rPr lang="sk-SK" dirty="0" smtClean="0"/>
              <a:t>Pridá novú IP hlavičku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Režimy </a:t>
            </a:r>
            <a:r>
              <a:rPr lang="sk-SK" dirty="0" err="1" smtClean="0"/>
              <a:t>IPsec</a:t>
            </a:r>
            <a:endParaRPr lang="sk-SK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3892551"/>
            <a:ext cx="70294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RTP</a:t>
            </a:r>
          </a:p>
          <a:p>
            <a:r>
              <a:rPr lang="sk-SK" dirty="0" smtClean="0"/>
              <a:t>SRTP</a:t>
            </a:r>
          </a:p>
          <a:p>
            <a:r>
              <a:rPr lang="sk-SK" dirty="0" smtClean="0"/>
              <a:t>ZRTP</a:t>
            </a:r>
          </a:p>
          <a:p>
            <a:endParaRPr lang="sk-SK" dirty="0" smtClean="0"/>
          </a:p>
          <a:p>
            <a:r>
              <a:rPr lang="sk-SK" dirty="0" smtClean="0"/>
              <a:t>RTPC</a:t>
            </a:r>
            <a:endParaRPr lang="sk-SK" dirty="0"/>
          </a:p>
          <a:p>
            <a:r>
              <a:rPr lang="sk-SK" dirty="0" smtClean="0"/>
              <a:t>SRTPC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Šifrovanie médií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85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RFC 3711</a:t>
            </a:r>
          </a:p>
          <a:p>
            <a:endParaRPr lang="sk-SK" dirty="0" smtClean="0"/>
          </a:p>
          <a:p>
            <a:r>
              <a:rPr lang="sk-SK" dirty="0" smtClean="0"/>
              <a:t>Ponúka:</a:t>
            </a:r>
          </a:p>
          <a:p>
            <a:pPr lvl="1"/>
            <a:r>
              <a:rPr lang="sk-SK" dirty="0" smtClean="0"/>
              <a:t>Šifrovanie</a:t>
            </a:r>
          </a:p>
          <a:p>
            <a:pPr lvl="1"/>
            <a:r>
              <a:rPr lang="sk-SK" dirty="0" smtClean="0"/>
              <a:t>Autentifikáciu</a:t>
            </a:r>
          </a:p>
          <a:p>
            <a:pPr lvl="1"/>
            <a:r>
              <a:rPr lang="sk-SK" dirty="0" smtClean="0"/>
              <a:t>Integritu</a:t>
            </a:r>
          </a:p>
          <a:p>
            <a:pPr lvl="1"/>
            <a:r>
              <a:rPr lang="sk-SK" dirty="0"/>
              <a:t>Nepopierateľnosť </a:t>
            </a:r>
            <a:r>
              <a:rPr lang="sk-SK" dirty="0" smtClean="0"/>
              <a:t>pôvodu</a:t>
            </a:r>
          </a:p>
          <a:p>
            <a:pPr lvl="1"/>
            <a:r>
              <a:rPr lang="sk-SK" dirty="0" smtClean="0"/>
              <a:t>Ochrana pred </a:t>
            </a:r>
            <a:r>
              <a:rPr lang="sk-SK" dirty="0" err="1" smtClean="0"/>
              <a:t>replay</a:t>
            </a:r>
            <a:r>
              <a:rPr lang="sk-SK" dirty="0" smtClean="0"/>
              <a:t> útokom</a:t>
            </a:r>
          </a:p>
          <a:p>
            <a:pPr lvl="1"/>
            <a:endParaRPr lang="sk-SK" dirty="0"/>
          </a:p>
          <a:p>
            <a:r>
              <a:rPr lang="sk-SK" dirty="0"/>
              <a:t>Pre šifrovanie používa AES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SRTP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34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 overeniu správy a ochrane identity HMAC-SHA1</a:t>
            </a:r>
          </a:p>
          <a:p>
            <a:pPr lvl="1"/>
            <a:r>
              <a:rPr lang="sk-SK" dirty="0" smtClean="0"/>
              <a:t>RFC 2104</a:t>
            </a:r>
          </a:p>
          <a:p>
            <a:pPr lvl="1"/>
            <a:r>
              <a:rPr lang="sk-SK" dirty="0" smtClean="0"/>
              <a:t>160 bitový </a:t>
            </a:r>
            <a:r>
              <a:rPr lang="sk-SK" dirty="0" err="1" smtClean="0"/>
              <a:t>tag</a:t>
            </a:r>
            <a:r>
              <a:rPr lang="sk-SK" dirty="0" smtClean="0"/>
              <a:t> z hlavičky a </a:t>
            </a:r>
            <a:r>
              <a:rPr lang="sk-SK" dirty="0" err="1" smtClean="0"/>
              <a:t>payloadu</a:t>
            </a:r>
            <a:r>
              <a:rPr lang="sk-SK" dirty="0" smtClean="0"/>
              <a:t> paketu</a:t>
            </a:r>
          </a:p>
          <a:p>
            <a:pPr lvl="1"/>
            <a:r>
              <a:rPr lang="sk-SK" dirty="0" smtClean="0"/>
              <a:t>Pripojený ku správe</a:t>
            </a:r>
          </a:p>
          <a:p>
            <a:pPr lvl="1"/>
            <a:endParaRPr lang="sk-SK" dirty="0"/>
          </a:p>
          <a:p>
            <a:r>
              <a:rPr lang="sk-SK" dirty="0" smtClean="0"/>
              <a:t>Odvodenie kľúča</a:t>
            </a:r>
          </a:p>
          <a:p>
            <a:pPr lvl="1"/>
            <a:r>
              <a:rPr lang="sk-SK" dirty="0"/>
              <a:t>H</a:t>
            </a:r>
            <a:r>
              <a:rPr lang="sk-SK" dirty="0" smtClean="0"/>
              <a:t>lavný kľúč</a:t>
            </a:r>
          </a:p>
          <a:p>
            <a:pPr lvl="1"/>
            <a:r>
              <a:rPr lang="sk-SK" dirty="0" smtClean="0"/>
              <a:t>Periodicky odvodzované kľúče</a:t>
            </a:r>
          </a:p>
          <a:p>
            <a:pPr lvl="1"/>
            <a:endParaRPr lang="sk-SK" dirty="0"/>
          </a:p>
          <a:p>
            <a:r>
              <a:rPr lang="sk-SK" dirty="0" smtClean="0"/>
              <a:t>Spolieha sa na externú správu kľúčov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SRTP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323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Zimmermann</a:t>
            </a:r>
            <a:r>
              <a:rPr lang="sk-SK" dirty="0" smtClean="0"/>
              <a:t> RTP</a:t>
            </a:r>
          </a:p>
          <a:p>
            <a:r>
              <a:rPr lang="sk-SK" dirty="0" smtClean="0"/>
              <a:t>RFC 6189</a:t>
            </a:r>
          </a:p>
          <a:p>
            <a:r>
              <a:rPr lang="sk-SK" dirty="0" smtClean="0"/>
              <a:t>Používa SRTP</a:t>
            </a:r>
          </a:p>
          <a:p>
            <a:endParaRPr lang="sk-SK" dirty="0"/>
          </a:p>
          <a:p>
            <a:r>
              <a:rPr lang="sk-SK" dirty="0" smtClean="0"/>
              <a:t>Nespolieha sa na externý protokol</a:t>
            </a:r>
          </a:p>
          <a:p>
            <a:r>
              <a:rPr lang="sk-SK" dirty="0" smtClean="0"/>
              <a:t>Používa </a:t>
            </a:r>
            <a:r>
              <a:rPr lang="sk-SK" dirty="0" err="1" smtClean="0"/>
              <a:t>Diffie-Hellman</a:t>
            </a:r>
            <a:r>
              <a:rPr lang="sk-SK" dirty="0" smtClean="0"/>
              <a:t> výmenu </a:t>
            </a:r>
            <a:r>
              <a:rPr lang="sk-SK" dirty="0" smtClean="0"/>
              <a:t>kľúčov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ZRTP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4229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Diffie-Hellman</a:t>
            </a:r>
            <a:r>
              <a:rPr lang="sk-SK" dirty="0" smtClean="0"/>
              <a:t> výmena kľúčov</a:t>
            </a:r>
            <a:endParaRPr lang="sk-SK" dirty="0"/>
          </a:p>
        </p:txBody>
      </p:sp>
      <p:pic>
        <p:nvPicPr>
          <p:cNvPr id="1026" name="Picture 2" descr="https://upload.wikimedia.org/wikipedia/commons/thumb/4/46/Diffie-Hellman_Key_Exchange.svg/2000px-Diffie-Hellman_Key_Exchange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44" y="1371600"/>
            <a:ext cx="3481712" cy="522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6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RTP </a:t>
            </a:r>
            <a:r>
              <a:rPr lang="sk-SK" dirty="0" err="1"/>
              <a:t>Control</a:t>
            </a:r>
            <a:r>
              <a:rPr lang="sk-SK" dirty="0"/>
              <a:t> </a:t>
            </a:r>
            <a:r>
              <a:rPr lang="sk-SK" dirty="0" err="1" smtClean="0"/>
              <a:t>Protocol</a:t>
            </a:r>
            <a:endParaRPr lang="sk-SK" dirty="0" smtClean="0"/>
          </a:p>
          <a:p>
            <a:r>
              <a:rPr lang="sk-SK" dirty="0" smtClean="0"/>
              <a:t>RFC 3611</a:t>
            </a:r>
          </a:p>
          <a:p>
            <a:endParaRPr lang="sk-SK" dirty="0" smtClean="0"/>
          </a:p>
          <a:p>
            <a:r>
              <a:rPr lang="sk-SK" dirty="0" smtClean="0"/>
              <a:t>Neprenáša dáta</a:t>
            </a:r>
          </a:p>
          <a:p>
            <a:r>
              <a:rPr lang="sk-SK" dirty="0" smtClean="0"/>
              <a:t>Posiela štatistiky (</a:t>
            </a:r>
            <a:r>
              <a:rPr lang="sk-SK" dirty="0" err="1" smtClean="0"/>
              <a:t>QoS</a:t>
            </a:r>
            <a:r>
              <a:rPr lang="sk-SK" dirty="0" smtClean="0"/>
              <a:t>, straty, </a:t>
            </a:r>
            <a:r>
              <a:rPr lang="sk-SK" dirty="0" err="1" smtClean="0"/>
              <a:t>round</a:t>
            </a:r>
            <a:r>
              <a:rPr lang="sk-SK" dirty="0" smtClean="0"/>
              <a:t> trip </a:t>
            </a:r>
            <a:r>
              <a:rPr lang="sk-SK" dirty="0" err="1" smtClean="0"/>
              <a:t>time</a:t>
            </a:r>
            <a:r>
              <a:rPr lang="sk-SK" dirty="0" smtClean="0"/>
              <a:t>)</a:t>
            </a:r>
          </a:p>
          <a:p>
            <a:endParaRPr lang="sk-SK" dirty="0" smtClean="0"/>
          </a:p>
          <a:p>
            <a:r>
              <a:rPr lang="sk-SK" dirty="0" smtClean="0"/>
              <a:t>Ak RTP beží na porte </a:t>
            </a:r>
            <a:r>
              <a:rPr lang="sk-SK" i="1" dirty="0" smtClean="0"/>
              <a:t>n</a:t>
            </a:r>
          </a:p>
          <a:p>
            <a:pPr marL="0" indent="0">
              <a:buNone/>
            </a:pPr>
            <a:r>
              <a:rPr lang="sk-SK" i="1" dirty="0" smtClean="0"/>
              <a:t>    </a:t>
            </a:r>
            <a:r>
              <a:rPr lang="sk-SK" dirty="0" smtClean="0"/>
              <a:t>RTCP beží na porte </a:t>
            </a:r>
            <a:r>
              <a:rPr lang="sk-SK" i="1" dirty="0" smtClean="0"/>
              <a:t>n+1</a:t>
            </a:r>
            <a:r>
              <a:rPr lang="sk-SK" dirty="0" smtClean="0"/>
              <a:t>;  kde </a:t>
            </a:r>
            <a:r>
              <a:rPr lang="sk-SK" i="1" dirty="0" smtClean="0"/>
              <a:t>n </a:t>
            </a:r>
            <a:r>
              <a:rPr lang="sk-SK" i="1" dirty="0" err="1" smtClean="0"/>
              <a:t>mod</a:t>
            </a:r>
            <a:r>
              <a:rPr lang="sk-SK" i="1" dirty="0" smtClean="0"/>
              <a:t> 2 = 0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RTCP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126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Zástupný objekt pre obsah 10"/>
          <p:cNvSpPr>
            <a:spLocks noGrp="1"/>
          </p:cNvSpPr>
          <p:nvPr>
            <p:ph idx="1"/>
          </p:nvPr>
        </p:nvSpPr>
        <p:spPr>
          <a:xfrm>
            <a:off x="2277291" y="2751220"/>
            <a:ext cx="4319451" cy="6634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b="1" dirty="0" smtClean="0"/>
              <a:t>Ďakujem za pozornosť</a:t>
            </a:r>
            <a:endParaRPr lang="sk-SK" b="1" dirty="0"/>
          </a:p>
        </p:txBody>
      </p:sp>
      <p:sp>
        <p:nvSpPr>
          <p:cNvPr id="12" name="Zástupný objekt pre obsah 10"/>
          <p:cNvSpPr txBox="1">
            <a:spLocks/>
          </p:cNvSpPr>
          <p:nvPr/>
        </p:nvSpPr>
        <p:spPr bwMode="auto">
          <a:xfrm>
            <a:off x="3631474" y="4753270"/>
            <a:ext cx="5329646" cy="196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268288" indent="-268288" algn="l" rtl="0" eaLnBrk="1" fontAlgn="base" hangingPunct="1">
              <a:spcBef>
                <a:spcPct val="25000"/>
              </a:spcBef>
              <a:spcAft>
                <a:spcPct val="2000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280988" algn="l" rtl="0" eaLnBrk="1" fontAlgn="base" hangingPunct="1">
              <a:spcBef>
                <a:spcPct val="25000"/>
              </a:spcBef>
              <a:spcAft>
                <a:spcPct val="2000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  <a:defRPr sz="2800">
                <a:solidFill>
                  <a:schemeClr val="tx1"/>
                </a:solidFill>
                <a:latin typeface="+mn-lt"/>
              </a:defRPr>
            </a:lvl2pPr>
            <a:lvl3pPr marL="893763" indent="-177800" algn="l" rtl="0" eaLnBrk="1" fontAlgn="base" hangingPunct="1">
              <a:spcBef>
                <a:spcPct val="25000"/>
              </a:spcBef>
              <a:spcAft>
                <a:spcPct val="2000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163638" indent="-179388" algn="l" rtl="0" eaLnBrk="1" fontAlgn="base" hangingPunct="1">
              <a:spcBef>
                <a:spcPct val="25000"/>
              </a:spcBef>
              <a:spcAft>
                <a:spcPct val="2000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4pPr>
            <a:lvl5pPr marL="1341438" indent="-177800" algn="l" rtl="0" eaLnBrk="1" fontAlgn="base" hangingPunct="1">
              <a:spcBef>
                <a:spcPct val="25000"/>
              </a:spcBef>
              <a:spcAft>
                <a:spcPct val="2000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5000"/>
              </a:spcBef>
              <a:spcAft>
                <a:spcPct val="2000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5000"/>
              </a:spcBef>
              <a:spcAft>
                <a:spcPct val="2000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5000"/>
              </a:spcBef>
              <a:spcAft>
                <a:spcPct val="2000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5000"/>
              </a:spcBef>
              <a:spcAft>
                <a:spcPct val="2000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sk-SK" kern="0" dirty="0" smtClean="0"/>
              <a:t>Marek Moravčík</a:t>
            </a:r>
          </a:p>
          <a:p>
            <a:pPr marL="0" indent="0" algn="r">
              <a:buFont typeface="Wingdings" pitchFamily="2" charset="2"/>
              <a:buNone/>
            </a:pPr>
            <a:r>
              <a:rPr lang="sk-SK" kern="0" dirty="0">
                <a:hlinkClick r:id="rId2"/>
              </a:rPr>
              <a:t>m</a:t>
            </a:r>
            <a:r>
              <a:rPr lang="sk-SK" kern="0" dirty="0" smtClean="0">
                <a:hlinkClick r:id="rId2"/>
              </a:rPr>
              <a:t>arek.moravcik@fri.uniza.sk</a:t>
            </a:r>
            <a:endParaRPr lang="sk-SK" kern="0" dirty="0" smtClean="0"/>
          </a:p>
          <a:p>
            <a:pPr marL="0" indent="0" algn="r">
              <a:buFont typeface="Wingdings" pitchFamily="2" charset="2"/>
              <a:buNone/>
            </a:pPr>
            <a:r>
              <a:rPr lang="sk-SK" kern="0" dirty="0" smtClean="0"/>
              <a:t>KIS FRI ŽU</a:t>
            </a:r>
            <a:endParaRPr lang="sk-SK" kern="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535" y="0"/>
            <a:ext cx="1763465" cy="176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7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Autentifikácia môže byť použitá pri </a:t>
            </a:r>
          </a:p>
          <a:p>
            <a:pPr lvl="1">
              <a:buFontTx/>
              <a:buChar char="-"/>
            </a:pPr>
            <a:r>
              <a:rPr lang="sk-SK" dirty="0"/>
              <a:t>Registrácii</a:t>
            </a:r>
          </a:p>
          <a:p>
            <a:pPr lvl="1">
              <a:buFontTx/>
              <a:buChar char="-"/>
            </a:pPr>
            <a:r>
              <a:rPr lang="sk-SK" dirty="0"/>
              <a:t>Vytváraní spojenia</a:t>
            </a:r>
          </a:p>
          <a:p>
            <a:pPr lvl="1">
              <a:buFontTx/>
              <a:buChar char="-"/>
            </a:pPr>
            <a:r>
              <a:rPr lang="sk-SK" dirty="0"/>
              <a:t>Zmene spojenia</a:t>
            </a:r>
          </a:p>
          <a:p>
            <a:pPr lvl="1">
              <a:buFontTx/>
              <a:buChar char="-"/>
            </a:pPr>
            <a:r>
              <a:rPr lang="sk-SK" dirty="0"/>
              <a:t>Ukončení spojenia</a:t>
            </a:r>
          </a:p>
          <a:p>
            <a:pPr marL="365760" indent="-283464">
              <a:defRPr/>
            </a:pPr>
            <a:r>
              <a:rPr lang="sk-SK" dirty="0"/>
              <a:t>Používa správy </a:t>
            </a:r>
          </a:p>
          <a:p>
            <a:pPr lvl="1"/>
            <a:r>
              <a:rPr lang="en-US" dirty="0"/>
              <a:t>401 (Unauthorized)</a:t>
            </a:r>
            <a:r>
              <a:rPr lang="sk-SK" dirty="0"/>
              <a:t> </a:t>
            </a:r>
          </a:p>
          <a:p>
            <a:pPr lvl="1"/>
            <a:r>
              <a:rPr lang="en-US" dirty="0"/>
              <a:t>407 (Proxy Authentication Required)</a:t>
            </a:r>
          </a:p>
          <a:p>
            <a:pPr lvl="1"/>
            <a:r>
              <a:rPr lang="en-US" dirty="0"/>
              <a:t>403 (Forbidden)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 </a:t>
            </a:r>
            <a:r>
              <a:rPr lang="sk-SK" dirty="0" err="1"/>
              <a:t>Digest</a:t>
            </a:r>
            <a:r>
              <a:rPr lang="sk-SK" dirty="0"/>
              <a:t> autentifikácia</a:t>
            </a:r>
          </a:p>
        </p:txBody>
      </p:sp>
    </p:spTree>
    <p:extLst>
      <p:ext uri="{BB962C8B-B14F-4D97-AF65-F5344CB8AC3E}">
        <p14:creationId xmlns:p14="http://schemas.microsoft.com/office/powerpoint/2010/main" val="410059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vyžadovanej autentifikácii SIP server žiada o poskytnutie údajov</a:t>
            </a:r>
          </a:p>
          <a:p>
            <a:r>
              <a:rPr lang="sk-SK" dirty="0"/>
              <a:t>V odpovedi 401 alebo 407 SIP Server poskytuje v hlavičke parametre na výpočet </a:t>
            </a:r>
            <a:r>
              <a:rPr lang="sk-SK" dirty="0" err="1"/>
              <a:t>hash</a:t>
            </a:r>
            <a:r>
              <a:rPr lang="sk-SK" dirty="0"/>
              <a:t> funkcie</a:t>
            </a:r>
          </a:p>
          <a:p>
            <a:r>
              <a:rPr lang="sk-SK" dirty="0"/>
              <a:t>Klient musí zahrnúť tieto hlavičky v odpovedi</a:t>
            </a:r>
          </a:p>
          <a:p>
            <a:pPr lvl="1"/>
            <a:r>
              <a:rPr lang="sk-SK" dirty="0"/>
              <a:t>v hlavičke </a:t>
            </a:r>
            <a:r>
              <a:rPr lang="sk-SK" dirty="0" err="1"/>
              <a:t>Authorization</a:t>
            </a:r>
            <a:r>
              <a:rPr lang="sk-SK" dirty="0"/>
              <a:t> + poskytnúť údaje na autentifikáciu, vypočítanú na základe </a:t>
            </a:r>
            <a:r>
              <a:rPr lang="sk-SK" dirty="0" err="1"/>
              <a:t>hash</a:t>
            </a:r>
            <a:r>
              <a:rPr lang="sk-SK" dirty="0"/>
              <a:t> funkcie</a:t>
            </a:r>
          </a:p>
          <a:p>
            <a:pPr lvl="1"/>
            <a:r>
              <a:rPr lang="sk-SK" dirty="0"/>
              <a:t>Heslo sa vôbec neprenáša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 </a:t>
            </a:r>
            <a:r>
              <a:rPr lang="sk-SK" dirty="0" err="1"/>
              <a:t>Digest</a:t>
            </a:r>
            <a:r>
              <a:rPr lang="sk-SK" dirty="0"/>
              <a:t> princíp</a:t>
            </a:r>
          </a:p>
        </p:txBody>
      </p:sp>
    </p:spTree>
    <p:extLst>
      <p:ext uri="{BB962C8B-B14F-4D97-AF65-F5344CB8AC3E}">
        <p14:creationId xmlns:p14="http://schemas.microsoft.com/office/powerpoint/2010/main" val="9326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HTTP </a:t>
            </a:r>
            <a:r>
              <a:rPr lang="sk-SK" dirty="0" err="1"/>
              <a:t>Digest</a:t>
            </a:r>
            <a:r>
              <a:rPr lang="sk-SK" dirty="0"/>
              <a:t> princíp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2294" y="1950278"/>
            <a:ext cx="4719412" cy="392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06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Zástupný objekt pre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15452"/>
              </p:ext>
            </p:extLst>
          </p:nvPr>
        </p:nvGraphicFramePr>
        <p:xfrm>
          <a:off x="457200" y="1371600"/>
          <a:ext cx="8229600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96956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391394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Parameter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Význam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9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realm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Doména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1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qop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„</a:t>
                      </a:r>
                      <a:r>
                        <a:rPr lang="sk-SK" dirty="0" err="1" smtClean="0"/>
                        <a:t>Quality</a:t>
                      </a:r>
                      <a:r>
                        <a:rPr lang="sk-SK" dirty="0" smtClean="0"/>
                        <a:t> of </a:t>
                      </a:r>
                      <a:r>
                        <a:rPr lang="sk-SK" dirty="0" err="1" smtClean="0"/>
                        <a:t>protection</a:t>
                      </a:r>
                      <a:r>
                        <a:rPr lang="sk-SK" dirty="0" smtClean="0"/>
                        <a:t>“ – hovorí, či je len autentifikácia „</a:t>
                      </a:r>
                      <a:r>
                        <a:rPr lang="sk-SK" dirty="0" err="1" smtClean="0"/>
                        <a:t>auth</a:t>
                      </a:r>
                      <a:r>
                        <a:rPr lang="sk-SK" dirty="0" smtClean="0"/>
                        <a:t>“, alebo aj integrita</a:t>
                      </a:r>
                      <a:r>
                        <a:rPr lang="sk-SK" baseline="0" dirty="0" smtClean="0"/>
                        <a:t> „</a:t>
                      </a:r>
                      <a:r>
                        <a:rPr lang="sk-SK" baseline="0" dirty="0" err="1" smtClean="0"/>
                        <a:t>auth-int</a:t>
                      </a:r>
                      <a:r>
                        <a:rPr lang="sk-SK" baseline="0" dirty="0" smtClean="0"/>
                        <a:t>“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nonce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Náhodný reťazec generovaný</a:t>
                      </a:r>
                      <a:r>
                        <a:rPr lang="sk-SK" baseline="0" dirty="0" smtClean="0"/>
                        <a:t> serverom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9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cnonce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 smtClean="0"/>
                        <a:t>Náhodný reťazec generovaný</a:t>
                      </a:r>
                      <a:r>
                        <a:rPr lang="sk-SK" baseline="0" dirty="0" smtClean="0"/>
                        <a:t> klientom</a:t>
                      </a:r>
                      <a:endParaRPr lang="sk-SK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6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uri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sip:doména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sk-SK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sip:kis.fri.uniza.sk</a:t>
                      </a:r>
                      <a:r>
                        <a:rPr lang="sk-SK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sk-S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nonceCount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Poradie </a:t>
                      </a:r>
                      <a:r>
                        <a:rPr lang="sk-SK" dirty="0" err="1" smtClean="0"/>
                        <a:t>nonce</a:t>
                      </a:r>
                      <a:r>
                        <a:rPr lang="sk-SK" dirty="0" smtClean="0"/>
                        <a:t>-u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96247"/>
                  </a:ext>
                </a:extLst>
              </a:tr>
            </a:tbl>
          </a:graphicData>
        </a:graphic>
      </p:graphicFrame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Parametre autentifikácie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7571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401 </a:t>
            </a:r>
            <a:r>
              <a:rPr lang="sk-SK" dirty="0" err="1" smtClean="0"/>
              <a:t>Unauthorized</a:t>
            </a:r>
            <a:endParaRPr lang="sk-SK" dirty="0"/>
          </a:p>
        </p:txBody>
      </p:sp>
      <p:sp>
        <p:nvSpPr>
          <p:cNvPr id="4" name="Zástupný symbol obsahu 2"/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SIP/2.0 401 Unauthorized.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From: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sip:pepe@sipxecs.local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&gt;;tag=d70e6f7e.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To: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pepe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sip:pepe@sipxecs.local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&gt;;tag=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HZ_AcU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Call-Id: MzFlNzRlMTk5MzBlODAxNTQ5YWFkYjk2NjVhY2IyMTc..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Cseq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1 REGISTER.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Via: SIP/2.0/TCP 192.168.10.108:29164;branch=z9hG4bK-d8754z-8a70f357ec339608-1---d8754z-;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=52090;received=158.193.152.64.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Www-Authenticate: Digest realm="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sipxecs.local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nonce="4023dcecbf2fda7ec2f8a50233ca8c544cd13c5e",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qop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="auth".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User-Agent: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sipXecs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/4.2.1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sipXecs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/registry (Linux).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Date: Wed, 03 Nov 2010 10:41:34 GMT.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Allow: INVITE, ACK, CANCEL, BYE, REFER, OPTIONS, REGISTER, SUBSCRIBE.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Accept-Language: en.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Supported: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gruu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path.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Content-Length: 0.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3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Hash</a:t>
            </a:r>
            <a:r>
              <a:rPr lang="sk-SK" dirty="0" smtClean="0"/>
              <a:t> funkcia – MD5</a:t>
            </a:r>
          </a:p>
          <a:p>
            <a:r>
              <a:rPr lang="sk-SK" dirty="0" smtClean="0"/>
              <a:t>Ak nie je </a:t>
            </a:r>
            <a:r>
              <a:rPr lang="sk-SK" dirty="0" err="1" smtClean="0"/>
              <a:t>qop</a:t>
            </a:r>
            <a:r>
              <a:rPr lang="sk-SK" dirty="0" smtClean="0"/>
              <a:t> definované:</a:t>
            </a:r>
          </a:p>
          <a:p>
            <a:endParaRPr lang="sk-SK" dirty="0"/>
          </a:p>
          <a:p>
            <a:r>
              <a:rPr lang="sk-SK" dirty="0" err="1" smtClean="0"/>
              <a:t>response</a:t>
            </a:r>
            <a:r>
              <a:rPr lang="sk-SK" dirty="0" smtClean="0"/>
              <a:t>=MD5(HA1:nonce:HA2</a:t>
            </a:r>
            <a:r>
              <a:rPr lang="sk-SK" dirty="0"/>
              <a:t>) </a:t>
            </a:r>
            <a:endParaRPr lang="sk-SK" dirty="0" smtClean="0"/>
          </a:p>
          <a:p>
            <a:pPr lvl="1"/>
            <a:r>
              <a:rPr lang="sk-SK" dirty="0" smtClean="0"/>
              <a:t>HA1=MD5(</a:t>
            </a:r>
            <a:r>
              <a:rPr lang="sk-SK" dirty="0" err="1" smtClean="0"/>
              <a:t>username:realm:password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HA2=MD5(</a:t>
            </a:r>
            <a:r>
              <a:rPr lang="sk-SK" dirty="0" err="1"/>
              <a:t>method:digestURI</a:t>
            </a:r>
            <a:r>
              <a:rPr lang="sk-SK" dirty="0"/>
              <a:t>)</a:t>
            </a:r>
          </a:p>
          <a:p>
            <a:pPr lvl="1"/>
            <a:endParaRPr lang="sk-SK" dirty="0"/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Výpočet odpovede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594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ulicky-logo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>
          <a:buNone/>
          <a:defRPr dirty="0" smtClean="0">
            <a:solidFill>
              <a:schemeClr val="tx1"/>
            </a:solidFill>
            <a:latin typeface="Courier New" pitchFamily="49" charset="0"/>
            <a:cs typeface="Courier New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gulicky-logo" id="{1E8F9408-955D-48F7-BFFB-22AC14A2FF76}" vid="{4BDE6FEB-170A-42D0-95CA-D6A88ACA7A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Template-gulicky-logo</Template>
  <TotalTime>0</TotalTime>
  <Words>1110</Words>
  <Application>Microsoft Office PowerPoint</Application>
  <PresentationFormat>Prezentácia na obrazovke (4:3)</PresentationFormat>
  <Paragraphs>319</Paragraphs>
  <Slides>37</Slides>
  <Notes>24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Georgia</vt:lpstr>
      <vt:lpstr>Wingdings</vt:lpstr>
      <vt:lpstr>Template-gulicky-logo</vt:lpstr>
      <vt:lpstr>Bezpečnosť vo VoIP</vt:lpstr>
      <vt:lpstr>Čo nás čaká</vt:lpstr>
      <vt:lpstr>HTTP Digest autentifikácia</vt:lpstr>
      <vt:lpstr>HTTP Digest autentifikácia</vt:lpstr>
      <vt:lpstr>HTTP Digest princíp</vt:lpstr>
      <vt:lpstr>HTTP Digest princíp</vt:lpstr>
      <vt:lpstr>Parametre autentifikácie</vt:lpstr>
      <vt:lpstr>401 Unauthorized</vt:lpstr>
      <vt:lpstr>Výpočet odpovede</vt:lpstr>
      <vt:lpstr>Výpočet odpovede</vt:lpstr>
      <vt:lpstr>Register</vt:lpstr>
      <vt:lpstr>HTTP Digest autentifikácia</vt:lpstr>
      <vt:lpstr>TLS</vt:lpstr>
      <vt:lpstr>Vsuvka – asymetrické šifrovanie</vt:lpstr>
      <vt:lpstr>TLS handshake</vt:lpstr>
      <vt:lpstr>TLS handshake pokr.</vt:lpstr>
      <vt:lpstr>Princíp TLS</vt:lpstr>
      <vt:lpstr>Princíp TLS</vt:lpstr>
      <vt:lpstr>TLS</vt:lpstr>
      <vt:lpstr>DTLS</vt:lpstr>
      <vt:lpstr>DTLS handshake problémy</vt:lpstr>
      <vt:lpstr>DTLS</vt:lpstr>
      <vt:lpstr>S/MIME</vt:lpstr>
      <vt:lpstr>S/MIME ponúka</vt:lpstr>
      <vt:lpstr>MIME</vt:lpstr>
      <vt:lpstr>MIME príklad</vt:lpstr>
      <vt:lpstr>Zabezpečenie MIME</vt:lpstr>
      <vt:lpstr>IPsec</vt:lpstr>
      <vt:lpstr>AH a ESP v IPsec</vt:lpstr>
      <vt:lpstr>Režimy IPsec</vt:lpstr>
      <vt:lpstr>Šifrovanie médií</vt:lpstr>
      <vt:lpstr>SRTP</vt:lpstr>
      <vt:lpstr>SRTP</vt:lpstr>
      <vt:lpstr>ZRTP</vt:lpstr>
      <vt:lpstr>Diffie-Hellman výmena kľúčov</vt:lpstr>
      <vt:lpstr>RTCP</vt:lpstr>
      <vt:lpstr>Prezentácia programu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Bezpečnosť vo VoIP</dc:title>
  <dc:creator/>
  <cp:lastModifiedBy/>
  <cp:revision>2</cp:revision>
  <dcterms:created xsi:type="dcterms:W3CDTF">2015-11-19T15:33:28Z</dcterms:created>
  <dcterms:modified xsi:type="dcterms:W3CDTF">2015-12-02T09:36:20Z</dcterms:modified>
</cp:coreProperties>
</file>