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41"/>
  </p:notesMasterIdLst>
  <p:sldIdLst>
    <p:sldId id="256" r:id="rId2"/>
    <p:sldId id="258" r:id="rId3"/>
    <p:sldId id="259" r:id="rId4"/>
    <p:sldId id="260" r:id="rId5"/>
    <p:sldId id="261" r:id="rId6"/>
    <p:sldId id="267" r:id="rId7"/>
    <p:sldId id="262" r:id="rId8"/>
    <p:sldId id="294" r:id="rId9"/>
    <p:sldId id="293" r:id="rId10"/>
    <p:sldId id="279" r:id="rId11"/>
    <p:sldId id="263" r:id="rId12"/>
    <p:sldId id="278" r:id="rId13"/>
    <p:sldId id="268" r:id="rId14"/>
    <p:sldId id="264" r:id="rId15"/>
    <p:sldId id="295" r:id="rId16"/>
    <p:sldId id="269" r:id="rId17"/>
    <p:sldId id="270" r:id="rId18"/>
    <p:sldId id="271" r:id="rId19"/>
    <p:sldId id="272" r:id="rId20"/>
    <p:sldId id="273" r:id="rId21"/>
    <p:sldId id="274" r:id="rId22"/>
    <p:sldId id="280" r:id="rId23"/>
    <p:sldId id="275" r:id="rId24"/>
    <p:sldId id="296" r:id="rId25"/>
    <p:sldId id="266" r:id="rId26"/>
    <p:sldId id="297" r:id="rId27"/>
    <p:sldId id="281" r:id="rId28"/>
    <p:sldId id="282" r:id="rId29"/>
    <p:sldId id="283" r:id="rId30"/>
    <p:sldId id="284" r:id="rId31"/>
    <p:sldId id="298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 type="screen4x3"/>
  <p:notesSz cx="6858000" cy="9144000"/>
  <p:custDataLst>
    <p:tags r:id="rId42"/>
  </p:custDataLst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460" autoAdjust="0"/>
    <p:restoredTop sz="94660"/>
  </p:normalViewPr>
  <p:slideViewPr>
    <p:cSldViewPr showGuides="1">
      <p:cViewPr varScale="1">
        <p:scale>
          <a:sx n="69" d="100"/>
          <a:sy n="69" d="100"/>
        </p:scale>
        <p:origin x="-15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4BB9F1-7345-43A7-9AAF-14AE6A650578}" type="doc">
      <dgm:prSet loTypeId="urn:microsoft.com/office/officeart/2005/8/layout/venn2" loCatId="relationship" qsTypeId="urn:microsoft.com/office/officeart/2005/8/quickstyle/simple3" qsCatId="simple" csTypeId="urn:microsoft.com/office/officeart/2005/8/colors/accent2_3" csCatId="accent2" phldr="1"/>
      <dgm:spPr/>
      <dgm:t>
        <a:bodyPr/>
        <a:lstStyle/>
        <a:p>
          <a:endParaRPr lang="sk-SK"/>
        </a:p>
      </dgm:t>
    </dgm:pt>
    <dgm:pt modelId="{43022112-10D6-41FC-9B28-B98C1104BC2A}">
      <dgm:prSet phldrT="[Text]" custT="1"/>
      <dgm:spPr/>
      <dgm:t>
        <a:bodyPr/>
        <a:lstStyle/>
        <a:p>
          <a:r>
            <a:rPr lang="sk-SK" sz="1400" dirty="0" smtClean="0"/>
            <a:t>Programy/</a:t>
          </a:r>
        </a:p>
        <a:p>
          <a:r>
            <a:rPr lang="sk-SK" sz="1400" dirty="0" smtClean="0"/>
            <a:t>aplikácie</a:t>
          </a:r>
          <a:endParaRPr lang="sk-SK" sz="1400" dirty="0"/>
        </a:p>
      </dgm:t>
    </dgm:pt>
    <dgm:pt modelId="{4603FEC2-87FD-48F1-A004-1E17DFF6EADD}" type="parTrans" cxnId="{E4C109E4-52EE-46A7-8840-686CBDFFBEE9}">
      <dgm:prSet/>
      <dgm:spPr/>
      <dgm:t>
        <a:bodyPr/>
        <a:lstStyle/>
        <a:p>
          <a:endParaRPr lang="sk-SK"/>
        </a:p>
      </dgm:t>
    </dgm:pt>
    <dgm:pt modelId="{EA7F3332-DE4A-4D09-A8C0-74AA43BD2871}" type="sibTrans" cxnId="{E4C109E4-52EE-46A7-8840-686CBDFFBEE9}">
      <dgm:prSet/>
      <dgm:spPr/>
      <dgm:t>
        <a:bodyPr/>
        <a:lstStyle/>
        <a:p>
          <a:endParaRPr lang="sk-SK"/>
        </a:p>
      </dgm:t>
    </dgm:pt>
    <dgm:pt modelId="{A29A6207-B4BE-4757-A277-FA88E2671E8F}">
      <dgm:prSet phldrT="[Text]" custT="1"/>
      <dgm:spPr/>
      <dgm:t>
        <a:bodyPr/>
        <a:lstStyle/>
        <a:p>
          <a:r>
            <a:rPr lang="sk-SK" sz="1800" dirty="0" err="1" smtClean="0"/>
            <a:t>Kernel</a:t>
          </a:r>
          <a:endParaRPr lang="sk-SK" sz="800" dirty="0"/>
        </a:p>
      </dgm:t>
    </dgm:pt>
    <dgm:pt modelId="{57CABA4A-1D35-42F3-BC7E-D94A9EF77736}" type="parTrans" cxnId="{F7249AA1-4D13-43C2-8B82-0880BE53C9C0}">
      <dgm:prSet/>
      <dgm:spPr/>
      <dgm:t>
        <a:bodyPr/>
        <a:lstStyle/>
        <a:p>
          <a:endParaRPr lang="sk-SK"/>
        </a:p>
      </dgm:t>
    </dgm:pt>
    <dgm:pt modelId="{E87DAAC3-B845-42E0-9178-48725BB5B52C}" type="sibTrans" cxnId="{F7249AA1-4D13-43C2-8B82-0880BE53C9C0}">
      <dgm:prSet/>
      <dgm:spPr/>
      <dgm:t>
        <a:bodyPr/>
        <a:lstStyle/>
        <a:p>
          <a:endParaRPr lang="sk-SK"/>
        </a:p>
      </dgm:t>
    </dgm:pt>
    <dgm:pt modelId="{3D2C886A-0C67-4FFB-8349-6779B5327FED}">
      <dgm:prSet phldrT="[Text]" custT="1"/>
      <dgm:spPr/>
      <dgm:t>
        <a:bodyPr/>
        <a:lstStyle/>
        <a:p>
          <a:r>
            <a:rPr lang="sk-SK" sz="1400" dirty="0" smtClean="0"/>
            <a:t>Hardware</a:t>
          </a:r>
          <a:endParaRPr lang="sk-SK" sz="800" dirty="0"/>
        </a:p>
      </dgm:t>
    </dgm:pt>
    <dgm:pt modelId="{E9051CF7-23DB-43EA-BAB9-2C332A61D061}" type="parTrans" cxnId="{8DC19B0F-B9A1-41EB-83D2-E4E66B14EAC8}">
      <dgm:prSet/>
      <dgm:spPr/>
      <dgm:t>
        <a:bodyPr/>
        <a:lstStyle/>
        <a:p>
          <a:endParaRPr lang="sk-SK"/>
        </a:p>
      </dgm:t>
    </dgm:pt>
    <dgm:pt modelId="{FD9594D7-5896-46CE-AFCD-6A5D439CF466}" type="sibTrans" cxnId="{8DC19B0F-B9A1-41EB-83D2-E4E66B14EAC8}">
      <dgm:prSet/>
      <dgm:spPr/>
      <dgm:t>
        <a:bodyPr/>
        <a:lstStyle/>
        <a:p>
          <a:endParaRPr lang="sk-SK"/>
        </a:p>
      </dgm:t>
    </dgm:pt>
    <dgm:pt modelId="{BC025B0F-1F00-4817-A3B4-0039E214B2D8}" type="pres">
      <dgm:prSet presAssocID="{6F4BB9F1-7345-43A7-9AAF-14AE6A650578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949FD1-606C-45CD-AC80-BD0C653E4838}" type="pres">
      <dgm:prSet presAssocID="{6F4BB9F1-7345-43A7-9AAF-14AE6A650578}" presName="comp1" presStyleCnt="0"/>
      <dgm:spPr/>
    </dgm:pt>
    <dgm:pt modelId="{5CD27CE2-E82C-479D-A9E0-A4AFBBF51397}" type="pres">
      <dgm:prSet presAssocID="{6F4BB9F1-7345-43A7-9AAF-14AE6A650578}" presName="circle1" presStyleLbl="node1" presStyleIdx="0" presStyleCnt="3"/>
      <dgm:spPr/>
      <dgm:t>
        <a:bodyPr/>
        <a:lstStyle/>
        <a:p>
          <a:endParaRPr lang="sk-SK"/>
        </a:p>
      </dgm:t>
    </dgm:pt>
    <dgm:pt modelId="{A199A6D3-30F9-4397-AD99-508D1639F1FE}" type="pres">
      <dgm:prSet presAssocID="{6F4BB9F1-7345-43A7-9AAF-14AE6A650578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7148A660-DD9D-43A6-AF15-50FDF1B8B1CB}" type="pres">
      <dgm:prSet presAssocID="{6F4BB9F1-7345-43A7-9AAF-14AE6A650578}" presName="comp2" presStyleCnt="0"/>
      <dgm:spPr/>
    </dgm:pt>
    <dgm:pt modelId="{89B4CCDC-96A0-4C0D-9A61-434D73077A54}" type="pres">
      <dgm:prSet presAssocID="{6F4BB9F1-7345-43A7-9AAF-14AE6A650578}" presName="circle2" presStyleLbl="node1" presStyleIdx="1" presStyleCnt="3"/>
      <dgm:spPr/>
      <dgm:t>
        <a:bodyPr/>
        <a:lstStyle/>
        <a:p>
          <a:endParaRPr lang="en-US"/>
        </a:p>
      </dgm:t>
    </dgm:pt>
    <dgm:pt modelId="{45AAD3AD-5C68-405D-A451-33DA17C5EFCB}" type="pres">
      <dgm:prSet presAssocID="{6F4BB9F1-7345-43A7-9AAF-14AE6A650578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E5A669-788E-4B8C-80EE-6FE631E490F9}" type="pres">
      <dgm:prSet presAssocID="{6F4BB9F1-7345-43A7-9AAF-14AE6A650578}" presName="comp3" presStyleCnt="0"/>
      <dgm:spPr/>
    </dgm:pt>
    <dgm:pt modelId="{97040CAB-4F23-4827-8A64-5E2846F1EEDB}" type="pres">
      <dgm:prSet presAssocID="{6F4BB9F1-7345-43A7-9AAF-14AE6A650578}" presName="circle3" presStyleLbl="node1" presStyleIdx="2" presStyleCnt="3"/>
      <dgm:spPr/>
      <dgm:t>
        <a:bodyPr/>
        <a:lstStyle/>
        <a:p>
          <a:endParaRPr lang="en-US"/>
        </a:p>
      </dgm:t>
    </dgm:pt>
    <dgm:pt modelId="{BE8235DC-FD5A-42C1-8E47-13A7CF5A53E0}" type="pres">
      <dgm:prSet presAssocID="{6F4BB9F1-7345-43A7-9AAF-14AE6A650578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A3B27E-9642-4B91-8EF4-2603C3C58AAA}" type="presOf" srcId="{43022112-10D6-41FC-9B28-B98C1104BC2A}" destId="{5CD27CE2-E82C-479D-A9E0-A4AFBBF51397}" srcOrd="0" destOrd="0" presId="urn:microsoft.com/office/officeart/2005/8/layout/venn2"/>
    <dgm:cxn modelId="{F7249AA1-4D13-43C2-8B82-0880BE53C9C0}" srcId="{6F4BB9F1-7345-43A7-9AAF-14AE6A650578}" destId="{A29A6207-B4BE-4757-A277-FA88E2671E8F}" srcOrd="1" destOrd="0" parTransId="{57CABA4A-1D35-42F3-BC7E-D94A9EF77736}" sibTransId="{E87DAAC3-B845-42E0-9178-48725BB5B52C}"/>
    <dgm:cxn modelId="{E4C109E4-52EE-46A7-8840-686CBDFFBEE9}" srcId="{6F4BB9F1-7345-43A7-9AAF-14AE6A650578}" destId="{43022112-10D6-41FC-9B28-B98C1104BC2A}" srcOrd="0" destOrd="0" parTransId="{4603FEC2-87FD-48F1-A004-1E17DFF6EADD}" sibTransId="{EA7F3332-DE4A-4D09-A8C0-74AA43BD2871}"/>
    <dgm:cxn modelId="{9EF4BABD-E32E-430D-B7CE-1B67D538B8E2}" type="presOf" srcId="{3D2C886A-0C67-4FFB-8349-6779B5327FED}" destId="{97040CAB-4F23-4827-8A64-5E2846F1EEDB}" srcOrd="0" destOrd="0" presId="urn:microsoft.com/office/officeart/2005/8/layout/venn2"/>
    <dgm:cxn modelId="{5FBAF9B2-8294-4ACA-8B43-C2E1E0D5382C}" type="presOf" srcId="{6F4BB9F1-7345-43A7-9AAF-14AE6A650578}" destId="{BC025B0F-1F00-4817-A3B4-0039E214B2D8}" srcOrd="0" destOrd="0" presId="urn:microsoft.com/office/officeart/2005/8/layout/venn2"/>
    <dgm:cxn modelId="{9F3729A1-3583-4986-BA98-E4ECEFC807B1}" type="presOf" srcId="{A29A6207-B4BE-4757-A277-FA88E2671E8F}" destId="{45AAD3AD-5C68-405D-A451-33DA17C5EFCB}" srcOrd="1" destOrd="0" presId="urn:microsoft.com/office/officeart/2005/8/layout/venn2"/>
    <dgm:cxn modelId="{07953059-487F-41E2-9031-DBED9A8876D9}" type="presOf" srcId="{3D2C886A-0C67-4FFB-8349-6779B5327FED}" destId="{BE8235DC-FD5A-42C1-8E47-13A7CF5A53E0}" srcOrd="1" destOrd="0" presId="urn:microsoft.com/office/officeart/2005/8/layout/venn2"/>
    <dgm:cxn modelId="{0252B373-8F1D-426A-92EF-8C962B34E85C}" type="presOf" srcId="{43022112-10D6-41FC-9B28-B98C1104BC2A}" destId="{A199A6D3-30F9-4397-AD99-508D1639F1FE}" srcOrd="1" destOrd="0" presId="urn:microsoft.com/office/officeart/2005/8/layout/venn2"/>
    <dgm:cxn modelId="{8DC19B0F-B9A1-41EB-83D2-E4E66B14EAC8}" srcId="{6F4BB9F1-7345-43A7-9AAF-14AE6A650578}" destId="{3D2C886A-0C67-4FFB-8349-6779B5327FED}" srcOrd="2" destOrd="0" parTransId="{E9051CF7-23DB-43EA-BAB9-2C332A61D061}" sibTransId="{FD9594D7-5896-46CE-AFCD-6A5D439CF466}"/>
    <dgm:cxn modelId="{461588F8-A8C6-424F-9CB0-3DA7FF09DC96}" type="presOf" srcId="{A29A6207-B4BE-4757-A277-FA88E2671E8F}" destId="{89B4CCDC-96A0-4C0D-9A61-434D73077A54}" srcOrd="0" destOrd="0" presId="urn:microsoft.com/office/officeart/2005/8/layout/venn2"/>
    <dgm:cxn modelId="{7AD91633-8B0A-44E3-90FF-600A96E95241}" type="presParOf" srcId="{BC025B0F-1F00-4817-A3B4-0039E214B2D8}" destId="{74949FD1-606C-45CD-AC80-BD0C653E4838}" srcOrd="0" destOrd="0" presId="urn:microsoft.com/office/officeart/2005/8/layout/venn2"/>
    <dgm:cxn modelId="{71CEB6D2-771D-4BF0-B8D1-441B0912A913}" type="presParOf" srcId="{74949FD1-606C-45CD-AC80-BD0C653E4838}" destId="{5CD27CE2-E82C-479D-A9E0-A4AFBBF51397}" srcOrd="0" destOrd="0" presId="urn:microsoft.com/office/officeart/2005/8/layout/venn2"/>
    <dgm:cxn modelId="{67A039E9-11CA-4F50-8A3A-B5A690FDDB18}" type="presParOf" srcId="{74949FD1-606C-45CD-AC80-BD0C653E4838}" destId="{A199A6D3-30F9-4397-AD99-508D1639F1FE}" srcOrd="1" destOrd="0" presId="urn:microsoft.com/office/officeart/2005/8/layout/venn2"/>
    <dgm:cxn modelId="{78A716AC-5CFC-4DB8-B67F-FD90E426CAFD}" type="presParOf" srcId="{BC025B0F-1F00-4817-A3B4-0039E214B2D8}" destId="{7148A660-DD9D-43A6-AF15-50FDF1B8B1CB}" srcOrd="1" destOrd="0" presId="urn:microsoft.com/office/officeart/2005/8/layout/venn2"/>
    <dgm:cxn modelId="{4801C95F-C6A4-4CC9-830F-A101A34658CD}" type="presParOf" srcId="{7148A660-DD9D-43A6-AF15-50FDF1B8B1CB}" destId="{89B4CCDC-96A0-4C0D-9A61-434D73077A54}" srcOrd="0" destOrd="0" presId="urn:microsoft.com/office/officeart/2005/8/layout/venn2"/>
    <dgm:cxn modelId="{26398D0F-B13C-45C8-B644-5E33D58851E9}" type="presParOf" srcId="{7148A660-DD9D-43A6-AF15-50FDF1B8B1CB}" destId="{45AAD3AD-5C68-405D-A451-33DA17C5EFCB}" srcOrd="1" destOrd="0" presId="urn:microsoft.com/office/officeart/2005/8/layout/venn2"/>
    <dgm:cxn modelId="{38C25CBB-8EBC-4112-9F13-10BB5CE6E0D5}" type="presParOf" srcId="{BC025B0F-1F00-4817-A3B4-0039E214B2D8}" destId="{D3E5A669-788E-4B8C-80EE-6FE631E490F9}" srcOrd="2" destOrd="0" presId="urn:microsoft.com/office/officeart/2005/8/layout/venn2"/>
    <dgm:cxn modelId="{9E747D2A-E064-4134-80B6-D670A18A90FA}" type="presParOf" srcId="{D3E5A669-788E-4B8C-80EE-6FE631E490F9}" destId="{97040CAB-4F23-4827-8A64-5E2846F1EEDB}" srcOrd="0" destOrd="0" presId="urn:microsoft.com/office/officeart/2005/8/layout/venn2"/>
    <dgm:cxn modelId="{B7B59361-B583-4767-8ACD-9C8E54E69219}" type="presParOf" srcId="{D3E5A669-788E-4B8C-80EE-6FE631E490F9}" destId="{BE8235DC-FD5A-42C1-8E47-13A7CF5A53E0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27CE2-E82C-479D-A9E0-A4AFBBF51397}">
      <dsp:nvSpPr>
        <dsp:cNvPr id="0" name=""/>
        <dsp:cNvSpPr/>
      </dsp:nvSpPr>
      <dsp:spPr>
        <a:xfrm>
          <a:off x="724023" y="0"/>
          <a:ext cx="2896096" cy="2896096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kern="1200" dirty="0" smtClean="0"/>
            <a:t>Programy/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kern="1200" dirty="0" smtClean="0"/>
            <a:t>aplikácie</a:t>
          </a:r>
          <a:endParaRPr lang="sk-SK" sz="1400" kern="1200" dirty="0"/>
        </a:p>
      </dsp:txBody>
      <dsp:txXfrm>
        <a:off x="1665979" y="144804"/>
        <a:ext cx="1012185" cy="434414"/>
      </dsp:txXfrm>
    </dsp:sp>
    <dsp:sp modelId="{89B4CCDC-96A0-4C0D-9A61-434D73077A54}">
      <dsp:nvSpPr>
        <dsp:cNvPr id="0" name=""/>
        <dsp:cNvSpPr/>
      </dsp:nvSpPr>
      <dsp:spPr>
        <a:xfrm>
          <a:off x="1086035" y="724023"/>
          <a:ext cx="2172072" cy="2172072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-2446"/>
                <a:lumOff val="12719"/>
                <a:alphaOff val="0"/>
                <a:tint val="50000"/>
                <a:satMod val="300000"/>
              </a:schemeClr>
            </a:gs>
            <a:gs pos="35000">
              <a:schemeClr val="accent2">
                <a:shade val="80000"/>
                <a:hueOff val="0"/>
                <a:satOff val="-2446"/>
                <a:lumOff val="12719"/>
                <a:alphaOff val="0"/>
                <a:tint val="37000"/>
                <a:satMod val="300000"/>
              </a:schemeClr>
            </a:gs>
            <a:gs pos="100000">
              <a:schemeClr val="accent2">
                <a:shade val="80000"/>
                <a:hueOff val="0"/>
                <a:satOff val="-2446"/>
                <a:lumOff val="1271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kern="1200" dirty="0" err="1" smtClean="0"/>
            <a:t>Kernel</a:t>
          </a:r>
          <a:endParaRPr lang="sk-SK" sz="800" kern="1200" dirty="0"/>
        </a:p>
      </dsp:txBody>
      <dsp:txXfrm>
        <a:off x="1665979" y="859778"/>
        <a:ext cx="1012185" cy="407263"/>
      </dsp:txXfrm>
    </dsp:sp>
    <dsp:sp modelId="{97040CAB-4F23-4827-8A64-5E2846F1EEDB}">
      <dsp:nvSpPr>
        <dsp:cNvPr id="0" name=""/>
        <dsp:cNvSpPr/>
      </dsp:nvSpPr>
      <dsp:spPr>
        <a:xfrm>
          <a:off x="1448047" y="1448048"/>
          <a:ext cx="1448048" cy="1448048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-4892"/>
                <a:lumOff val="25437"/>
                <a:alphaOff val="0"/>
                <a:tint val="50000"/>
                <a:satMod val="300000"/>
              </a:schemeClr>
            </a:gs>
            <a:gs pos="35000">
              <a:schemeClr val="accent2">
                <a:shade val="80000"/>
                <a:hueOff val="0"/>
                <a:satOff val="-4892"/>
                <a:lumOff val="25437"/>
                <a:alphaOff val="0"/>
                <a:tint val="37000"/>
                <a:satMod val="300000"/>
              </a:schemeClr>
            </a:gs>
            <a:gs pos="100000">
              <a:schemeClr val="accent2">
                <a:shade val="80000"/>
                <a:hueOff val="0"/>
                <a:satOff val="-4892"/>
                <a:lumOff val="2543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kern="1200" dirty="0" smtClean="0"/>
            <a:t>Hardware</a:t>
          </a:r>
          <a:endParaRPr lang="sk-SK" sz="800" kern="1200" dirty="0"/>
        </a:p>
      </dsp:txBody>
      <dsp:txXfrm>
        <a:off x="1660109" y="1810060"/>
        <a:ext cx="1023924" cy="724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24181-73AC-42E9-8A9C-4711E98646FB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E77DF-4CEF-4BAB-9F4D-9EB4EF321E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415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thname.com/fhs/pub/fhs-2.3.pdf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http://www1.pacific.edu/~mmaxwel2/ecpe178/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E77DF-4CEF-4BAB-9F4D-9EB4EF321E7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9353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mtClean="0">
                <a:hlinkClick r:id="rId3"/>
              </a:rPr>
              <a:t>http://www.pathname.com/fhs/pub/fhs-2.3.pdf</a:t>
            </a:r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E77DF-4CEF-4BAB-9F4D-9EB4EF321E7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1474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sk-SK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sk-SK" dirty="0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sk-SK" altLang="en-US" smtClean="0"/>
              <a:t>Kliknite sem a upravte štýl predlohy nadpisov.</a:t>
            </a:r>
            <a:endParaRPr lang="sk-SK" altLang="en-US"/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sk-SK" altLang="en-US" smtClean="0"/>
              <a:t>Kliknite sem a upravte štýl predlohy podnadpisov.</a:t>
            </a:r>
            <a:endParaRPr lang="sk-S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k-SK" noProof="0" smtClean="0"/>
              <a:t>Ak chcete pridať obrázok, kliknite na ikonu</a:t>
            </a:r>
            <a:endParaRPr lang="sk-SK" noProof="0" dirty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Nadpis, obsah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8229600" cy="1022400"/>
          </a:xfrm>
        </p:spPr>
        <p:txBody>
          <a:bodyPr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9530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4038600" cy="49530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489447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4" name="Zástupný symbol obsahu 2"/>
          <p:cNvSpPr>
            <a:spLocks noGrp="1"/>
          </p:cNvSpPr>
          <p:nvPr>
            <p:ph idx="10"/>
          </p:nvPr>
        </p:nvSpPr>
        <p:spPr>
          <a:xfrm>
            <a:off x="457200" y="4005064"/>
            <a:ext cx="8229600" cy="2561456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772400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sk-SK" altLang="en-US" smtClean="0"/>
              <a:t>Kliknite sem a upravte štýl predlohy nadpisov.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2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sk-SK" altLang="en-US" smtClean="0"/>
              <a:t>Kliknite sem a upravte štýly predlohy textu.</a:t>
            </a:r>
          </a:p>
          <a:p>
            <a:pPr lvl="1"/>
            <a:r>
              <a:rPr lang="sk-SK" altLang="en-US" smtClean="0"/>
              <a:t>Druhá úroveň</a:t>
            </a:r>
          </a:p>
          <a:p>
            <a:pPr lvl="2"/>
            <a:r>
              <a:rPr lang="sk-SK" altLang="en-US" smtClean="0"/>
              <a:t>Tretia úroveň</a:t>
            </a:r>
          </a:p>
          <a:p>
            <a:pPr lvl="3"/>
            <a:r>
              <a:rPr lang="sk-SK" altLang="en-US" smtClean="0"/>
              <a:t>Štvrtá úroveň</a:t>
            </a:r>
          </a:p>
          <a:p>
            <a:pPr lvl="4"/>
            <a:r>
              <a:rPr lang="sk-SK" altLang="en-US" smtClean="0"/>
              <a:t>Piata úroveň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05800" y="76200"/>
            <a:ext cx="792163" cy="1295400"/>
            <a:chOff x="5136" y="960"/>
            <a:chExt cx="528" cy="864"/>
          </a:xfrm>
        </p:grpSpPr>
        <p:sp>
          <p:nvSpPr>
            <p:cNvPr id="28672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5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5" cy="7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5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5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5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5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5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87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1" fontAlgn="base" hangingPunct="1">
        <a:spcBef>
          <a:spcPct val="25000"/>
        </a:spcBef>
        <a:spcAft>
          <a:spcPct val="20000"/>
        </a:spcAft>
        <a:buClr>
          <a:schemeClr val="tx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80988" algn="l" rtl="0" eaLnBrk="1" fontAlgn="base" hangingPunct="1">
        <a:spcBef>
          <a:spcPct val="25000"/>
        </a:spcBef>
        <a:spcAft>
          <a:spcPct val="20000"/>
        </a:spcAft>
        <a:buClr>
          <a:schemeClr val="accent2"/>
        </a:buClr>
        <a:buSzPct val="70000"/>
        <a:buFont typeface="Wingdings" pitchFamily="2" charset="2"/>
        <a:buChar char="l"/>
        <a:tabLst/>
        <a:defRPr sz="2000">
          <a:solidFill>
            <a:schemeClr val="tx1"/>
          </a:solidFill>
          <a:latin typeface="+mn-lt"/>
        </a:defRPr>
      </a:lvl2pPr>
      <a:lvl3pPr marL="893763" indent="-177800" algn="l" rtl="0" eaLnBrk="1" fontAlgn="base" hangingPunct="1">
        <a:spcBef>
          <a:spcPct val="25000"/>
        </a:spcBef>
        <a:spcAft>
          <a:spcPct val="20000"/>
        </a:spcAft>
        <a:buClr>
          <a:schemeClr val="accent1"/>
        </a:buClr>
        <a:buSzPct val="70000"/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163638" indent="-179388" algn="l" rtl="0" eaLnBrk="1" fontAlgn="base" hangingPunct="1">
        <a:spcBef>
          <a:spcPct val="25000"/>
        </a:spcBef>
        <a:spcAft>
          <a:spcPct val="20000"/>
        </a:spcAft>
        <a:buClr>
          <a:schemeClr val="tx2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1341438" indent="-177800" algn="l" rtl="0" eaLnBrk="1" fontAlgn="base" hangingPunct="1">
        <a:spcBef>
          <a:spcPct val="25000"/>
        </a:spcBef>
        <a:spcAft>
          <a:spcPct val="2000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5000"/>
        </a:spcBef>
        <a:spcAft>
          <a:spcPct val="2000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5000"/>
        </a:spcBef>
        <a:spcAft>
          <a:spcPct val="2000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5000"/>
        </a:spcBef>
        <a:spcAft>
          <a:spcPct val="2000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5000"/>
        </a:spcBef>
        <a:spcAft>
          <a:spcPct val="2000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url_na_balicek/balicek.deb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</a:t>
            </a:r>
            <a:r>
              <a:rPr lang="sk-SK" dirty="0" err="1" smtClean="0"/>
              <a:t>áklady</a:t>
            </a:r>
            <a:r>
              <a:rPr lang="sk-SK" dirty="0" smtClean="0"/>
              <a:t> systému Linux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d</a:t>
            </a:r>
            <a:r>
              <a:rPr lang="en-US" dirty="0" smtClean="0"/>
              <a:t>oc</a:t>
            </a:r>
            <a:r>
              <a:rPr lang="en-US" dirty="0" smtClean="0"/>
              <a:t>. Ing. Pavel Sege</a:t>
            </a:r>
            <a:r>
              <a:rPr lang="sk-SK" dirty="0" smtClean="0"/>
              <a:t>č, PhD.</a:t>
            </a:r>
          </a:p>
          <a:p>
            <a:endParaRPr lang="en-US" sz="2400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Výhodné najmä pri ovládaní cez </a:t>
            </a:r>
            <a:r>
              <a:rPr lang="sk-SK" dirty="0" err="1" smtClean="0"/>
              <a:t>shell</a:t>
            </a:r>
            <a:endParaRPr lang="sk-SK" dirty="0" smtClean="0"/>
          </a:p>
          <a:p>
            <a:pPr lvl="1"/>
            <a:r>
              <a:rPr lang="sk-SK" dirty="0" smtClean="0"/>
              <a:t>C</a:t>
            </a:r>
            <a:r>
              <a:rPr lang="en-US" dirty="0" err="1" smtClean="0"/>
              <a:t>trl</a:t>
            </a:r>
            <a:r>
              <a:rPr lang="en-US" dirty="0" smtClean="0"/>
              <a:t>-W  </a:t>
            </a:r>
            <a:r>
              <a:rPr lang="sk-SK" dirty="0" smtClean="0"/>
              <a:t>zmaže slovo vľavo</a:t>
            </a:r>
          </a:p>
          <a:p>
            <a:pPr lvl="1"/>
            <a:r>
              <a:rPr lang="sk-SK" dirty="0" smtClean="0"/>
              <a:t>C</a:t>
            </a:r>
            <a:r>
              <a:rPr lang="en-US" dirty="0" err="1" smtClean="0"/>
              <a:t>trl</a:t>
            </a:r>
            <a:r>
              <a:rPr lang="en-US" dirty="0" smtClean="0"/>
              <a:t>-U  </a:t>
            </a:r>
            <a:r>
              <a:rPr lang="sk-SK" dirty="0" smtClean="0"/>
              <a:t>zmaže celý riadok vľavo</a:t>
            </a:r>
          </a:p>
          <a:p>
            <a:pPr lvl="1"/>
            <a:r>
              <a:rPr lang="sk-SK" dirty="0" err="1" smtClean="0"/>
              <a:t>Ctrl-A</a:t>
            </a:r>
            <a:r>
              <a:rPr lang="sk-SK" dirty="0" smtClean="0"/>
              <a:t> skok na začiatok riadku</a:t>
            </a:r>
          </a:p>
          <a:p>
            <a:pPr lvl="1"/>
            <a:r>
              <a:rPr lang="sk-SK" dirty="0" err="1" smtClean="0"/>
              <a:t>Ctrl-E</a:t>
            </a:r>
            <a:r>
              <a:rPr lang="sk-SK" dirty="0" smtClean="0"/>
              <a:t> skok na koniec riadku</a:t>
            </a:r>
          </a:p>
          <a:p>
            <a:pPr lvl="1"/>
            <a:r>
              <a:rPr lang="sk-SK" dirty="0" err="1" smtClean="0"/>
              <a:t>Ctrl-C</a:t>
            </a:r>
            <a:r>
              <a:rPr lang="sk-SK" dirty="0" smtClean="0"/>
              <a:t> ukončí program</a:t>
            </a:r>
          </a:p>
          <a:p>
            <a:pPr lvl="1"/>
            <a:r>
              <a:rPr lang="sk-SK" dirty="0" smtClean="0"/>
              <a:t>...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Klávesové skratky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Súborový systém</a:t>
            </a:r>
            <a:endParaRPr lang="en-US" dirty="0"/>
          </a:p>
        </p:txBody>
      </p:sp>
      <p:pic>
        <p:nvPicPr>
          <p:cNvPr id="9" name="Picture 10" descr="intro-5-image-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43751"/>
            <a:ext cx="4402832" cy="4756145"/>
          </a:xfrm>
          <a:prstGeom prst="rect">
            <a:avLst/>
          </a:prstGeom>
          <a:noFill/>
          <a:ln/>
        </p:spPr>
      </p:pic>
      <p:sp>
        <p:nvSpPr>
          <p:cNvPr id="6" name="Zástupný symbol obsahu 5"/>
          <p:cNvSpPr>
            <a:spLocks noGrp="1"/>
          </p:cNvSpPr>
          <p:nvPr>
            <p:ph sz="half" idx="2"/>
          </p:nvPr>
        </p:nvSpPr>
        <p:spPr>
          <a:xfrm>
            <a:off x="4648200" y="1719262"/>
            <a:ext cx="4038600" cy="4806081"/>
          </a:xfrm>
        </p:spPr>
        <p:txBody>
          <a:bodyPr>
            <a:normAutofit fontScale="85000" lnSpcReduction="10000"/>
          </a:bodyPr>
          <a:lstStyle/>
          <a:p>
            <a:r>
              <a:rPr lang="sk-SK" dirty="0" smtClean="0"/>
              <a:t>Stromová štruktúra</a:t>
            </a:r>
          </a:p>
          <a:p>
            <a:pPr lvl="1"/>
            <a:r>
              <a:rPr lang="sk-SK" dirty="0" smtClean="0"/>
              <a:t>Začína v  </a:t>
            </a:r>
            <a:r>
              <a:rPr lang="sk-SK" dirty="0" err="1" smtClean="0"/>
              <a:t>root-e</a:t>
            </a:r>
            <a:r>
              <a:rPr lang="sk-SK" dirty="0" smtClean="0"/>
              <a:t> „/“</a:t>
            </a:r>
          </a:p>
          <a:p>
            <a:pPr lvl="1"/>
            <a:r>
              <a:rPr lang="sk-SK" dirty="0" smtClean="0"/>
              <a:t>Každý uzol je súbor alebo adresár</a:t>
            </a:r>
          </a:p>
          <a:p>
            <a:pPr lvl="1"/>
            <a:r>
              <a:rPr lang="sk-SK" dirty="0" smtClean="0"/>
              <a:t>Mená súborov a priečinkov sú znakovo citlivé</a:t>
            </a:r>
          </a:p>
          <a:p>
            <a:pPr lvl="2"/>
            <a:r>
              <a:rPr lang="sk-SK" dirty="0" smtClean="0"/>
              <a:t>Cesta: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/etc/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kamailio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/>
              <a:t>Zobrazenie</a:t>
            </a:r>
            <a:r>
              <a:rPr lang="en-US" dirty="0" smtClean="0"/>
              <a:t> </a:t>
            </a:r>
            <a:r>
              <a:rPr lang="en-US" dirty="0" err="1" smtClean="0"/>
              <a:t>aktu</a:t>
            </a:r>
            <a:r>
              <a:rPr lang="sk-SK" dirty="0" err="1" smtClean="0"/>
              <a:t>álnej</a:t>
            </a:r>
            <a:r>
              <a:rPr lang="sk-SK" dirty="0" smtClean="0"/>
              <a:t> cesty</a:t>
            </a:r>
          </a:p>
          <a:p>
            <a:pPr lvl="2"/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pwd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Po </a:t>
            </a:r>
            <a:r>
              <a:rPr lang="en-US" dirty="0" err="1" smtClean="0"/>
              <a:t>prihl</a:t>
            </a:r>
            <a:r>
              <a:rPr lang="sk-SK" dirty="0" smtClean="0"/>
              <a:t>á</a:t>
            </a:r>
            <a:r>
              <a:rPr lang="en-US" dirty="0" err="1" smtClean="0"/>
              <a:t>sen</a:t>
            </a:r>
            <a:r>
              <a:rPr lang="sk-SK" dirty="0" smtClean="0"/>
              <a:t>í</a:t>
            </a:r>
            <a:r>
              <a:rPr lang="en-US" dirty="0" smtClean="0"/>
              <a:t> </a:t>
            </a:r>
            <a:r>
              <a:rPr lang="en-US" dirty="0" err="1" smtClean="0"/>
              <a:t>sme</a:t>
            </a:r>
            <a:r>
              <a:rPr lang="en-US" dirty="0" smtClean="0"/>
              <a:t> v </a:t>
            </a:r>
            <a:r>
              <a:rPr lang="en-US" dirty="0" err="1" smtClean="0"/>
              <a:t>na</a:t>
            </a:r>
            <a:r>
              <a:rPr lang="sk-SK" dirty="0" smtClean="0"/>
              <a:t>š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domovskom</a:t>
            </a:r>
            <a:r>
              <a:rPr lang="en-US" dirty="0" smtClean="0"/>
              <a:t> </a:t>
            </a:r>
            <a:r>
              <a:rPr lang="en-US" dirty="0" err="1" smtClean="0"/>
              <a:t>prie</a:t>
            </a:r>
            <a:r>
              <a:rPr lang="sk-SK" dirty="0" smtClean="0"/>
              <a:t>č</a:t>
            </a:r>
            <a:r>
              <a:rPr lang="en-US" dirty="0" err="1" smtClean="0"/>
              <a:t>inku</a:t>
            </a:r>
            <a:endParaRPr lang="sk-SK" dirty="0" smtClean="0"/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/home/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meno_usera</a:t>
            </a:r>
            <a:endParaRPr lang="sk-SK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sk-SK" dirty="0" smtClean="0"/>
              <a:t>adresáre</a:t>
            </a:r>
            <a:endParaRPr lang="en-US" dirty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57200" y="1371600"/>
            <a:ext cx="60198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 dirty="0">
                <a:latin typeface="+mj-lt"/>
              </a:rPr>
              <a:t>bin</a:t>
            </a:r>
            <a:r>
              <a:rPr lang="en-US" sz="1600" dirty="0">
                <a:latin typeface="+mj-lt"/>
              </a:rPr>
              <a:t> Essential command binaries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 dirty="0">
                <a:latin typeface="+mj-lt"/>
              </a:rPr>
              <a:t>boot</a:t>
            </a:r>
            <a:r>
              <a:rPr lang="en-US" sz="1600" dirty="0">
                <a:latin typeface="+mj-lt"/>
              </a:rPr>
              <a:t> Static ﬁles of the boot loader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 dirty="0" err="1">
                <a:latin typeface="+mj-lt"/>
              </a:rPr>
              <a:t>dev</a:t>
            </a:r>
            <a:r>
              <a:rPr lang="en-US" sz="1600" dirty="0">
                <a:latin typeface="+mj-lt"/>
              </a:rPr>
              <a:t> Device ﬁles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 dirty="0" err="1">
                <a:latin typeface="+mj-lt"/>
              </a:rPr>
              <a:t>etc</a:t>
            </a:r>
            <a:r>
              <a:rPr lang="en-US" sz="1600" dirty="0">
                <a:latin typeface="+mj-lt"/>
              </a:rPr>
              <a:t> Host-speciﬁc system conﬁguration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 dirty="0">
                <a:latin typeface="+mj-lt"/>
              </a:rPr>
              <a:t>lib</a:t>
            </a:r>
            <a:r>
              <a:rPr lang="en-US" sz="1600" dirty="0">
                <a:latin typeface="+mj-lt"/>
              </a:rPr>
              <a:t> Essential shared libraries and kernel modules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 dirty="0">
                <a:latin typeface="+mj-lt"/>
              </a:rPr>
              <a:t>media</a:t>
            </a:r>
            <a:r>
              <a:rPr lang="en-US" sz="1600" dirty="0">
                <a:latin typeface="+mj-lt"/>
              </a:rPr>
              <a:t> Mount point for </a:t>
            </a:r>
            <a:r>
              <a:rPr lang="en-US" sz="1600" dirty="0" err="1">
                <a:latin typeface="+mj-lt"/>
              </a:rPr>
              <a:t>removeable</a:t>
            </a:r>
            <a:r>
              <a:rPr lang="en-US" sz="1600" dirty="0">
                <a:latin typeface="+mj-lt"/>
              </a:rPr>
              <a:t> media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 dirty="0" err="1">
                <a:latin typeface="+mj-lt"/>
              </a:rPr>
              <a:t>mnt</a:t>
            </a:r>
            <a:r>
              <a:rPr lang="en-US" sz="1600" dirty="0">
                <a:latin typeface="+mj-lt"/>
              </a:rPr>
              <a:t> Mount point for mounting a </a:t>
            </a:r>
            <a:r>
              <a:rPr lang="en-US" sz="1600" dirty="0" err="1">
                <a:latin typeface="+mj-lt"/>
              </a:rPr>
              <a:t>ﬁlesystem</a:t>
            </a:r>
            <a:r>
              <a:rPr lang="en-US" sz="1600" dirty="0">
                <a:latin typeface="+mj-lt"/>
              </a:rPr>
              <a:t> temporarily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 dirty="0">
                <a:latin typeface="+mj-lt"/>
              </a:rPr>
              <a:t>opt</a:t>
            </a:r>
            <a:r>
              <a:rPr lang="en-US" sz="1600" dirty="0">
                <a:latin typeface="+mj-lt"/>
              </a:rPr>
              <a:t> Add-on application software packages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 dirty="0" err="1">
                <a:latin typeface="+mj-lt"/>
              </a:rPr>
              <a:t>sbin</a:t>
            </a:r>
            <a:r>
              <a:rPr lang="en-US" sz="1600" dirty="0">
                <a:latin typeface="+mj-lt"/>
              </a:rPr>
              <a:t> Essential system binaries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 dirty="0" err="1">
                <a:latin typeface="+mj-lt"/>
              </a:rPr>
              <a:t>srv</a:t>
            </a:r>
            <a:r>
              <a:rPr lang="en-US" sz="1600" dirty="0">
                <a:latin typeface="+mj-lt"/>
              </a:rPr>
              <a:t> Data for services provided by this system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 err="1">
                <a:latin typeface="+mj-lt"/>
              </a:rPr>
              <a:t>t</a:t>
            </a:r>
            <a:r>
              <a:rPr lang="en-US" sz="1600" b="1" dirty="0" err="1">
                <a:latin typeface="+mj-lt"/>
              </a:rPr>
              <a:t>m</a:t>
            </a:r>
            <a:r>
              <a:rPr lang="en-US" sz="1600" dirty="0" err="1">
                <a:latin typeface="+mj-lt"/>
              </a:rPr>
              <a:t>p</a:t>
            </a:r>
            <a:r>
              <a:rPr lang="en-US" sz="1600" dirty="0">
                <a:latin typeface="+mj-lt"/>
              </a:rPr>
              <a:t> Temporary ﬁles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 dirty="0" err="1">
                <a:latin typeface="+mj-lt"/>
              </a:rPr>
              <a:t>usr</a:t>
            </a:r>
            <a:r>
              <a:rPr lang="en-US" sz="1600" dirty="0">
                <a:latin typeface="+mj-lt"/>
              </a:rPr>
              <a:t> Secondary hierarchy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 dirty="0" err="1">
                <a:latin typeface="+mj-lt"/>
              </a:rPr>
              <a:t>var</a:t>
            </a:r>
            <a:r>
              <a:rPr lang="en-US" sz="1600" dirty="0">
                <a:latin typeface="+mj-lt"/>
              </a:rPr>
              <a:t> Variable data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5600" y="1295400"/>
            <a:ext cx="1600200" cy="5257800"/>
            <a:chOff x="4224" y="816"/>
            <a:chExt cx="1008" cy="3312"/>
          </a:xfrm>
        </p:grpSpPr>
        <p:sp>
          <p:nvSpPr>
            <p:cNvPr id="11271" name="Rectangle 7" descr="Blue tissue paper"/>
            <p:cNvSpPr>
              <a:spLocks noChangeArrowheads="1"/>
            </p:cNvSpPr>
            <p:nvPr/>
          </p:nvSpPr>
          <p:spPr bwMode="auto">
            <a:xfrm>
              <a:off x="4224" y="816"/>
              <a:ext cx="960" cy="331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45791" dir="202140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4272" y="2256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/</a:t>
              </a:r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4560" y="864"/>
              <a:ext cx="672" cy="3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bin</a:t>
              </a:r>
            </a:p>
            <a:p>
              <a:pPr>
                <a:spcBef>
                  <a:spcPct val="50000"/>
                </a:spcBef>
              </a:pPr>
              <a:r>
                <a:rPr lang="en-US" sz="1400"/>
                <a:t>boot</a:t>
              </a:r>
            </a:p>
            <a:p>
              <a:pPr>
                <a:spcBef>
                  <a:spcPct val="50000"/>
                </a:spcBef>
              </a:pPr>
              <a:r>
                <a:rPr lang="en-US" sz="1400"/>
                <a:t>dev</a:t>
              </a:r>
            </a:p>
            <a:p>
              <a:pPr>
                <a:spcBef>
                  <a:spcPct val="50000"/>
                </a:spcBef>
              </a:pPr>
              <a:r>
                <a:rPr lang="en-US" sz="1400"/>
                <a:t>etc</a:t>
              </a:r>
            </a:p>
            <a:p>
              <a:pPr>
                <a:spcBef>
                  <a:spcPct val="50000"/>
                </a:spcBef>
              </a:pPr>
              <a:r>
                <a:rPr lang="en-US" sz="1400"/>
                <a:t>home</a:t>
              </a:r>
            </a:p>
            <a:p>
              <a:pPr>
                <a:spcBef>
                  <a:spcPct val="50000"/>
                </a:spcBef>
              </a:pPr>
              <a:r>
                <a:rPr lang="en-US" sz="1400"/>
                <a:t>lib</a:t>
              </a:r>
            </a:p>
            <a:p>
              <a:pPr>
                <a:spcBef>
                  <a:spcPct val="50000"/>
                </a:spcBef>
              </a:pPr>
              <a:r>
                <a:rPr lang="en-US" sz="1400"/>
                <a:t>lost+found</a:t>
              </a:r>
            </a:p>
            <a:p>
              <a:pPr>
                <a:spcBef>
                  <a:spcPct val="50000"/>
                </a:spcBef>
              </a:pPr>
              <a:r>
                <a:rPr lang="en-US" sz="1400"/>
                <a:t>misc</a:t>
              </a:r>
            </a:p>
            <a:p>
              <a:pPr>
                <a:spcBef>
                  <a:spcPct val="50000"/>
                </a:spcBef>
              </a:pPr>
              <a:r>
                <a:rPr lang="en-US" sz="1400"/>
                <a:t>mnt</a:t>
              </a:r>
            </a:p>
            <a:p>
              <a:pPr>
                <a:spcBef>
                  <a:spcPct val="50000"/>
                </a:spcBef>
              </a:pPr>
              <a:r>
                <a:rPr lang="en-US" sz="1400"/>
                <a:t>opt</a:t>
              </a:r>
            </a:p>
            <a:p>
              <a:pPr>
                <a:spcBef>
                  <a:spcPct val="50000"/>
                </a:spcBef>
              </a:pPr>
              <a:r>
                <a:rPr lang="en-US" sz="1400"/>
                <a:t>proc</a:t>
              </a:r>
            </a:p>
            <a:p>
              <a:pPr>
                <a:spcBef>
                  <a:spcPct val="50000"/>
                </a:spcBef>
              </a:pPr>
              <a:r>
                <a:rPr lang="en-US" sz="1400"/>
                <a:t>root</a:t>
              </a:r>
            </a:p>
            <a:p>
              <a:pPr>
                <a:spcBef>
                  <a:spcPct val="50000"/>
                </a:spcBef>
              </a:pPr>
              <a:r>
                <a:rPr lang="en-US" sz="1400"/>
                <a:t>sbin</a:t>
              </a:r>
            </a:p>
            <a:p>
              <a:pPr>
                <a:spcBef>
                  <a:spcPct val="50000"/>
                </a:spcBef>
              </a:pPr>
              <a:r>
                <a:rPr lang="en-US" sz="1400"/>
                <a:t>tmp</a:t>
              </a:r>
            </a:p>
            <a:p>
              <a:pPr>
                <a:spcBef>
                  <a:spcPct val="50000"/>
                </a:spcBef>
              </a:pPr>
              <a:r>
                <a:rPr lang="en-US" sz="1400"/>
                <a:t>usr</a:t>
              </a:r>
            </a:p>
            <a:p>
              <a:pPr>
                <a:spcBef>
                  <a:spcPct val="50000"/>
                </a:spcBef>
              </a:pPr>
              <a:r>
                <a:rPr lang="en-US" sz="1400"/>
                <a:t>var</a:t>
              </a:r>
            </a:p>
          </p:txBody>
        </p:sp>
        <p:sp>
          <p:nvSpPr>
            <p:cNvPr id="11274" name="Line 10"/>
            <p:cNvSpPr>
              <a:spLocks noChangeShapeType="1"/>
            </p:cNvSpPr>
            <p:nvPr/>
          </p:nvSpPr>
          <p:spPr bwMode="auto">
            <a:xfrm>
              <a:off x="4512" y="912"/>
              <a:ext cx="0" cy="312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dist="45791" dir="2021404" algn="ctr" rotWithShape="0">
                <a:srgbClr val="C0C0C0"/>
              </a:outerShdw>
            </a:effectLst>
          </p:spPr>
          <p:txBody>
            <a:bodyPr/>
            <a:lstStyle/>
            <a:p>
              <a:endParaRPr lang="sk-SK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Základné príkazy systému – práca so súbormi a adresármi 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62165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Zmena priečinka: </a:t>
            </a: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cd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↵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/home/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palo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sk-SK" dirty="0" smtClean="0">
                <a:latin typeface="Courier New" pitchFamily="49" charset="0"/>
                <a:cs typeface="Courier New" pitchFamily="49" charset="0"/>
              </a:rPr>
              <a:t>cd /</a:t>
            </a: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etc</a:t>
            </a:r>
            <a:r>
              <a:rPr lang="sk-SK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kamailio</a:t>
            </a:r>
            <a:r>
              <a:rPr lang="sk-SK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↵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sk-SK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wd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↵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sk-SK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etc</a:t>
            </a:r>
            <a:r>
              <a:rPr lang="sk-SK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kamailio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k-SK" dirty="0" smtClean="0">
                <a:ea typeface="+mn-ea"/>
                <a:cs typeface="+mn-cs"/>
              </a:rPr>
              <a:t>or</a:t>
            </a:r>
          </a:p>
          <a:p>
            <a:pPr lvl="1">
              <a:buNone/>
            </a:pP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sk-SK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dirty="0" smtClean="0">
                <a:latin typeface="Courier New" pitchFamily="49" charset="0"/>
                <a:cs typeface="Courier New" pitchFamily="49" charset="0"/>
              </a:rPr>
              <a:t>..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↵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k-SK" dirty="0" smtClean="0">
                <a:ea typeface="+mn-ea"/>
                <a:cs typeface="+mn-cs"/>
              </a:rPr>
              <a:t>Or</a:t>
            </a:r>
          </a:p>
          <a:p>
            <a:pPr lvl="1">
              <a:buNone/>
            </a:pP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sk-SK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↵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62165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>
                <a:cs typeface="Courier New" pitchFamily="49" charset="0"/>
              </a:rPr>
              <a:t>Zobrazenie cesty kde sa aktuálne nachádzam: </a:t>
            </a: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pwd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↵</a:t>
            </a:r>
          </a:p>
          <a:p>
            <a:pPr lvl="1">
              <a:buNone/>
            </a:pPr>
            <a:r>
              <a:rPr lang="sk-SK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home</a:t>
            </a:r>
            <a:r>
              <a:rPr lang="sk-SK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palo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Základné príkazy systému - práca so súbormi, adresármi</a:t>
            </a:r>
            <a:endParaRPr lang="en-US" dirty="0"/>
          </a:p>
        </p:txBody>
      </p:sp>
      <p:sp>
        <p:nvSpPr>
          <p:cNvPr id="2" name="Zástupný symbol obsahu 1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790157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Presun súboru / adresára: </a:t>
            </a: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mv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[OPTION]... SOURCE DEST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mv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subor1.txt subor2.txt</a:t>
            </a:r>
          </a:p>
          <a:p>
            <a:pPr lvl="2"/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mv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Dir1 Dir2</a:t>
            </a:r>
            <a:endParaRPr lang="sk-SK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k-SK" dirty="0" smtClean="0">
                <a:latin typeface="+mj-lt"/>
                <a:cs typeface="Courier New" pitchFamily="49" charset="0"/>
              </a:rPr>
              <a:t>Kopírovanie: </a:t>
            </a: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cp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sk-SK" dirty="0" smtClean="0">
                <a:latin typeface="Courier New" pitchFamily="49" charset="0"/>
                <a:cs typeface="Courier New" pitchFamily="49" charset="0"/>
              </a:rPr>
              <a:t> [OPTION]... SOURCE DEST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79015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Vytvorenie</a:t>
            </a:r>
            <a:r>
              <a:rPr lang="sk-SK" dirty="0" smtClean="0"/>
              <a:t> adresára: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mkdir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k-SK" dirty="0" smtClean="0"/>
              <a:t>Mazanie</a:t>
            </a:r>
            <a:endParaRPr lang="en-US" dirty="0" smtClean="0"/>
          </a:p>
          <a:p>
            <a:pPr lvl="1"/>
            <a:r>
              <a:rPr lang="en-US" dirty="0" err="1" smtClean="0"/>
              <a:t>Adres</a:t>
            </a:r>
            <a:r>
              <a:rPr lang="sk-SK" dirty="0" err="1" smtClean="0"/>
              <a:t>ára</a:t>
            </a:r>
            <a:r>
              <a:rPr lang="sk-SK" dirty="0" smtClean="0"/>
              <a:t>: </a:t>
            </a:r>
          </a:p>
          <a:p>
            <a:pPr lvl="2"/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rmdir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k-SK" dirty="0" err="1" smtClean="0"/>
              <a:t>Súbora</a:t>
            </a:r>
            <a:r>
              <a:rPr lang="sk-SK" dirty="0" smtClean="0"/>
              <a:t> alebo adresára: </a:t>
            </a:r>
          </a:p>
          <a:p>
            <a:pPr lvl="2"/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rm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sk-SK" dirty="0" smtClean="0">
                <a:latin typeface="Courier New" pitchFamily="49" charset="0"/>
                <a:cs typeface="Courier New" pitchFamily="49" charset="0"/>
              </a:rPr>
              <a:t>–d //zmazanie </a:t>
            </a: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adr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sk-SK" dirty="0" smtClean="0">
                <a:latin typeface="Courier New" pitchFamily="49" charset="0"/>
                <a:cs typeface="Courier New" pitchFamily="49" charset="0"/>
              </a:rPr>
              <a:t>-r </a:t>
            </a:r>
            <a:r>
              <a:rPr lang="sk-SK" dirty="0" smtClean="0">
                <a:latin typeface="Courier New" pitchFamily="49" charset="0"/>
                <a:cs typeface="Courier New" pitchFamily="49" charset="0"/>
              </a:rPr>
              <a:t>//maž rekurzívne</a:t>
            </a:r>
          </a:p>
          <a:p>
            <a:r>
              <a:rPr lang="sk-SK" dirty="0" smtClean="0"/>
              <a:t>Premiestnenie: </a:t>
            </a: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mv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mv</a:t>
            </a:r>
            <a:r>
              <a:rPr lang="sk-SK" dirty="0" smtClean="0">
                <a:latin typeface="Courier New" pitchFamily="49" charset="0"/>
                <a:cs typeface="Courier New" pitchFamily="49" charset="0"/>
              </a:rPr>
              <a:t> file_1 file_2 </a:t>
            </a:r>
          </a:p>
          <a:p>
            <a:endParaRPr lang="en-US" dirty="0"/>
          </a:p>
        </p:txBody>
      </p:sp>
      <p:sp>
        <p:nvSpPr>
          <p:cNvPr id="5" name="BlokTextu 4"/>
          <p:cNvSpPr txBox="1"/>
          <p:nvPr/>
        </p:nvSpPr>
        <p:spPr>
          <a:xfrm>
            <a:off x="395536" y="5805264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Poznámka: </a:t>
            </a:r>
            <a:r>
              <a:rPr lang="en-US" dirty="0" smtClean="0"/>
              <a:t>V</a:t>
            </a:r>
            <a:r>
              <a:rPr lang="sk-SK" dirty="0" err="1" smtClean="0"/>
              <a:t>äčšina</a:t>
            </a:r>
            <a:r>
              <a:rPr lang="sk-SK" dirty="0" smtClean="0"/>
              <a:t> asi použije mc – </a:t>
            </a:r>
            <a:r>
              <a:rPr lang="sk-SK" dirty="0" err="1" smtClean="0"/>
              <a:t>Midnight</a:t>
            </a:r>
            <a:r>
              <a:rPr lang="sk-SK" dirty="0" smtClean="0"/>
              <a:t> </a:t>
            </a:r>
            <a:r>
              <a:rPr lang="sk-SK" dirty="0" err="1" smtClean="0"/>
              <a:t>Commander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Základné príkazy systému – vyhľadanie súborov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5661248"/>
          </a:xfrm>
        </p:spPr>
        <p:txBody>
          <a:bodyPr>
            <a:noAutofit/>
          </a:bodyPr>
          <a:lstStyle/>
          <a:p>
            <a:r>
              <a:rPr lang="sk-SK" sz="2000" b="1" dirty="0" err="1" smtClean="0">
                <a:latin typeface="Courier New" pitchFamily="49" charset="0"/>
                <a:cs typeface="Courier New" pitchFamily="49" charset="0"/>
              </a:rPr>
              <a:t>Find</a:t>
            </a:r>
            <a:endParaRPr lang="sk-SK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find &lt;start directory&gt; -name &lt;file name&gt; -print</a:t>
            </a:r>
            <a:endParaRPr lang="sk-SK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k-SK" sz="2000" dirty="0" smtClean="0"/>
              <a:t>Príklad</a:t>
            </a:r>
          </a:p>
          <a:p>
            <a:pPr lvl="2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find /home –name readme -print </a:t>
            </a:r>
          </a:p>
          <a:p>
            <a:pPr lvl="2"/>
            <a:r>
              <a:rPr lang="en-US" sz="1400" dirty="0" smtClean="0"/>
              <a:t> </a:t>
            </a:r>
            <a:r>
              <a:rPr lang="sk-SK" sz="1400" dirty="0" smtClean="0"/>
              <a:t>Hľadaj súbor s menom </a:t>
            </a:r>
            <a:r>
              <a:rPr lang="sk-SK" sz="1400" i="1" dirty="0" err="1" smtClean="0"/>
              <a:t>readme</a:t>
            </a:r>
            <a:r>
              <a:rPr lang="sk-SK" sz="1400" dirty="0" smtClean="0"/>
              <a:t>, začni v adresári </a:t>
            </a:r>
            <a:r>
              <a:rPr lang="sk-SK" sz="1400" i="1" dirty="0" smtClean="0"/>
              <a:t>/</a:t>
            </a:r>
            <a:r>
              <a:rPr lang="sk-SK" sz="1400" i="1" dirty="0" err="1" smtClean="0"/>
              <a:t>home</a:t>
            </a:r>
            <a:r>
              <a:rPr lang="sk-SK" sz="1400" i="1" dirty="0" smtClean="0"/>
              <a:t>, </a:t>
            </a:r>
            <a:r>
              <a:rPr lang="sk-SK" sz="1400" dirty="0" smtClean="0"/>
              <a:t>po nájdení vypíš celu cestu k nemu</a:t>
            </a:r>
          </a:p>
          <a:p>
            <a:r>
              <a:rPr lang="sk-SK" sz="2000" b="1" dirty="0" err="1" smtClean="0">
                <a:latin typeface="Courier New" pitchFamily="49" charset="0"/>
                <a:cs typeface="Courier New" pitchFamily="49" charset="0"/>
              </a:rPr>
              <a:t>Locate</a:t>
            </a:r>
            <a:endParaRPr lang="sk-SK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k-SK" sz="2000" dirty="0" smtClean="0"/>
              <a:t>Využíva </a:t>
            </a:r>
            <a:r>
              <a:rPr lang="sk-SK" sz="2000" dirty="0" err="1" smtClean="0"/>
              <a:t>slocate</a:t>
            </a:r>
            <a:r>
              <a:rPr lang="sk-SK" sz="2000" dirty="0" smtClean="0"/>
              <a:t> databázu</a:t>
            </a:r>
            <a:endParaRPr lang="en-US" sz="2000" dirty="0" smtClean="0"/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Locate –u</a:t>
            </a:r>
          </a:p>
          <a:p>
            <a:pPr lvl="2"/>
            <a:r>
              <a:rPr lang="en-US" sz="1400" dirty="0" err="1" smtClean="0"/>
              <a:t>Vytvor</a:t>
            </a:r>
            <a:r>
              <a:rPr lang="en-US" sz="1400" dirty="0" smtClean="0"/>
              <a:t> </a:t>
            </a:r>
            <a:r>
              <a:rPr lang="en-US" sz="1400" dirty="0" err="1" smtClean="0"/>
              <a:t>slo</a:t>
            </a:r>
            <a:r>
              <a:rPr lang="sk-SK" sz="1400" dirty="0" smtClean="0"/>
              <a:t>c</a:t>
            </a:r>
            <a:r>
              <a:rPr lang="en-US" sz="1400" dirty="0" smtClean="0"/>
              <a:t>ate </a:t>
            </a:r>
            <a:r>
              <a:rPr lang="en-US" sz="1400" dirty="0" err="1" smtClean="0"/>
              <a:t>datab</a:t>
            </a:r>
            <a:r>
              <a:rPr lang="sk-SK" sz="1400" dirty="0" smtClean="0"/>
              <a:t>á</a:t>
            </a:r>
            <a:r>
              <a:rPr lang="en-US" sz="1400" dirty="0" err="1" smtClean="0"/>
              <a:t>zu</a:t>
            </a:r>
            <a:endParaRPr lang="sk-SK" sz="1400" dirty="0" smtClean="0"/>
          </a:p>
          <a:p>
            <a:pPr lvl="1"/>
            <a:r>
              <a:rPr lang="sk-SK" sz="2000" dirty="0" smtClean="0"/>
              <a:t>Príklad</a:t>
            </a:r>
          </a:p>
          <a:p>
            <a:pPr lvl="2"/>
            <a:r>
              <a:rPr lang="sk-SK" sz="1400" dirty="0" err="1" smtClean="0">
                <a:latin typeface="Courier New" pitchFamily="49" charset="0"/>
                <a:cs typeface="Courier New" pitchFamily="49" charset="0"/>
              </a:rPr>
              <a:t>Lo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sk-SK" sz="1400" dirty="0" err="1" smtClean="0">
                <a:latin typeface="Courier New" pitchFamily="49" charset="0"/>
                <a:cs typeface="Courier New" pitchFamily="49" charset="0"/>
              </a:rPr>
              <a:t>ate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 err="1" smtClean="0">
                <a:latin typeface="Courier New" pitchFamily="49" charset="0"/>
                <a:cs typeface="Courier New" pitchFamily="49" charset="0"/>
              </a:rPr>
              <a:t>Subor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||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adresar</a:t>
            </a:r>
            <a:endParaRPr lang="sk-SK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5661248"/>
          </a:xfrm>
        </p:spPr>
        <p:txBody>
          <a:bodyPr>
            <a:normAutofit/>
          </a:bodyPr>
          <a:lstStyle/>
          <a:p>
            <a:r>
              <a:rPr lang="sk-SK" sz="2000" b="1" dirty="0" err="1" smtClean="0">
                <a:latin typeface="Courier New" pitchFamily="49" charset="0"/>
                <a:cs typeface="Courier New" pitchFamily="49" charset="0"/>
              </a:rPr>
              <a:t>Whereis</a:t>
            </a:r>
            <a:endParaRPr lang="sk-SK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k-SK" sz="1800" dirty="0" smtClean="0">
                <a:latin typeface="+mj-lt"/>
                <a:cs typeface="Courier New" pitchFamily="49" charset="0"/>
              </a:rPr>
              <a:t>Nájdi </a:t>
            </a:r>
            <a:r>
              <a:rPr lang="sk-SK" sz="1800" dirty="0" err="1" smtClean="0">
                <a:latin typeface="+mj-lt"/>
                <a:cs typeface="Courier New" pitchFamily="49" charset="0"/>
              </a:rPr>
              <a:t>binárku</a:t>
            </a:r>
            <a:r>
              <a:rPr lang="sk-SK" sz="1800" dirty="0" smtClean="0">
                <a:latin typeface="+mj-lt"/>
                <a:cs typeface="Courier New" pitchFamily="49" charset="0"/>
              </a:rPr>
              <a:t> a man stránky príkazu</a:t>
            </a:r>
          </a:p>
          <a:p>
            <a:pPr lvl="1">
              <a:buNone/>
            </a:pP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whereis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kamailio</a:t>
            </a:r>
            <a:endParaRPr lang="sk-SK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kamailio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: /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sbin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kamailio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etc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kamailio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lib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kamailio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/usr/lib64/kamailio /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share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kamailio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/usr/share/man/man8/kamailio.8.gz</a:t>
            </a:r>
          </a:p>
          <a:p>
            <a:pPr lvl="1"/>
            <a:endParaRPr lang="sk-SK" sz="1800" dirty="0" smtClean="0">
              <a:latin typeface="+mj-lt"/>
              <a:cs typeface="Courier New" pitchFamily="49" charset="0"/>
            </a:endParaRPr>
          </a:p>
          <a:p>
            <a:r>
              <a:rPr lang="sk-SK" sz="2000" b="1" dirty="0" err="1" smtClean="0">
                <a:latin typeface="Courier New" pitchFamily="49" charset="0"/>
                <a:cs typeface="Courier New" pitchFamily="49" charset="0"/>
              </a:rPr>
              <a:t>Which</a:t>
            </a:r>
            <a:endParaRPr lang="sk-SK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k-SK" sz="1800" dirty="0" smtClean="0">
                <a:latin typeface="+mj-lt"/>
                <a:cs typeface="Courier New" pitchFamily="49" charset="0"/>
              </a:rPr>
              <a:t>Ukáž plnú cestu k danému príkazu</a:t>
            </a:r>
            <a:endParaRPr lang="sk-SK" sz="1800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1259632" y="6165304"/>
            <a:ext cx="2736304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Základné príkazy systému – zoznam súborov, adresárov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323528" y="1268761"/>
            <a:ext cx="8496944" cy="648072"/>
          </a:xfrm>
        </p:spPr>
        <p:txBody>
          <a:bodyPr>
            <a:normAutofit/>
          </a:bodyPr>
          <a:lstStyle/>
          <a:p>
            <a:r>
              <a:rPr lang="sk-SK" dirty="0" smtClean="0"/>
              <a:t>Zoznam súborov/adresárov</a:t>
            </a:r>
            <a:r>
              <a:rPr lang="sk-SK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ls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323528" y="1916832"/>
            <a:ext cx="8568952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1">
              <a:buNone/>
            </a:pP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pwd</a:t>
            </a:r>
            <a:r>
              <a:rPr lang="sk-SK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k-SK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/etc/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kamailio</a:t>
            </a:r>
            <a:endParaRPr lang="sk-SK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sk-SK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(or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/etc/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kamailio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sk-SK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dictionary.kamailio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kamailio.cfg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kamctlrc</a:t>
            </a:r>
            <a:endParaRPr lang="sk-SK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kamailio-selfsigned.key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kamailio.cfg.hrnkobackup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tls.cfg</a:t>
            </a:r>
            <a:endParaRPr lang="sk-SK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kamailio-selfsigned.pem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kamailio.cfg.palo1</a:t>
            </a:r>
          </a:p>
        </p:txBody>
      </p:sp>
      <p:sp>
        <p:nvSpPr>
          <p:cNvPr id="7" name="Obdĺžnik 6"/>
          <p:cNvSpPr/>
          <p:nvPr/>
        </p:nvSpPr>
        <p:spPr>
          <a:xfrm>
            <a:off x="323528" y="3645024"/>
            <a:ext cx="8568952" cy="292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None/>
            </a:pP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sk-SK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</a:t>
            </a:r>
            <a:r>
              <a:rPr lang="sk-SK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(a =</a:t>
            </a: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all</a:t>
            </a:r>
            <a:r>
              <a:rPr lang="sk-SK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l =</a:t>
            </a: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sk-SK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list)</a:t>
            </a:r>
          </a:p>
          <a:p>
            <a:pPr lvl="2">
              <a:buNone/>
            </a:pP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total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128</a:t>
            </a:r>
          </a:p>
          <a:p>
            <a:pPr lvl="2">
              <a:buNone/>
            </a:pP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drwxr-xr-x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4096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Oct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4 12:06 .</a:t>
            </a:r>
          </a:p>
          <a:p>
            <a:pPr lvl="2">
              <a:buNone/>
            </a:pP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drwxr-xr-x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117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8192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Oct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11 12:29 ..</a:t>
            </a:r>
          </a:p>
          <a:p>
            <a:pPr lvl="2">
              <a:buNone/>
            </a:pP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rw-r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--r--   1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1745 Nov  2  2011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dictionary.kamailio</a:t>
            </a:r>
            <a:endParaRPr lang="sk-SK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rw-r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--r--   1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891 Nov  2  2011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kamailio-selfsigned.key</a:t>
            </a:r>
            <a:endParaRPr lang="sk-SK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rw-r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--r--   1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1277 Nov  2  2011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kamailio-selfsigned.pem</a:t>
            </a:r>
            <a:endParaRPr lang="sk-SK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rw-r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--r--   1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palo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users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36596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Oct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4 12:06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kamailio.cfg</a:t>
            </a:r>
            <a:endParaRPr lang="sk-SK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rw-r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--r--   1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32132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May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24 13:22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kamailio.cfg.hrnkobackup</a:t>
            </a:r>
            <a:endParaRPr lang="sk-SK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rw-r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--r--   1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24537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Feb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10  2012 kamailio.cfg.palo1</a:t>
            </a:r>
          </a:p>
          <a:p>
            <a:pPr lvl="2">
              <a:buNone/>
            </a:pP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rw-r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--r--   1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3625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Feb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19  2012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kamctlrc</a:t>
            </a:r>
            <a:endParaRPr lang="sk-SK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sk-SK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sk-SK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rw-</a:t>
            </a:r>
            <a:r>
              <a:rPr lang="sk-SK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sk-SK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sk-SK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r--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1 </a:t>
            </a:r>
            <a:r>
              <a:rPr lang="sk-SK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sk-SK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sk-SK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2008 Nov  2  2011 </a:t>
            </a:r>
            <a:r>
              <a:rPr lang="sk-SK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tls.cfg</a:t>
            </a:r>
            <a:endParaRPr lang="sk-SK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2843808" y="4221088"/>
            <a:ext cx="1224136" cy="252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sk-SK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1259632" y="4221088"/>
            <a:ext cx="1368152" cy="252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sk-SK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obsah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Každý súbor/adresár má svojho vlastníka (identifikovaný podľa UID,GID) a prístupové práva</a:t>
            </a:r>
          </a:p>
          <a:p>
            <a:pPr lvl="1"/>
            <a:r>
              <a:rPr lang="sk-SK" dirty="0" smtClean="0"/>
              <a:t>Na úrovni súborového systému ext2,ext3,xfs je možné nastaviť atribúty súborového systému, </a:t>
            </a:r>
          </a:p>
          <a:p>
            <a:pPr lvl="2"/>
            <a:r>
              <a:rPr lang="sk-SK" dirty="0" smtClean="0"/>
              <a:t>môže zmeniť iba </a:t>
            </a:r>
            <a:r>
              <a:rPr lang="sk-SK" dirty="0" err="1" smtClean="0"/>
              <a:t>superpoužívateľ</a:t>
            </a:r>
            <a:endParaRPr lang="en-US" dirty="0" smtClean="0"/>
          </a:p>
          <a:p>
            <a:r>
              <a:rPr lang="en-US" dirty="0" smtClean="0"/>
              <a:t>P</a:t>
            </a:r>
            <a:r>
              <a:rPr lang="sk-SK" dirty="0" err="1" smtClean="0"/>
              <a:t>rístupové</a:t>
            </a:r>
            <a:r>
              <a:rPr lang="sk-SK" dirty="0" smtClean="0"/>
              <a:t> práva</a:t>
            </a:r>
          </a:p>
          <a:p>
            <a:pPr lvl="1"/>
            <a:r>
              <a:rPr lang="sk-SK" dirty="0" smtClean="0"/>
              <a:t>Stanovuje oprávnenia vlastníka, používateľov a skupín pri akciách vykonávaných nad samotnými súbormi/programami</a:t>
            </a:r>
          </a:p>
          <a:p>
            <a:pPr lvl="1"/>
            <a:r>
              <a:rPr lang="sk-SK" dirty="0" smtClean="0"/>
              <a:t>Upravuje práva pre:</a:t>
            </a:r>
          </a:p>
          <a:p>
            <a:pPr lvl="2"/>
            <a:r>
              <a:rPr lang="sk-SK" dirty="0" smtClean="0"/>
              <a:t>čítanie, zápis, prehľadávanie/spúšťanie</a:t>
            </a:r>
            <a:endParaRPr lang="sk-SK" dirty="0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Prístupové práva súborov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Prístupové práva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b="1" dirty="0" smtClean="0"/>
              <a:t>Prístupové práva:</a:t>
            </a:r>
          </a:p>
          <a:p>
            <a:r>
              <a:rPr lang="sk-SK" b="1" dirty="0" smtClean="0"/>
              <a:t>+r právo čítania</a:t>
            </a:r>
          </a:p>
          <a:p>
            <a:pPr lvl="1"/>
            <a:r>
              <a:rPr lang="sk-SK" dirty="0" smtClean="0"/>
              <a:t>Bitová hodnota 4</a:t>
            </a:r>
          </a:p>
          <a:p>
            <a:r>
              <a:rPr lang="sk-SK" b="1" dirty="0" smtClean="0"/>
              <a:t>+w právo zápisu</a:t>
            </a:r>
          </a:p>
          <a:p>
            <a:pPr lvl="1"/>
            <a:r>
              <a:rPr lang="sk-SK" dirty="0" smtClean="0"/>
              <a:t>Bitová hodnota 2</a:t>
            </a:r>
          </a:p>
          <a:p>
            <a:r>
              <a:rPr lang="sk-SK" b="1" dirty="0" smtClean="0"/>
              <a:t>+x právo</a:t>
            </a:r>
          </a:p>
          <a:p>
            <a:pPr lvl="1"/>
            <a:r>
              <a:rPr lang="sk-SK" dirty="0" smtClean="0"/>
              <a:t>prehľadávania/vykonávania</a:t>
            </a:r>
          </a:p>
          <a:p>
            <a:pPr lvl="1"/>
            <a:r>
              <a:rPr lang="sk-SK" dirty="0" smtClean="0"/>
              <a:t>Bitová hodnota 1</a:t>
            </a:r>
          </a:p>
          <a:p>
            <a:r>
              <a:rPr lang="sk-SK" dirty="0" smtClean="0"/>
              <a:t>Práva sa udeľujú individuálne pre:</a:t>
            </a:r>
          </a:p>
          <a:p>
            <a:pPr lvl="1"/>
            <a:r>
              <a:rPr lang="sk-SK" dirty="0" smtClean="0"/>
              <a:t>vlastníka, skupinu, ostatných (</a:t>
            </a:r>
            <a:r>
              <a:rPr lang="sk-SK" dirty="0" err="1" smtClean="0"/>
              <a:t>owner</a:t>
            </a:r>
            <a:r>
              <a:rPr lang="sk-SK" dirty="0" smtClean="0"/>
              <a:t>, </a:t>
            </a:r>
            <a:r>
              <a:rPr lang="sk-SK" dirty="0" err="1" smtClean="0"/>
              <a:t>group</a:t>
            </a:r>
            <a:r>
              <a:rPr lang="sk-SK" dirty="0" smtClean="0"/>
              <a:t>, </a:t>
            </a:r>
            <a:r>
              <a:rPr lang="sk-SK" dirty="0" err="1" smtClean="0"/>
              <a:t>others</a:t>
            </a:r>
            <a:r>
              <a:rPr lang="sk-SK" dirty="0" smtClean="0"/>
              <a:t>)</a:t>
            </a:r>
            <a:endParaRPr lang="sk-SK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065311"/>
            <a:ext cx="4392488" cy="5468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200" dirty="0" smtClean="0"/>
              <a:t>Základné príkazy systému – Zmena prístupových práv a vlastníka</a:t>
            </a:r>
            <a:endParaRPr lang="sk-SK" sz="3200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244280" cy="5328591"/>
          </a:xfrm>
        </p:spPr>
        <p:txBody>
          <a:bodyPr>
            <a:normAutofit fontScale="85000" lnSpcReduction="10000"/>
          </a:bodyPr>
          <a:lstStyle/>
          <a:p>
            <a:r>
              <a:rPr lang="sk-SK" b="1" dirty="0" smtClean="0"/>
              <a:t>Nástroj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chmod</a:t>
            </a:r>
            <a:endParaRPr lang="sk-SK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pt-BR" dirty="0" smtClean="0"/>
              <a:t>Nastaví privilégia k objektu pre:</a:t>
            </a:r>
          </a:p>
          <a:p>
            <a:pPr lvl="2"/>
            <a:r>
              <a:rPr lang="sk-SK" dirty="0" smtClean="0"/>
              <a:t>u – </a:t>
            </a:r>
            <a:r>
              <a:rPr lang="sk-SK" dirty="0" err="1" smtClean="0"/>
              <a:t>user</a:t>
            </a:r>
            <a:r>
              <a:rPr lang="sk-SK" dirty="0" smtClean="0"/>
              <a:t> (vlastník)</a:t>
            </a:r>
          </a:p>
          <a:p>
            <a:pPr lvl="2"/>
            <a:r>
              <a:rPr lang="sk-SK" dirty="0" smtClean="0"/>
              <a:t>g – </a:t>
            </a:r>
            <a:r>
              <a:rPr lang="sk-SK" dirty="0" err="1" smtClean="0"/>
              <a:t>group</a:t>
            </a:r>
            <a:r>
              <a:rPr lang="sk-SK" dirty="0" smtClean="0"/>
              <a:t> (skupina)</a:t>
            </a:r>
          </a:p>
          <a:p>
            <a:pPr lvl="2"/>
            <a:r>
              <a:rPr lang="sk-SK" dirty="0" smtClean="0"/>
              <a:t>o – </a:t>
            </a:r>
            <a:r>
              <a:rPr lang="sk-SK" dirty="0" err="1" smtClean="0"/>
              <a:t>other</a:t>
            </a:r>
            <a:r>
              <a:rPr lang="sk-SK" dirty="0" smtClean="0"/>
              <a:t> (ostatní)</a:t>
            </a:r>
          </a:p>
          <a:p>
            <a:pPr lvl="2"/>
            <a:r>
              <a:rPr lang="sk-SK" dirty="0" smtClean="0"/>
              <a:t>a – </a:t>
            </a:r>
            <a:r>
              <a:rPr lang="sk-SK" dirty="0" err="1" smtClean="0"/>
              <a:t>all</a:t>
            </a:r>
            <a:r>
              <a:rPr lang="sk-SK" dirty="0" smtClean="0"/>
              <a:t> (všetci)</a:t>
            </a:r>
          </a:p>
          <a:p>
            <a:r>
              <a:rPr lang="sk-SK" dirty="0" smtClean="0"/>
              <a:t>Ukážka</a:t>
            </a:r>
            <a:r>
              <a:rPr lang="sk-SK" b="1" dirty="0" smtClean="0"/>
              <a:t>:</a:t>
            </a:r>
          </a:p>
          <a:p>
            <a:pPr>
              <a:buNone/>
            </a:pP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fecilak@travelko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:~/test$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a+rwx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test1.txt</a:t>
            </a:r>
          </a:p>
          <a:p>
            <a:pPr>
              <a:buNone/>
            </a:pPr>
            <a:r>
              <a:rPr lang="sk-SK" sz="2000" i="1" dirty="0" smtClean="0">
                <a:latin typeface="Courier New" pitchFamily="49" charset="0"/>
                <a:cs typeface="Courier New" pitchFamily="49" charset="0"/>
              </a:rPr>
              <a:t>alebo</a:t>
            </a:r>
          </a:p>
          <a:p>
            <a:pPr>
              <a:buNone/>
            </a:pP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fecilak@travelko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:~/test$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777 test1.txt</a:t>
            </a:r>
          </a:p>
          <a:p>
            <a:pPr>
              <a:buNone/>
            </a:pP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fecilak@travelko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:~/test$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g+rw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test2.txt</a:t>
            </a:r>
            <a:endParaRPr lang="sk-SK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Zástupný symbol obsahu 6"/>
          <p:cNvSpPr>
            <a:spLocks noGrp="1"/>
          </p:cNvSpPr>
          <p:nvPr>
            <p:ph sz="half" idx="2"/>
          </p:nvPr>
        </p:nvSpPr>
        <p:spPr>
          <a:xfrm>
            <a:off x="4442520" y="1268760"/>
            <a:ext cx="4449960" cy="5328591"/>
          </a:xfrm>
        </p:spPr>
        <p:txBody>
          <a:bodyPr>
            <a:normAutofit fontScale="85000" lnSpcReduction="10000"/>
          </a:bodyPr>
          <a:lstStyle/>
          <a:p>
            <a:r>
              <a:rPr lang="sk-SK" b="1" dirty="0" smtClean="0"/>
              <a:t>Nástroj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chown</a:t>
            </a:r>
            <a:endParaRPr lang="sk-SK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k-SK" dirty="0" smtClean="0"/>
              <a:t>Slúži na zmenu vlastníka súboru</a:t>
            </a:r>
          </a:p>
          <a:p>
            <a:pPr lvl="1"/>
            <a:r>
              <a:rPr lang="sk-SK" dirty="0" smtClean="0"/>
              <a:t>Spustiteľný iba </a:t>
            </a:r>
            <a:r>
              <a:rPr lang="sk-SK" dirty="0" err="1" smtClean="0"/>
              <a:t>superpoužívateľom</a:t>
            </a:r>
            <a:endParaRPr lang="sk-SK" dirty="0" smtClean="0"/>
          </a:p>
          <a:p>
            <a:endParaRPr lang="sk-SK" b="1" dirty="0" smtClean="0"/>
          </a:p>
          <a:p>
            <a:r>
              <a:rPr lang="sk-SK" dirty="0" smtClean="0"/>
              <a:t>Ukážka</a:t>
            </a:r>
            <a:r>
              <a:rPr lang="sk-SK" b="1" dirty="0" smtClean="0"/>
              <a:t> :</a:t>
            </a:r>
          </a:p>
          <a:p>
            <a:pPr>
              <a:buNone/>
            </a:pP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chown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[OPTION]... OWNER[:[GROUP]] FILE...</a:t>
            </a:r>
          </a:p>
          <a:p>
            <a:pPr>
              <a:buNone/>
            </a:pPr>
            <a:r>
              <a:rPr lang="sk-SK" sz="2000" i="1" dirty="0" err="1" smtClean="0">
                <a:latin typeface="Courier New" pitchFamily="49" charset="0"/>
                <a:cs typeface="Courier New" pitchFamily="49" charset="0"/>
              </a:rPr>
              <a:t>chown</a:t>
            </a:r>
            <a:r>
              <a:rPr lang="sk-SK" sz="2000" i="1" dirty="0" smtClean="0">
                <a:latin typeface="Courier New" pitchFamily="49" charset="0"/>
                <a:cs typeface="Courier New" pitchFamily="49" charset="0"/>
              </a:rPr>
              <a:t> [OPTION]... :GROUP FILE...</a:t>
            </a:r>
          </a:p>
          <a:p>
            <a:pPr>
              <a:buNone/>
            </a:pPr>
            <a:r>
              <a:rPr lang="sk-SK" sz="2000" i="1" dirty="0" err="1" smtClean="0">
                <a:latin typeface="Courier New" pitchFamily="49" charset="0"/>
                <a:cs typeface="Courier New" pitchFamily="49" charset="0"/>
              </a:rPr>
              <a:t>chown</a:t>
            </a:r>
            <a:r>
              <a:rPr lang="sk-SK" sz="2000" i="1" dirty="0" smtClean="0">
                <a:latin typeface="Courier New" pitchFamily="49" charset="0"/>
                <a:cs typeface="Courier New" pitchFamily="49" charset="0"/>
              </a:rPr>
              <a:t> [OPTION]... --</a:t>
            </a:r>
            <a:r>
              <a:rPr lang="sk-SK" sz="2000" i="1" dirty="0" err="1" smtClean="0">
                <a:latin typeface="Courier New" pitchFamily="49" charset="0"/>
                <a:cs typeface="Courier New" pitchFamily="49" charset="0"/>
              </a:rPr>
              <a:t>reference=RFILE</a:t>
            </a:r>
            <a:r>
              <a:rPr lang="sk-SK" sz="2000" i="1" dirty="0" smtClean="0">
                <a:latin typeface="Courier New" pitchFamily="49" charset="0"/>
                <a:cs typeface="Courier New" pitchFamily="49" charset="0"/>
              </a:rPr>
              <a:t> FILE...</a:t>
            </a:r>
          </a:p>
          <a:p>
            <a:pPr>
              <a:buNone/>
            </a:pPr>
            <a:endParaRPr lang="sk-SK" sz="2000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k-SK" sz="2000" i="1" dirty="0" err="1" smtClean="0">
                <a:latin typeface="Courier New" pitchFamily="49" charset="0"/>
                <a:cs typeface="Courier New" pitchFamily="49" charset="0"/>
              </a:rPr>
              <a:t>fecilak@travelko</a:t>
            </a:r>
            <a:r>
              <a:rPr lang="sk-SK" sz="2000" i="1" dirty="0" smtClean="0">
                <a:latin typeface="Courier New" pitchFamily="49" charset="0"/>
                <a:cs typeface="Courier New" pitchFamily="49" charset="0"/>
              </a:rPr>
              <a:t>:~# </a:t>
            </a:r>
            <a:r>
              <a:rPr lang="sk-SK" sz="2000" i="1" dirty="0" err="1" smtClean="0">
                <a:latin typeface="Courier New" pitchFamily="49" charset="0"/>
                <a:cs typeface="Courier New" pitchFamily="49" charset="0"/>
              </a:rPr>
              <a:t>chown</a:t>
            </a:r>
            <a:r>
              <a:rPr lang="sk-SK" sz="20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i="1" dirty="0" err="1" smtClean="0">
                <a:latin typeface="Courier New" pitchFamily="49" charset="0"/>
                <a:cs typeface="Courier New" pitchFamily="49" charset="0"/>
              </a:rPr>
              <a:t>fecilak:users</a:t>
            </a:r>
            <a:r>
              <a:rPr lang="sk-SK" sz="2000" i="1" dirty="0" smtClean="0">
                <a:latin typeface="Courier New" pitchFamily="49" charset="0"/>
                <a:cs typeface="Courier New" pitchFamily="49" charset="0"/>
              </a:rPr>
              <a:t> test1.txt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Základy OS Linux </a:t>
            </a:r>
          </a:p>
          <a:p>
            <a:pPr lvl="1"/>
            <a:r>
              <a:rPr lang="sk-SK" dirty="0" smtClean="0"/>
              <a:t>pre potreby predmetu PS3</a:t>
            </a:r>
          </a:p>
          <a:p>
            <a:r>
              <a:rPr lang="sk-SK" dirty="0" smtClean="0"/>
              <a:t>Základné príkazy</a:t>
            </a:r>
          </a:p>
          <a:p>
            <a:r>
              <a:rPr lang="sk-SK" dirty="0" smtClean="0"/>
              <a:t>Procesy</a:t>
            </a:r>
          </a:p>
          <a:p>
            <a:r>
              <a:rPr lang="sk-SK" dirty="0" smtClean="0"/>
              <a:t>Služby</a:t>
            </a:r>
          </a:p>
          <a:p>
            <a:endParaRPr lang="sk-SK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nás čaká v tejto prezentácii ...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Soft a </a:t>
            </a:r>
            <a:r>
              <a:rPr lang="sk-SK" dirty="0" err="1" smtClean="0"/>
              <a:t>hard</a:t>
            </a:r>
            <a:r>
              <a:rPr lang="sk-SK" dirty="0" smtClean="0"/>
              <a:t> </a:t>
            </a:r>
            <a:r>
              <a:rPr lang="sk-SK" dirty="0" err="1" smtClean="0"/>
              <a:t>link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5328592"/>
          </a:xfrm>
        </p:spPr>
        <p:txBody>
          <a:bodyPr>
            <a:normAutofit fontScale="62500" lnSpcReduction="20000"/>
          </a:bodyPr>
          <a:lstStyle/>
          <a:p>
            <a:r>
              <a:rPr lang="sk-SK" dirty="0" smtClean="0"/>
              <a:t>Soft </a:t>
            </a:r>
            <a:r>
              <a:rPr lang="sk-SK" dirty="0" err="1" smtClean="0"/>
              <a:t>link</a:t>
            </a:r>
            <a:endParaRPr lang="sk-SK" dirty="0" smtClean="0"/>
          </a:p>
          <a:p>
            <a:pPr lvl="1"/>
            <a:r>
              <a:rPr lang="pl-PL" dirty="0" smtClean="0"/>
              <a:t>Odkazuje na programy, súbory alebo adresáre umiestnené na inom mieste (podobne ako odkaz v MS Windows)</a:t>
            </a:r>
          </a:p>
          <a:p>
            <a:pPr lvl="1"/>
            <a:r>
              <a:rPr lang="sk-SK" dirty="0" smtClean="0"/>
              <a:t>Ak sa originálny program, súbor alebo adresár premenuje, zmaže alebo presunie, symbolická linka sa stane nefunkčnou</a:t>
            </a:r>
          </a:p>
          <a:p>
            <a:pPr lvl="1"/>
            <a:r>
              <a:rPr lang="sk-SK" dirty="0" smtClean="0"/>
              <a:t>Symbolické linky majú pri výpise „</a:t>
            </a:r>
            <a:r>
              <a:rPr lang="sk-SK" dirty="0" err="1" smtClean="0"/>
              <a:t>ls</a:t>
            </a:r>
            <a:r>
              <a:rPr lang="sk-SK" dirty="0" smtClean="0"/>
              <a:t> –F“ na konci svojho názvu znak</a:t>
            </a:r>
          </a:p>
          <a:p>
            <a:pPr lvl="2"/>
            <a:r>
              <a:rPr lang="sk-SK" dirty="0" smtClean="0"/>
              <a:t>@</a:t>
            </a:r>
          </a:p>
          <a:p>
            <a:pPr lvl="1"/>
            <a:r>
              <a:rPr lang="pl-PL" dirty="0" smtClean="0"/>
              <a:t>Symbolickú linku (odkaz) s menom jahoda.txt, ktorý odkazuje na </a:t>
            </a:r>
            <a:r>
              <a:rPr lang="sk-SK" dirty="0" smtClean="0"/>
              <a:t>súbor /</a:t>
            </a:r>
            <a:r>
              <a:rPr lang="sk-SK" dirty="0" err="1" smtClean="0"/>
              <a:t>etc</a:t>
            </a:r>
            <a:r>
              <a:rPr lang="sk-SK" dirty="0" smtClean="0"/>
              <a:t>/</a:t>
            </a:r>
            <a:r>
              <a:rPr lang="sk-SK" dirty="0" err="1" smtClean="0"/>
              <a:t>motd</a:t>
            </a:r>
            <a:r>
              <a:rPr lang="sk-SK" dirty="0" smtClean="0"/>
              <a:t> je možné vytvoriť cez príkaz </a:t>
            </a:r>
            <a:r>
              <a:rPr lang="sk-SK" b="1" dirty="0" err="1" smtClean="0"/>
              <a:t>ln</a:t>
            </a:r>
            <a:r>
              <a:rPr lang="sk-SK" b="1" dirty="0" smtClean="0"/>
              <a:t> –s ZDROJ CIEL</a:t>
            </a:r>
          </a:p>
          <a:p>
            <a:pPr lvl="2"/>
            <a:r>
              <a:rPr lang="sk-SK" dirty="0" smtClean="0"/>
              <a:t>V praxi:</a:t>
            </a:r>
          </a:p>
          <a:p>
            <a:pPr lvl="2"/>
            <a:r>
              <a:rPr lang="sk-SK" b="1" dirty="0" err="1" smtClean="0"/>
              <a:t>ln</a:t>
            </a:r>
            <a:r>
              <a:rPr lang="sk-SK" b="1" dirty="0" smtClean="0"/>
              <a:t> –s /</a:t>
            </a:r>
            <a:r>
              <a:rPr lang="sk-SK" b="1" dirty="0" err="1" smtClean="0"/>
              <a:t>etc</a:t>
            </a:r>
            <a:r>
              <a:rPr lang="sk-SK" b="1" dirty="0" smtClean="0"/>
              <a:t>/</a:t>
            </a:r>
            <a:r>
              <a:rPr lang="sk-SK" b="1" dirty="0" err="1" smtClean="0"/>
              <a:t>motd</a:t>
            </a:r>
            <a:r>
              <a:rPr lang="sk-SK" b="1" dirty="0" smtClean="0"/>
              <a:t> </a:t>
            </a:r>
            <a:r>
              <a:rPr lang="sk-SK" b="1" dirty="0" err="1" smtClean="0"/>
              <a:t>jahoda.txt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328592"/>
          </a:xfrm>
        </p:spPr>
        <p:txBody>
          <a:bodyPr>
            <a:normAutofit fontScale="62500" lnSpcReduction="20000"/>
          </a:bodyPr>
          <a:lstStyle/>
          <a:p>
            <a:r>
              <a:rPr lang="sk-SK" dirty="0" err="1" smtClean="0"/>
              <a:t>Hard</a:t>
            </a:r>
            <a:r>
              <a:rPr lang="sk-SK" dirty="0" smtClean="0"/>
              <a:t> </a:t>
            </a:r>
            <a:r>
              <a:rPr lang="sk-SK" dirty="0" err="1" smtClean="0"/>
              <a:t>link</a:t>
            </a:r>
            <a:endParaRPr lang="sk-SK" dirty="0" smtClean="0"/>
          </a:p>
          <a:p>
            <a:pPr lvl="1"/>
            <a:r>
              <a:rPr lang="pl-PL" dirty="0" smtClean="0"/>
              <a:t>Odkazuje na programy alebo súbory, nie však na adresáre</a:t>
            </a:r>
          </a:p>
          <a:p>
            <a:pPr lvl="1"/>
            <a:r>
              <a:rPr lang="sk-SK" dirty="0" smtClean="0"/>
              <a:t>Odkaz je realizovaný prostredníctvom prepojenia s číslom INODU (fyzická oblasť, kde sa nachádzajú dáta pôvodného súboru)</a:t>
            </a:r>
          </a:p>
          <a:p>
            <a:pPr lvl="1"/>
            <a:r>
              <a:rPr lang="sk-SK" dirty="0" smtClean="0"/>
              <a:t>Ak sa originálny program alebo súbor premenuje, presunie alebo zmaže, nedôjde k </a:t>
            </a:r>
            <a:r>
              <a:rPr lang="sk-SK" i="1" dirty="0" err="1" smtClean="0"/>
              <a:t>znefunkneniu</a:t>
            </a:r>
            <a:r>
              <a:rPr lang="sk-SK" i="1" dirty="0" smtClean="0"/>
              <a:t> </a:t>
            </a:r>
            <a:r>
              <a:rPr lang="sk-SK" i="1" dirty="0" err="1" smtClean="0"/>
              <a:t>hardlinku</a:t>
            </a:r>
            <a:endParaRPr lang="sk-SK" i="1" dirty="0" smtClean="0"/>
          </a:p>
          <a:p>
            <a:pPr lvl="1"/>
            <a:r>
              <a:rPr lang="sk-SK" dirty="0" err="1" smtClean="0"/>
              <a:t>Hard</a:t>
            </a:r>
            <a:r>
              <a:rPr lang="sk-SK" dirty="0" smtClean="0"/>
              <a:t> linky nemôžu odkazovať na súbory a programy, ktoré sú fyzicky umiestnené na inom disku (keďže sa jedná o odkazy cez </a:t>
            </a:r>
            <a:r>
              <a:rPr lang="sk-SK" dirty="0" err="1" smtClean="0"/>
              <a:t>inod</a:t>
            </a:r>
            <a:r>
              <a:rPr lang="sk-SK" dirty="0" smtClean="0"/>
              <a:t> </a:t>
            </a:r>
            <a:r>
              <a:rPr lang="sk-SK" dirty="0" err="1" smtClean="0"/>
              <a:t>number</a:t>
            </a:r>
            <a:r>
              <a:rPr lang="sk-SK" dirty="0" smtClean="0"/>
              <a:t>)</a:t>
            </a:r>
          </a:p>
          <a:p>
            <a:pPr lvl="1"/>
            <a:r>
              <a:rPr lang="sk-SK" dirty="0" err="1" smtClean="0"/>
              <a:t>Hard</a:t>
            </a:r>
            <a:r>
              <a:rPr lang="sk-SK" dirty="0" smtClean="0"/>
              <a:t> </a:t>
            </a:r>
            <a:r>
              <a:rPr lang="sk-SK" dirty="0" err="1" smtClean="0"/>
              <a:t>link</a:t>
            </a:r>
            <a:r>
              <a:rPr lang="sk-SK" dirty="0" smtClean="0"/>
              <a:t> s názvom </a:t>
            </a:r>
            <a:r>
              <a:rPr lang="sk-SK" dirty="0" err="1" smtClean="0"/>
              <a:t>jahoda.txt</a:t>
            </a:r>
            <a:r>
              <a:rPr lang="sk-SK" dirty="0" smtClean="0"/>
              <a:t>, ktorého údaje odkazujú na to isté fyzické miesto na disku (rovnaký </a:t>
            </a:r>
            <a:r>
              <a:rPr lang="sk-SK" dirty="0" err="1" smtClean="0"/>
              <a:t>inod</a:t>
            </a:r>
            <a:r>
              <a:rPr lang="sk-SK" dirty="0" smtClean="0"/>
              <a:t> </a:t>
            </a:r>
            <a:r>
              <a:rPr lang="sk-SK" dirty="0" err="1" smtClean="0"/>
              <a:t>number</a:t>
            </a:r>
            <a:r>
              <a:rPr lang="sk-SK" dirty="0" smtClean="0"/>
              <a:t>) ako súbor /</a:t>
            </a:r>
            <a:r>
              <a:rPr lang="sk-SK" dirty="0" err="1" smtClean="0"/>
              <a:t>etc</a:t>
            </a:r>
            <a:r>
              <a:rPr lang="sk-SK" dirty="0" smtClean="0"/>
              <a:t>/</a:t>
            </a:r>
            <a:r>
              <a:rPr lang="sk-SK" dirty="0" err="1" smtClean="0"/>
              <a:t>motd</a:t>
            </a:r>
            <a:r>
              <a:rPr lang="sk-SK" dirty="0" smtClean="0"/>
              <a:t> je možné vytvoriť príkazom </a:t>
            </a:r>
          </a:p>
          <a:p>
            <a:pPr lvl="2"/>
            <a:r>
              <a:rPr lang="sk-SK" b="1" dirty="0" err="1" smtClean="0"/>
              <a:t>ln</a:t>
            </a:r>
            <a:r>
              <a:rPr lang="sk-SK" b="1" dirty="0" smtClean="0"/>
              <a:t> ZDROJ CIEL</a:t>
            </a:r>
          </a:p>
          <a:p>
            <a:pPr lvl="1"/>
            <a:r>
              <a:rPr lang="sk-SK" dirty="0" smtClean="0"/>
              <a:t>V praxi:</a:t>
            </a:r>
          </a:p>
          <a:p>
            <a:pPr lvl="2"/>
            <a:r>
              <a:rPr lang="sk-SK" dirty="0" err="1" smtClean="0"/>
              <a:t>l</a:t>
            </a:r>
            <a:r>
              <a:rPr lang="sk-SK" b="1" dirty="0" err="1" smtClean="0"/>
              <a:t>n</a:t>
            </a:r>
            <a:r>
              <a:rPr lang="sk-SK" b="1" dirty="0" smtClean="0"/>
              <a:t> /</a:t>
            </a:r>
            <a:r>
              <a:rPr lang="sk-SK" b="1" dirty="0" err="1" smtClean="0"/>
              <a:t>etc</a:t>
            </a:r>
            <a:r>
              <a:rPr lang="sk-SK" b="1" dirty="0" smtClean="0"/>
              <a:t>/</a:t>
            </a:r>
            <a:r>
              <a:rPr lang="sk-SK" b="1" dirty="0" err="1" smtClean="0"/>
              <a:t>motd</a:t>
            </a:r>
            <a:r>
              <a:rPr lang="sk-SK" b="1" dirty="0" smtClean="0"/>
              <a:t> </a:t>
            </a:r>
            <a:r>
              <a:rPr lang="sk-SK" b="1" dirty="0" err="1" smtClean="0"/>
              <a:t>jahoda.txt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Práca s text súbormi – zobrazenie obsahu text súboru</a:t>
            </a:r>
            <a:endParaRPr lang="en-US" dirty="0"/>
          </a:p>
        </p:txBody>
      </p:sp>
      <p:sp>
        <p:nvSpPr>
          <p:cNvPr id="2" name="Zástupný symbol obsahu 1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5256584"/>
          </a:xfrm>
        </p:spPr>
        <p:txBody>
          <a:bodyPr>
            <a:normAutofit fontScale="77500" lnSpcReduction="20000"/>
          </a:bodyPr>
          <a:lstStyle/>
          <a:p>
            <a:r>
              <a:rPr lang="sk-SK" dirty="0" smtClean="0"/>
              <a:t>Stránkové prezeranie textu</a:t>
            </a:r>
          </a:p>
          <a:p>
            <a:pPr lvl="1"/>
            <a:r>
              <a:rPr lang="sk-SK" dirty="0" smtClean="0">
                <a:latin typeface="Courier New" pitchFamily="49" charset="0"/>
                <a:cs typeface="Courier New" pitchFamily="49" charset="0"/>
              </a:rPr>
              <a:t>More</a:t>
            </a:r>
          </a:p>
          <a:p>
            <a:pPr lvl="2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more /etc/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passwd</a:t>
            </a:r>
            <a:endParaRPr lang="sk-SK" i="1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sk-SK" i="1" dirty="0" err="1" smtClean="0">
                <a:latin typeface="+mj-lt"/>
                <a:cs typeface="Courier New" pitchFamily="49" charset="0"/>
              </a:rPr>
              <a:t>Shift</a:t>
            </a:r>
            <a:r>
              <a:rPr lang="sk-SK" i="1" dirty="0" smtClean="0">
                <a:latin typeface="+mj-lt"/>
                <a:cs typeface="Courier New" pitchFamily="49" charset="0"/>
              </a:rPr>
              <a:t> </a:t>
            </a:r>
            <a:r>
              <a:rPr lang="sk-SK" i="1" dirty="0" err="1" smtClean="0">
                <a:latin typeface="+mj-lt"/>
                <a:cs typeface="Courier New" pitchFamily="49" charset="0"/>
              </a:rPr>
              <a:t>PageUp</a:t>
            </a:r>
            <a:r>
              <a:rPr lang="sk-SK" i="1" dirty="0" smtClean="0">
                <a:latin typeface="+mj-lt"/>
                <a:cs typeface="Courier New" pitchFamily="49" charset="0"/>
              </a:rPr>
              <a:t> posun nahor</a:t>
            </a:r>
          </a:p>
          <a:p>
            <a:pPr lvl="1"/>
            <a:r>
              <a:rPr lang="sk-SK" i="1" dirty="0" err="1" smtClean="0">
                <a:latin typeface="Courier New" pitchFamily="49" charset="0"/>
                <a:cs typeface="Courier New" pitchFamily="49" charset="0"/>
              </a:rPr>
              <a:t>Less</a:t>
            </a:r>
            <a:r>
              <a:rPr lang="sk-SK" i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sk-SK" i="1" dirty="0" smtClean="0">
                <a:latin typeface="+mj-lt"/>
                <a:cs typeface="Courier New" pitchFamily="49" charset="0"/>
              </a:rPr>
              <a:t>Veľké mno</a:t>
            </a:r>
            <a:r>
              <a:rPr lang="sk-SK" dirty="0" smtClean="0">
                <a:latin typeface="+mj-lt"/>
                <a:cs typeface="Courier New" pitchFamily="49" charset="0"/>
              </a:rPr>
              <a:t>žstvo prepínačov</a:t>
            </a:r>
          </a:p>
          <a:p>
            <a:pPr lvl="2"/>
            <a:r>
              <a:rPr lang="sk-SK" dirty="0" smtClean="0">
                <a:latin typeface="+mj-lt"/>
                <a:cs typeface="Courier New" pitchFamily="49" charset="0"/>
              </a:rPr>
              <a:t>Flexibilnejší než more, spätný aj </a:t>
            </a:r>
            <a:r>
              <a:rPr lang="sk-SK" dirty="0" err="1" smtClean="0">
                <a:latin typeface="+mj-lt"/>
                <a:cs typeface="Courier New" pitchFamily="49" charset="0"/>
              </a:rPr>
              <a:t>dopredný</a:t>
            </a:r>
            <a:r>
              <a:rPr lang="sk-SK" dirty="0" smtClean="0">
                <a:latin typeface="+mj-lt"/>
                <a:cs typeface="Courier New" pitchFamily="49" charset="0"/>
              </a:rPr>
              <a:t> pohyb vo výstupe</a:t>
            </a:r>
          </a:p>
          <a:p>
            <a:pPr lvl="2"/>
            <a:r>
              <a:rPr lang="sk-SK" dirty="0" err="1" smtClean="0">
                <a:latin typeface="+mj-lt"/>
                <a:cs typeface="Courier New" pitchFamily="49" charset="0"/>
              </a:rPr>
              <a:t>Použí</a:t>
            </a:r>
            <a:endParaRPr lang="sk-SK" dirty="0" smtClean="0">
              <a:latin typeface="+mj-lt"/>
              <a:cs typeface="Courier New" pitchFamily="49" charset="0"/>
            </a:endParaRPr>
          </a:p>
          <a:p>
            <a:pPr lvl="3"/>
            <a:r>
              <a:rPr lang="sk-SK" dirty="0" smtClean="0">
                <a:latin typeface="+mj-lt"/>
                <a:cs typeface="Courier New" pitchFamily="49" charset="0"/>
              </a:rPr>
              <a:t>„/“ na hľadanie reťazca</a:t>
            </a:r>
          </a:p>
          <a:p>
            <a:pPr lvl="3"/>
            <a:r>
              <a:rPr lang="sk-SK" dirty="0" smtClean="0">
                <a:latin typeface="+mj-lt"/>
                <a:cs typeface="Courier New" pitchFamily="49" charset="0"/>
              </a:rPr>
              <a:t>„q“ </a:t>
            </a:r>
            <a:r>
              <a:rPr lang="sk-SK" dirty="0" err="1" smtClean="0">
                <a:latin typeface="+mj-lt"/>
                <a:cs typeface="Courier New" pitchFamily="49" charset="0"/>
              </a:rPr>
              <a:t>quit</a:t>
            </a:r>
            <a:endParaRPr lang="sk-SK" dirty="0" smtClean="0">
              <a:latin typeface="+mj-lt"/>
              <a:cs typeface="Courier New" pitchFamily="49" charset="0"/>
            </a:endParaRPr>
          </a:p>
          <a:p>
            <a:pPr lvl="1"/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Tail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sk-SK" dirty="0" smtClean="0">
                <a:cs typeface="Courier New" pitchFamily="49" charset="0"/>
              </a:rPr>
              <a:t>Vypíše posledných 10 riadkov</a:t>
            </a:r>
            <a:endParaRPr lang="en-US" dirty="0" smtClean="0"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</a:p>
          <a:p>
            <a:pPr lvl="2"/>
            <a:r>
              <a:rPr lang="en-US" dirty="0" err="1" smtClean="0">
                <a:cs typeface="Courier New" pitchFamily="49" charset="0"/>
              </a:rPr>
              <a:t>Vyp</a:t>
            </a:r>
            <a:r>
              <a:rPr lang="sk-SK" dirty="0" err="1" smtClean="0">
                <a:cs typeface="Courier New" pitchFamily="49" charset="0"/>
              </a:rPr>
              <a:t>íše</a:t>
            </a:r>
            <a:r>
              <a:rPr lang="sk-SK" dirty="0" smtClean="0">
                <a:cs typeface="Courier New" pitchFamily="49" charset="0"/>
              </a:rPr>
              <a:t> prvých 10 riadkov</a:t>
            </a:r>
          </a:p>
          <a:p>
            <a:pPr lvl="2"/>
            <a:endParaRPr lang="sk-SK" dirty="0" smtClean="0">
              <a:latin typeface="+mj-lt"/>
              <a:cs typeface="Courier New" pitchFamily="49" charset="0"/>
            </a:endParaRPr>
          </a:p>
          <a:p>
            <a:pPr lvl="2"/>
            <a:endParaRPr lang="sk-SK" dirty="0" smtClean="0">
              <a:latin typeface="+mj-lt"/>
              <a:cs typeface="Courier New" pitchFamily="49" charset="0"/>
            </a:endParaRPr>
          </a:p>
        </p:txBody>
      </p:sp>
      <p:sp>
        <p:nvSpPr>
          <p:cNvPr id="7" name="Zástupný symbol obsahu 6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256584"/>
          </a:xfrm>
        </p:spPr>
        <p:txBody>
          <a:bodyPr>
            <a:normAutofit fontScale="77500" lnSpcReduction="20000"/>
          </a:bodyPr>
          <a:lstStyle/>
          <a:p>
            <a:r>
              <a:rPr lang="sk-SK" sz="2000" dirty="0" err="1" smtClean="0">
                <a:latin typeface="Courier New" pitchFamily="49" charset="0"/>
                <a:cs typeface="Courier New" pitchFamily="49" charset="0"/>
              </a:rPr>
              <a:t>Cat</a:t>
            </a:r>
            <a:endParaRPr lang="sk-SK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k-SK" sz="1800" dirty="0" smtClean="0"/>
              <a:t>Vypíše celý súbor na štandard výstup</a:t>
            </a:r>
          </a:p>
          <a:p>
            <a:pPr lvl="1"/>
            <a:endParaRPr lang="sk-SK" sz="1800" dirty="0" smtClean="0"/>
          </a:p>
          <a:p>
            <a:r>
              <a:rPr lang="sk-SK" sz="2000" dirty="0" smtClean="0"/>
              <a:t>Porovnanie dvoch súborov: </a:t>
            </a:r>
            <a:r>
              <a:rPr lang="sk-SK" sz="2000" dirty="0" err="1" smtClean="0">
                <a:latin typeface="Courier New" pitchFamily="49" charset="0"/>
                <a:cs typeface="Courier New" pitchFamily="49" charset="0"/>
              </a:rPr>
              <a:t>diff</a:t>
            </a:r>
            <a:endParaRPr lang="sk-SK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diff subor1 subor2</a:t>
            </a:r>
            <a:endParaRPr lang="sk-SK" sz="1800" dirty="0" smtClean="0"/>
          </a:p>
          <a:p>
            <a:r>
              <a:rPr lang="sk-SK" sz="2000" dirty="0" err="1" smtClean="0"/>
              <a:t>Vykopírovanie</a:t>
            </a:r>
            <a:r>
              <a:rPr lang="sk-SK" sz="2000" dirty="0" smtClean="0"/>
              <a:t> riadkov podľa zhody: 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grep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Ps –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afx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kamailio</a:t>
            </a:r>
            <a:endParaRPr lang="sk-SK" sz="1800" dirty="0" smtClean="0">
              <a:cs typeface="Courier New" pitchFamily="49" charset="0"/>
            </a:endParaRP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sz="2800" dirty="0" smtClean="0"/>
              <a:t>Výstup programu môže slúžiť ako vstup do iného</a:t>
            </a:r>
          </a:p>
          <a:p>
            <a:pPr lvl="1"/>
            <a:r>
              <a:rPr lang="sk-SK" dirty="0" smtClean="0"/>
              <a:t>Volá sa to </a:t>
            </a:r>
            <a:r>
              <a:rPr lang="en-US" dirty="0" smtClean="0"/>
              <a:t>“piping”</a:t>
            </a:r>
          </a:p>
          <a:p>
            <a:r>
              <a:rPr lang="en-US" sz="2800" dirty="0" smtClean="0"/>
              <a:t>“</a:t>
            </a:r>
            <a:r>
              <a:rPr lang="en-US" sz="2800" dirty="0" err="1" smtClean="0"/>
              <a:t>program_a</a:t>
            </a:r>
            <a:r>
              <a:rPr lang="en-US" sz="2800" dirty="0" smtClean="0"/>
              <a:t> | </a:t>
            </a:r>
            <a:r>
              <a:rPr lang="en-US" sz="2800" dirty="0" err="1" smtClean="0"/>
              <a:t>program_b</a:t>
            </a:r>
            <a:r>
              <a:rPr lang="en-US" sz="2800" dirty="0" smtClean="0"/>
              <a:t>” </a:t>
            </a:r>
          </a:p>
          <a:p>
            <a:pPr lvl="1"/>
            <a:r>
              <a:rPr lang="en-US" sz="2300" dirty="0" smtClean="0"/>
              <a:t> </a:t>
            </a:r>
            <a:r>
              <a:rPr lang="sk-SK" sz="2300" dirty="0" smtClean="0"/>
              <a:t>Výstup </a:t>
            </a:r>
            <a:r>
              <a:rPr lang="en-US" sz="2300" dirty="0" err="1" smtClean="0"/>
              <a:t>program_a</a:t>
            </a:r>
            <a:r>
              <a:rPr lang="sk-SK" sz="2300" dirty="0" smtClean="0"/>
              <a:t> sa stane vstupom </a:t>
            </a:r>
            <a:r>
              <a:rPr lang="sk-SK" sz="2300" dirty="0" err="1" smtClean="0"/>
              <a:t>program_b</a:t>
            </a:r>
            <a:endParaRPr lang="sk-SK" sz="2300" dirty="0" smtClean="0"/>
          </a:p>
          <a:p>
            <a:r>
              <a:rPr lang="en-US" sz="2800" dirty="0" smtClean="0"/>
              <a:t>“</a:t>
            </a:r>
            <a:r>
              <a:rPr lang="en-US" sz="2800" dirty="0" err="1" smtClean="0"/>
              <a:t>program_a</a:t>
            </a:r>
            <a:r>
              <a:rPr lang="en-US" sz="2800" dirty="0" smtClean="0"/>
              <a:t> &gt; file.txt”</a:t>
            </a:r>
          </a:p>
          <a:p>
            <a:pPr lvl="1"/>
            <a:r>
              <a:rPr lang="en-US" sz="2300" dirty="0" smtClean="0"/>
              <a:t> </a:t>
            </a:r>
            <a:r>
              <a:rPr lang="sk-SK" sz="2300" dirty="0" smtClean="0"/>
              <a:t>výstup </a:t>
            </a:r>
            <a:r>
              <a:rPr lang="en-US" sz="2300" dirty="0" err="1" smtClean="0"/>
              <a:t>program_a</a:t>
            </a:r>
            <a:r>
              <a:rPr lang="en-US" sz="2300" dirty="0" smtClean="0"/>
              <a:t>’</a:t>
            </a:r>
            <a:r>
              <a:rPr lang="sk-SK" sz="2300" dirty="0" smtClean="0"/>
              <a:t> je zapísaný do súboru nazvaného </a:t>
            </a:r>
            <a:r>
              <a:rPr lang="en-US" sz="2300" dirty="0" smtClean="0"/>
              <a:t>“file.txt”</a:t>
            </a:r>
          </a:p>
          <a:p>
            <a:r>
              <a:rPr lang="en-US" sz="2800" dirty="0" smtClean="0"/>
              <a:t> “</a:t>
            </a:r>
            <a:r>
              <a:rPr lang="en-US" sz="2800" dirty="0" err="1" smtClean="0"/>
              <a:t>program_a</a:t>
            </a:r>
            <a:r>
              <a:rPr lang="en-US" sz="2800" dirty="0" smtClean="0"/>
              <a:t> &lt; input.txt”</a:t>
            </a:r>
          </a:p>
          <a:p>
            <a:pPr lvl="1"/>
            <a:r>
              <a:rPr lang="en-US" sz="2300" dirty="0" smtClean="0"/>
              <a:t> </a:t>
            </a:r>
            <a:r>
              <a:rPr lang="en-US" sz="2300" dirty="0" err="1" smtClean="0"/>
              <a:t>program_a</a:t>
            </a:r>
            <a:r>
              <a:rPr lang="en-US" sz="2300" dirty="0" smtClean="0"/>
              <a:t> </a:t>
            </a:r>
            <a:r>
              <a:rPr lang="sk-SK" sz="2300" dirty="0" smtClean="0"/>
              <a:t>vezme ako vstup zo súboru nazvaného</a:t>
            </a:r>
            <a:r>
              <a:rPr lang="en-US" sz="2300" dirty="0" smtClean="0"/>
              <a:t> “input.txt”</a:t>
            </a:r>
            <a:endParaRPr lang="sk-SK" sz="2300" dirty="0" smtClean="0"/>
          </a:p>
          <a:p>
            <a:r>
              <a:rPr lang="en-US" sz="2800" dirty="0" smtClean="0"/>
              <a:t>“</a:t>
            </a:r>
            <a:r>
              <a:rPr lang="en-US" sz="2800" dirty="0" err="1" smtClean="0"/>
              <a:t>program_a</a:t>
            </a:r>
            <a:r>
              <a:rPr lang="en-US" sz="2800" dirty="0" smtClean="0"/>
              <a:t> &gt;&gt; file.txt”</a:t>
            </a:r>
          </a:p>
          <a:p>
            <a:pPr lvl="1"/>
            <a:r>
              <a:rPr lang="sk-SK" dirty="0" smtClean="0"/>
              <a:t>výstup </a:t>
            </a:r>
            <a:r>
              <a:rPr lang="en-US" dirty="0" err="1" smtClean="0"/>
              <a:t>program_a</a:t>
            </a:r>
            <a:r>
              <a:rPr lang="en-US" dirty="0" smtClean="0"/>
              <a:t>’</a:t>
            </a:r>
            <a:r>
              <a:rPr lang="sk-SK" dirty="0" smtClean="0"/>
              <a:t> je zapísaný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koniec</a:t>
            </a:r>
            <a:r>
              <a:rPr lang="en-US" dirty="0" smtClean="0"/>
              <a:t> </a:t>
            </a:r>
            <a:r>
              <a:rPr lang="sk-SK" dirty="0" smtClean="0"/>
              <a:t>súboru nazvaného </a:t>
            </a:r>
            <a:r>
              <a:rPr lang="en-US" dirty="0" smtClean="0"/>
              <a:t>“file.txt</a:t>
            </a:r>
          </a:p>
          <a:p>
            <a:endParaRPr lang="sk-SK" sz="2700" dirty="0" smtClean="0"/>
          </a:p>
          <a:p>
            <a:endParaRPr lang="en-US" sz="2700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Presmerovanie</a:t>
            </a:r>
            <a:r>
              <a:rPr lang="en-US" dirty="0" smtClean="0"/>
              <a:t> </a:t>
            </a:r>
            <a:r>
              <a:rPr lang="sk-SK" dirty="0" smtClean="0"/>
              <a:t>vstupu a výstupu (</a:t>
            </a:r>
            <a:r>
              <a:rPr lang="sk-SK" dirty="0" err="1" smtClean="0"/>
              <a:t>piping</a:t>
            </a:r>
            <a:r>
              <a:rPr lang="sk-SK" dirty="0" smtClean="0"/>
              <a:t>)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Práca s text súbormi – editácia obsahu text súboru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Editovanie textu</a:t>
            </a:r>
            <a:endParaRPr lang="en-US" dirty="0" smtClean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Cez aplikáciu daného editora</a:t>
            </a:r>
          </a:p>
          <a:p>
            <a:pPr lvl="1"/>
            <a:r>
              <a:rPr lang="sk-SK" dirty="0" smtClean="0"/>
              <a:t>Linux podporuje veľké množstvo editorov</a:t>
            </a:r>
          </a:p>
          <a:p>
            <a:pPr lvl="1"/>
            <a:r>
              <a:rPr lang="sk-SK" dirty="0" smtClean="0"/>
              <a:t>Zvyčajne treba doinštalovať</a:t>
            </a:r>
          </a:p>
          <a:p>
            <a:pPr lvl="2"/>
            <a:r>
              <a:rPr lang="sk-SK" dirty="0" err="1" smtClean="0"/>
              <a:t>mcedit</a:t>
            </a:r>
            <a:r>
              <a:rPr lang="sk-SK" dirty="0" smtClean="0"/>
              <a:t>, </a:t>
            </a:r>
            <a:r>
              <a:rPr lang="sk-SK" dirty="0" err="1" smtClean="0"/>
              <a:t>joe</a:t>
            </a:r>
            <a:r>
              <a:rPr lang="sk-SK" dirty="0" smtClean="0"/>
              <a:t>, </a:t>
            </a:r>
            <a:r>
              <a:rPr lang="sk-SK" dirty="0" err="1" smtClean="0"/>
              <a:t>nano</a:t>
            </a:r>
            <a:r>
              <a:rPr lang="sk-SK" dirty="0" smtClean="0"/>
              <a:t>, </a:t>
            </a:r>
            <a:r>
              <a:rPr lang="sk-SK" dirty="0" err="1" smtClean="0"/>
              <a:t>vim</a:t>
            </a:r>
            <a:r>
              <a:rPr lang="sk-SK" dirty="0" smtClean="0"/>
              <a:t>, </a:t>
            </a:r>
            <a:r>
              <a:rPr lang="sk-SK" dirty="0" err="1" smtClean="0"/>
              <a:t>pico</a:t>
            </a:r>
            <a:r>
              <a:rPr lang="sk-SK" dirty="0" smtClean="0"/>
              <a:t>, </a:t>
            </a:r>
            <a:r>
              <a:rPr lang="sk-SK" dirty="0" err="1" smtClean="0"/>
              <a:t>emacs</a:t>
            </a:r>
            <a:endParaRPr lang="sk-SK" dirty="0" smtClean="0"/>
          </a:p>
          <a:p>
            <a:pPr lvl="1"/>
            <a:r>
              <a:rPr lang="sk-SK" dirty="0" smtClean="0"/>
              <a:t>Každý z nich má svoje za a proti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Jednoduché vytvorenie textu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>
              <a:buNone/>
            </a:pP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sk-SK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meno.suboru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Pisem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sk-SK" dirty="0" smtClean="0">
                <a:latin typeface="Courier New" pitchFamily="49" charset="0"/>
                <a:cs typeface="Courier New" pitchFamily="49" charset="0"/>
              </a:rPr>
              <a:t>Sem</a:t>
            </a:r>
          </a:p>
          <a:p>
            <a:pPr lvl="1">
              <a:buNone/>
            </a:pPr>
            <a:r>
              <a:rPr lang="sk-SK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ext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Ctrl C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Základné príkazy systému – kompresia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err="1" smtClean="0"/>
              <a:t>Tar</a:t>
            </a:r>
            <a:endParaRPr lang="sk-SK" dirty="0" smtClean="0"/>
          </a:p>
          <a:p>
            <a:pPr lvl="1"/>
            <a:r>
              <a:rPr lang="sk-SK" dirty="0" smtClean="0"/>
              <a:t>Archivačný balíček so súbormi a adresármi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sk-SK" dirty="0" err="1" smtClean="0"/>
              <a:t>Gzip</a:t>
            </a:r>
            <a:endParaRPr lang="sk-SK" dirty="0" smtClean="0"/>
          </a:p>
          <a:p>
            <a:pPr lvl="1"/>
            <a:r>
              <a:rPr lang="sk-SK" dirty="0" smtClean="0"/>
              <a:t>Komprimuj ako .</a:t>
            </a:r>
            <a:r>
              <a:rPr lang="sk-SK" dirty="0" err="1" smtClean="0"/>
              <a:t>gz</a:t>
            </a:r>
            <a:endParaRPr lang="sk-SK" dirty="0" smtClean="0"/>
          </a:p>
          <a:p>
            <a:r>
              <a:rPr lang="sk-SK" dirty="0" err="1" smtClean="0"/>
              <a:t>Gunzip</a:t>
            </a:r>
            <a:endParaRPr lang="sk-SK" dirty="0" smtClean="0"/>
          </a:p>
          <a:p>
            <a:pPr lvl="1"/>
            <a:r>
              <a:rPr lang="sk-SK" dirty="0" smtClean="0"/>
              <a:t>Rozbaľ .</a:t>
            </a:r>
            <a:r>
              <a:rPr lang="sk-SK" dirty="0" err="1" smtClean="0"/>
              <a:t>gz</a:t>
            </a:r>
            <a:r>
              <a:rPr lang="sk-SK" dirty="0" smtClean="0"/>
              <a:t> súbor</a:t>
            </a:r>
          </a:p>
          <a:p>
            <a:r>
              <a:rPr lang="sk-SK" dirty="0" err="1" smtClean="0"/>
              <a:t>Zip</a:t>
            </a:r>
            <a:endParaRPr lang="sk-SK" dirty="0" smtClean="0"/>
          </a:p>
          <a:p>
            <a:pPr lvl="1"/>
            <a:r>
              <a:rPr lang="sk-SK" dirty="0" smtClean="0"/>
              <a:t>Komprimuj súbor ako .</a:t>
            </a:r>
            <a:r>
              <a:rPr lang="sk-SK" dirty="0" err="1" smtClean="0"/>
              <a:t>zip</a:t>
            </a:r>
            <a:endParaRPr lang="sk-SK" dirty="0" smtClean="0"/>
          </a:p>
          <a:p>
            <a:r>
              <a:rPr lang="sk-SK" dirty="0" err="1" smtClean="0"/>
              <a:t>Unzip</a:t>
            </a:r>
            <a:endParaRPr lang="sk-SK" dirty="0" smtClean="0"/>
          </a:p>
          <a:p>
            <a:pPr lvl="1"/>
            <a:r>
              <a:rPr lang="sk-SK" dirty="0" err="1" smtClean="0"/>
              <a:t>Dekomprimuj</a:t>
            </a:r>
            <a:r>
              <a:rPr lang="sk-SK" dirty="0" smtClean="0"/>
              <a:t> .</a:t>
            </a:r>
            <a:r>
              <a:rPr lang="sk-SK" dirty="0" err="1" smtClean="0"/>
              <a:t>zip</a:t>
            </a:r>
            <a:r>
              <a:rPr lang="sk-SK" dirty="0" smtClean="0"/>
              <a:t> súbor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Základné príkazy systému – Získanie i</a:t>
            </a:r>
            <a:r>
              <a:rPr lang="en-US" dirty="0" err="1" smtClean="0"/>
              <a:t>nfo</a:t>
            </a:r>
            <a:r>
              <a:rPr lang="en-US" dirty="0" smtClean="0"/>
              <a:t> o </a:t>
            </a:r>
            <a:r>
              <a:rPr lang="en-US" dirty="0" err="1" smtClean="0"/>
              <a:t>syst</a:t>
            </a:r>
            <a:r>
              <a:rPr lang="sk-SK" dirty="0" smtClean="0"/>
              <a:t>é</a:t>
            </a:r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Hostname</a:t>
            </a:r>
            <a:endParaRPr lang="sk-SK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k-SK" dirty="0" smtClean="0"/>
              <a:t>Meno počítača</a:t>
            </a:r>
          </a:p>
          <a:p>
            <a:pPr lvl="2">
              <a:buNone/>
            </a:pP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hostname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Castor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hostname</a:t>
            </a:r>
            <a:r>
              <a:rPr lang="sk-SK" dirty="0" smtClean="0">
                <a:latin typeface="Courier New" pitchFamily="49" charset="0"/>
                <a:cs typeface="Courier New" pitchFamily="49" charset="0"/>
              </a:rPr>
              <a:t> --</a:t>
            </a: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long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castor.kis.fri.uniza.sk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dnsdomainname</a:t>
            </a:r>
            <a:endParaRPr lang="sk-SK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k-SK" dirty="0" smtClean="0"/>
              <a:t>Ukáž </a:t>
            </a:r>
            <a:r>
              <a:rPr lang="sk-SK" dirty="0" err="1" smtClean="0"/>
              <a:t>dns</a:t>
            </a:r>
            <a:r>
              <a:rPr lang="sk-SK" dirty="0" smtClean="0"/>
              <a:t> meno systému</a:t>
            </a:r>
          </a:p>
          <a:p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Uname</a:t>
            </a:r>
            <a:endParaRPr lang="sk-SK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k-SK" dirty="0" err="1" smtClean="0"/>
              <a:t>Info</a:t>
            </a:r>
            <a:r>
              <a:rPr lang="sk-SK" dirty="0" smtClean="0"/>
              <a:t> o systéme</a:t>
            </a:r>
          </a:p>
          <a:p>
            <a:pPr lvl="2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-a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Linux castor 2.6.30-2-amd64 #1 SMP Mon Dec 7 05:21:45 UTC 2009 x86_64 GNU/Linux</a:t>
            </a:r>
          </a:p>
          <a:p>
            <a:endParaRPr lang="en-US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268288" lvl="1" indent="-268288">
              <a:buClr>
                <a:schemeClr val="tx2"/>
              </a:buClr>
            </a:pPr>
            <a:r>
              <a:rPr lang="sk-SK" sz="2900" b="1" dirty="0" err="1" smtClean="0">
                <a:latin typeface="Courier New" pitchFamily="49" charset="0"/>
                <a:cs typeface="Courier New" pitchFamily="49" charset="0"/>
              </a:rPr>
              <a:t>Dmesg</a:t>
            </a:r>
            <a:endParaRPr lang="sk-SK" sz="29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k-SK" dirty="0" smtClean="0"/>
              <a:t>Výpis aktivít jadra</a:t>
            </a:r>
          </a:p>
          <a:p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Uptime</a:t>
            </a:r>
            <a:endParaRPr lang="sk-SK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k-SK" dirty="0" smtClean="0">
                <a:latin typeface="+mj-lt"/>
                <a:cs typeface="Courier New" pitchFamily="49" charset="0"/>
              </a:rPr>
              <a:t>Ako dlho systém beží</a:t>
            </a:r>
          </a:p>
          <a:p>
            <a:pPr lvl="1"/>
            <a:endParaRPr lang="sk-SK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Získanie i</a:t>
            </a:r>
            <a:r>
              <a:rPr lang="en-US" dirty="0" err="1" smtClean="0"/>
              <a:t>nfo</a:t>
            </a:r>
            <a:r>
              <a:rPr lang="en-US" dirty="0" smtClean="0"/>
              <a:t> o </a:t>
            </a:r>
            <a:r>
              <a:rPr lang="en-US" dirty="0" err="1" smtClean="0"/>
              <a:t>syst</a:t>
            </a:r>
            <a:r>
              <a:rPr lang="sk-SK" dirty="0" smtClean="0"/>
              <a:t>é</a:t>
            </a:r>
            <a:r>
              <a:rPr lang="en-US" dirty="0" smtClean="0"/>
              <a:t>me</a:t>
            </a:r>
            <a:r>
              <a:rPr lang="sk-SK" dirty="0" smtClean="0"/>
              <a:t> - sieť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ifconfig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k-SK" dirty="0" err="1" smtClean="0"/>
              <a:t>Info</a:t>
            </a:r>
            <a:r>
              <a:rPr lang="sk-SK" dirty="0" smtClean="0"/>
              <a:t> o sieťových rozhraniach a </a:t>
            </a:r>
            <a:r>
              <a:rPr lang="sk-SK" dirty="0" err="1" smtClean="0"/>
              <a:t>ip</a:t>
            </a:r>
            <a:r>
              <a:rPr lang="sk-SK" dirty="0" smtClean="0"/>
              <a:t> adresách</a:t>
            </a:r>
          </a:p>
          <a:p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ifdown</a:t>
            </a:r>
            <a:r>
              <a:rPr lang="sk-SK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meno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rozhr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k-SK" dirty="0" smtClean="0"/>
              <a:t>Zhoď rozhranie</a:t>
            </a:r>
          </a:p>
          <a:p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ifup</a:t>
            </a:r>
            <a:r>
              <a:rPr lang="sk-SK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meno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rozhr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err="1" smtClean="0"/>
              <a:t>Naho</a:t>
            </a:r>
            <a:r>
              <a:rPr lang="sk-SK" dirty="0" smtClean="0"/>
              <a:t>ď</a:t>
            </a:r>
            <a:r>
              <a:rPr lang="en-US" dirty="0" smtClean="0"/>
              <a:t> </a:t>
            </a:r>
            <a:r>
              <a:rPr lang="en-US" dirty="0" err="1" smtClean="0"/>
              <a:t>rozhranie</a:t>
            </a:r>
            <a:endParaRPr lang="sk-SK" dirty="0" smtClean="0"/>
          </a:p>
          <a:p>
            <a:r>
              <a:rPr lang="sk-SK" dirty="0" smtClean="0">
                <a:cs typeface="Courier New" pitchFamily="49" charset="0"/>
              </a:rPr>
              <a:t>V novších systémoch na prácu so sieťou je príkaz </a:t>
            </a: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ip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 show / manipulate routing, devices, policy routing and tunnels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etstat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k-SK" dirty="0" err="1" smtClean="0">
                <a:latin typeface="+mj-lt"/>
                <a:cs typeface="Courier New" pitchFamily="49" charset="0"/>
              </a:rPr>
              <a:t>Info</a:t>
            </a:r>
            <a:r>
              <a:rPr lang="sk-SK" dirty="0" smtClean="0">
                <a:latin typeface="+mj-lt"/>
                <a:cs typeface="Courier New" pitchFamily="49" charset="0"/>
              </a:rPr>
              <a:t> a aktuálnych sieť. spojeniach </a:t>
            </a:r>
          </a:p>
          <a:p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ping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traceroute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k-SK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rp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k-SK" dirty="0" smtClean="0"/>
              <a:t>Práca s </a:t>
            </a:r>
            <a:r>
              <a:rPr lang="sk-SK" dirty="0" err="1" smtClean="0"/>
              <a:t>arp</a:t>
            </a:r>
            <a:r>
              <a:rPr lang="sk-SK" dirty="0" smtClean="0"/>
              <a:t> </a:t>
            </a:r>
            <a:r>
              <a:rPr lang="sk-SK" dirty="0" err="1" smtClean="0"/>
              <a:t>cache</a:t>
            </a:r>
            <a:endParaRPr lang="sk-SK" dirty="0" smtClean="0"/>
          </a:p>
          <a:p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dig</a:t>
            </a:r>
            <a:r>
              <a:rPr lang="sk-SK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host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k-SK" dirty="0" smtClean="0"/>
              <a:t>Práca s </a:t>
            </a:r>
            <a:r>
              <a:rPr lang="sk-SK" dirty="0" err="1" smtClean="0"/>
              <a:t>dns</a:t>
            </a:r>
            <a:endParaRPr lang="sk-SK" dirty="0" smtClean="0"/>
          </a:p>
          <a:p>
            <a:pPr lvl="1"/>
            <a:r>
              <a:rPr lang="sk-SK" dirty="0" err="1" smtClean="0"/>
              <a:t>Dig</a:t>
            </a:r>
            <a:r>
              <a:rPr lang="sk-SK" dirty="0" smtClean="0"/>
              <a:t> sa </a:t>
            </a:r>
            <a:r>
              <a:rPr lang="sk-SK" dirty="0" err="1" smtClean="0"/>
              <a:t>usi</a:t>
            </a:r>
            <a:r>
              <a:rPr lang="sk-SK" dirty="0" smtClean="0"/>
              <a:t> </a:t>
            </a:r>
            <a:r>
              <a:rPr lang="sk-SK" dirty="0" err="1" smtClean="0"/>
              <a:t>instalovat</a:t>
            </a:r>
            <a:endParaRPr lang="sk-SK" dirty="0"/>
          </a:p>
          <a:p>
            <a:pPr lvl="1"/>
            <a:r>
              <a:rPr lang="sk-SK" dirty="0" err="1" smtClean="0"/>
              <a:t>Host</a:t>
            </a:r>
            <a:r>
              <a:rPr lang="sk-SK" dirty="0" smtClean="0"/>
              <a:t> je súčasť základného systému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Práca s používateľmi a skupinami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/>
              <a:t>Pridanie používateľa: </a:t>
            </a: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adduser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k-SK" dirty="0" smtClean="0"/>
              <a:t>Zmazanie používateľa: </a:t>
            </a: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deluser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k-SK" dirty="0" smtClean="0"/>
              <a:t>Pridanie skupiny: </a:t>
            </a: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addgroup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k-SK" dirty="0" smtClean="0"/>
              <a:t>Zmazanie skupiny: </a:t>
            </a: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delgroup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Zmena</a:t>
            </a:r>
            <a:r>
              <a:rPr lang="sk-SK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dirty="0" smtClean="0"/>
              <a:t>hesla používateľovi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asswd</a:t>
            </a:r>
            <a:r>
              <a:rPr lang="sk-SK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&lt;MENO&gt;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Podnadpis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Správa procesov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Základne príkazy na správu procesov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half" idx="1"/>
          </p:nvPr>
        </p:nvSpPr>
        <p:spPr>
          <a:xfrm>
            <a:off x="0" y="1196752"/>
            <a:ext cx="4495800" cy="5328592"/>
          </a:xfrm>
        </p:spPr>
        <p:txBody>
          <a:bodyPr>
            <a:noAutofit/>
          </a:bodyPr>
          <a:lstStyle/>
          <a:p>
            <a:r>
              <a:rPr lang="sk-SK" sz="1600" dirty="0" err="1" smtClean="0"/>
              <a:t>Info</a:t>
            </a:r>
            <a:r>
              <a:rPr lang="sk-SK" sz="1600" dirty="0" smtClean="0"/>
              <a:t> o bežiacich procesoch: </a:t>
            </a:r>
            <a:r>
              <a:rPr lang="sk-SK" sz="16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sk-SK" sz="1600" dirty="0" smtClean="0"/>
              <a:t> </a:t>
            </a:r>
            <a:r>
              <a:rPr lang="en-US" sz="1600" dirty="0" smtClean="0"/>
              <a:t>[options]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Ps aux = v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š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etky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procesy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v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-a = all process</a:t>
            </a:r>
          </a:p>
          <a:p>
            <a:pPr lvl="2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-u = </a:t>
            </a:r>
          </a:p>
          <a:p>
            <a:pPr lvl="2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-x = </a:t>
            </a:r>
            <a:endParaRPr lang="sk-SK" sz="1200" dirty="0" smtClean="0">
              <a:latin typeface="Courier New" pitchFamily="49" charset="0"/>
              <a:cs typeface="Courier New" pitchFamily="49" charset="0"/>
            </a:endParaRPr>
          </a:p>
          <a:p>
            <a:pPr marL="280988" lvl="1">
              <a:buNone/>
            </a:pPr>
            <a:r>
              <a:rPr lang="sk-SK" sz="1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 err="1" smtClean="0">
                <a:latin typeface="Courier New" pitchFamily="49" charset="0"/>
                <a:cs typeface="Courier New" pitchFamily="49" charset="0"/>
              </a:rPr>
              <a:t>afx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 more</a:t>
            </a:r>
            <a:endParaRPr lang="sk-SK" sz="1400" dirty="0" smtClean="0">
              <a:latin typeface="Courier New" pitchFamily="49" charset="0"/>
              <a:cs typeface="Courier New" pitchFamily="49" charset="0"/>
            </a:endParaRPr>
          </a:p>
          <a:p>
            <a:pPr marL="0" lvl="2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PID TTY      STAT   TIME COMMAND</a:t>
            </a:r>
          </a:p>
          <a:p>
            <a:pPr marL="0" lvl="2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2 ?        S&lt;     0:00 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kthreadd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lvl="2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3 ?        S&lt;     0:00  \_ [migration/0]</a:t>
            </a:r>
          </a:p>
          <a:p>
            <a:pPr marL="0" lvl="2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4 ?        S&lt;     0:00  \_ 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ksoftirqd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/0]</a:t>
            </a:r>
          </a:p>
          <a:p>
            <a:pPr marL="0" lvl="2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5 ?        S&lt;     0:00  \_ [watchdog/0]</a:t>
            </a:r>
          </a:p>
          <a:p>
            <a:pPr marL="0" lvl="2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6 ?        S&lt;     0:00  \_ [migration/1]</a:t>
            </a:r>
          </a:p>
          <a:p>
            <a:pPr marL="0" lvl="2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7 ?        S&lt;     0:01  \_ 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ksoftirqd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/1]</a:t>
            </a:r>
          </a:p>
          <a:p>
            <a:pPr marL="0" lvl="2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8 ?        S&lt;     0:00  \_ [watchdog/1]</a:t>
            </a:r>
          </a:p>
          <a:p>
            <a:pPr lvl="2">
              <a:buNone/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... </a:t>
            </a:r>
          </a:p>
          <a:p>
            <a:r>
              <a:rPr lang="en-US" sz="1600" dirty="0" smtClean="0"/>
              <a:t>Info o </a:t>
            </a:r>
            <a:r>
              <a:rPr lang="en-US" sz="1600" dirty="0" err="1" smtClean="0"/>
              <a:t>syst</a:t>
            </a:r>
            <a:r>
              <a:rPr lang="sk-SK" sz="1600" dirty="0" smtClean="0"/>
              <a:t>é</a:t>
            </a:r>
            <a:r>
              <a:rPr lang="en-US" sz="1600" dirty="0" err="1" smtClean="0"/>
              <a:t>movych</a:t>
            </a:r>
            <a:r>
              <a:rPr lang="en-US" sz="1600" dirty="0" smtClean="0"/>
              <a:t> </a:t>
            </a:r>
            <a:r>
              <a:rPr lang="en-US" sz="1600" dirty="0" err="1" smtClean="0"/>
              <a:t>zdrojoch</a:t>
            </a:r>
            <a:r>
              <a:rPr lang="en-US" sz="1600" dirty="0" smtClean="0"/>
              <a:t> </a:t>
            </a:r>
            <a:r>
              <a:rPr lang="en-US" sz="1600" dirty="0" err="1" smtClean="0"/>
              <a:t>procesov</a:t>
            </a:r>
            <a:r>
              <a:rPr lang="sk-SK" sz="1600" dirty="0" smtClean="0"/>
              <a:t>: </a:t>
            </a:r>
            <a:r>
              <a:rPr lang="sk-SK" sz="1600" dirty="0" smtClean="0"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htop</a:t>
            </a:r>
            <a:endParaRPr lang="sk-SK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sk-SK" sz="1600" dirty="0" smtClean="0">
              <a:latin typeface="+mj-lt"/>
              <a:cs typeface="Courier New" pitchFamily="49" charset="0"/>
            </a:endParaRPr>
          </a:p>
          <a:p>
            <a:endParaRPr lang="sk-SK" sz="1600" dirty="0" smtClean="0"/>
          </a:p>
        </p:txBody>
      </p:sp>
      <p:sp>
        <p:nvSpPr>
          <p:cNvPr id="7" name="Zástupný symbol obsahu 6"/>
          <p:cNvSpPr>
            <a:spLocks noGrp="1"/>
          </p:cNvSpPr>
          <p:nvPr>
            <p:ph sz="half" idx="2"/>
          </p:nvPr>
        </p:nvSpPr>
        <p:spPr>
          <a:xfrm>
            <a:off x="4572000" y="1196752"/>
            <a:ext cx="4114800" cy="5328592"/>
          </a:xfrm>
        </p:spPr>
        <p:txBody>
          <a:bodyPr>
            <a:normAutofit/>
          </a:bodyPr>
          <a:lstStyle/>
          <a:p>
            <a:r>
              <a:rPr lang="sk-SK" sz="1600" dirty="0" err="1" smtClean="0">
                <a:latin typeface="Courier New" pitchFamily="49" charset="0"/>
                <a:cs typeface="Courier New" pitchFamily="49" charset="0"/>
              </a:rPr>
              <a:t>Pgrep</a:t>
            </a:r>
            <a:endParaRPr lang="sk-SK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k-SK" sz="1400" dirty="0" smtClean="0"/>
              <a:t>Prehľadá súčasné bežiace procesy a vypíše ID procesu ak daný nájde</a:t>
            </a:r>
          </a:p>
          <a:p>
            <a:pPr lvl="1"/>
            <a:r>
              <a:rPr lang="sk-SK" sz="1400" dirty="0" smtClean="0"/>
              <a:t>Príklad</a:t>
            </a:r>
          </a:p>
          <a:p>
            <a:pPr marL="1073150" lvl="1">
              <a:buNone/>
            </a:pPr>
            <a:r>
              <a:rPr lang="fi-FI" sz="1400" dirty="0" smtClean="0">
                <a:latin typeface="Courier New" pitchFamily="49" charset="0"/>
                <a:cs typeface="Courier New" pitchFamily="49" charset="0"/>
              </a:rPr>
              <a:t>pgrep kamailio</a:t>
            </a:r>
          </a:p>
          <a:p>
            <a:pPr marL="1073150" lvl="1">
              <a:buNone/>
            </a:pPr>
            <a:r>
              <a:rPr lang="fi-FI" sz="1400" dirty="0" smtClean="0">
                <a:latin typeface="Courier New" pitchFamily="49" charset="0"/>
                <a:cs typeface="Courier New" pitchFamily="49" charset="0"/>
              </a:rPr>
              <a:t>15373</a:t>
            </a:r>
          </a:p>
          <a:p>
            <a:pPr marL="1073150" lvl="1">
              <a:buNone/>
            </a:pPr>
            <a:r>
              <a:rPr lang="fi-FI" sz="1400" dirty="0" smtClean="0">
                <a:latin typeface="Courier New" pitchFamily="49" charset="0"/>
                <a:cs typeface="Courier New" pitchFamily="49" charset="0"/>
              </a:rPr>
              <a:t>15374</a:t>
            </a:r>
          </a:p>
          <a:p>
            <a:pPr marL="1073150" lvl="1">
              <a:buNone/>
            </a:pPr>
            <a:r>
              <a:rPr lang="fi-FI" sz="1400" dirty="0" smtClean="0">
                <a:latin typeface="Courier New" pitchFamily="49" charset="0"/>
                <a:cs typeface="Courier New" pitchFamily="49" charset="0"/>
              </a:rPr>
              <a:t>15375</a:t>
            </a:r>
          </a:p>
          <a:p>
            <a:pPr lvl="2"/>
            <a:endParaRPr lang="sk-SK" sz="800" dirty="0" smtClean="0"/>
          </a:p>
          <a:p>
            <a:r>
              <a:rPr lang="sk-SK" sz="1600" dirty="0" smtClean="0"/>
              <a:t>Ukončenie procesu: </a:t>
            </a:r>
            <a:r>
              <a:rPr lang="sk-SK" sz="1600" dirty="0" err="1" smtClean="0">
                <a:latin typeface="Courier New" pitchFamily="49" charset="0"/>
                <a:cs typeface="Courier New" pitchFamily="49" charset="0"/>
              </a:rPr>
              <a:t>kill</a:t>
            </a:r>
            <a:endParaRPr lang="sk-SK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k-SK" sz="1400" dirty="0" err="1" smtClean="0">
                <a:latin typeface="Courier New" pitchFamily="49" charset="0"/>
                <a:cs typeface="Courier New" pitchFamily="49" charset="0"/>
              </a:rPr>
              <a:t>Kill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-9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 err="1" smtClean="0">
                <a:latin typeface="Courier New" pitchFamily="49" charset="0"/>
                <a:cs typeface="Courier New" pitchFamily="49" charset="0"/>
              </a:rPr>
              <a:t>proces_id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200" dirty="0" smtClean="0">
                <a:cs typeface="Courier New" pitchFamily="49" charset="0"/>
              </a:rPr>
              <a:t>N</a:t>
            </a:r>
            <a:r>
              <a:rPr lang="sk-SK" sz="1200" dirty="0" err="1" smtClean="0">
                <a:cs typeface="Courier New" pitchFamily="49" charset="0"/>
              </a:rPr>
              <a:t>útené</a:t>
            </a:r>
            <a:r>
              <a:rPr lang="sk-SK" sz="1200" dirty="0" smtClean="0">
                <a:cs typeface="Courier New" pitchFamily="49" charset="0"/>
              </a:rPr>
              <a:t> </a:t>
            </a:r>
            <a:r>
              <a:rPr lang="en-US" sz="1200" dirty="0" err="1" smtClean="0">
                <a:cs typeface="Courier New" pitchFamily="49" charset="0"/>
              </a:rPr>
              <a:t>ukon</a:t>
            </a:r>
            <a:r>
              <a:rPr lang="sk-SK" sz="1200" dirty="0" smtClean="0">
                <a:cs typeface="Courier New" pitchFamily="49" charset="0"/>
              </a:rPr>
              <a:t>č</a:t>
            </a:r>
            <a:r>
              <a:rPr lang="en-US" sz="1200" dirty="0" err="1" smtClean="0">
                <a:cs typeface="Courier New" pitchFamily="49" charset="0"/>
              </a:rPr>
              <a:t>enie</a:t>
            </a:r>
            <a:endParaRPr lang="sk-SK" sz="1200" dirty="0" smtClean="0">
              <a:cs typeface="Courier New" pitchFamily="49" charset="0"/>
            </a:endParaRPr>
          </a:p>
          <a:p>
            <a:endParaRPr lang="sk-SK" sz="1600" dirty="0" smtClean="0">
              <a:cs typeface="Courier New" pitchFamily="49" charset="0"/>
            </a:endParaRPr>
          </a:p>
          <a:p>
            <a:r>
              <a:rPr lang="sk-SK" sz="1600" dirty="0" smtClean="0">
                <a:cs typeface="Courier New" pitchFamily="49" charset="0"/>
              </a:rPr>
              <a:t>Ukončenie procesu podľa mena: </a:t>
            </a:r>
            <a:r>
              <a:rPr lang="sk-SK" sz="1600" dirty="0" err="1" smtClean="0">
                <a:latin typeface="Courier New" pitchFamily="49" charset="0"/>
                <a:cs typeface="Courier New" pitchFamily="49" charset="0"/>
              </a:rPr>
              <a:t>killall</a:t>
            </a:r>
            <a:endParaRPr lang="sk-SK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k-SK" sz="1400" dirty="0" err="1" smtClean="0">
                <a:latin typeface="Courier New" pitchFamily="49" charset="0"/>
                <a:cs typeface="Courier New" pitchFamily="49" charset="0"/>
              </a:rPr>
              <a:t>Killall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 err="1" smtClean="0">
                <a:latin typeface="Courier New" pitchFamily="49" charset="0"/>
                <a:cs typeface="Courier New" pitchFamily="49" charset="0"/>
              </a:rPr>
              <a:t>kamailio</a:t>
            </a:r>
            <a:endParaRPr lang="sk-SK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0"/>
            <a:ext cx="3131840" cy="3719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124744"/>
            <a:ext cx="5194920" cy="5472907"/>
          </a:xfrm>
        </p:spPr>
        <p:txBody>
          <a:bodyPr>
            <a:normAutofit fontScale="70000" lnSpcReduction="20000"/>
          </a:bodyPr>
          <a:lstStyle/>
          <a:p>
            <a:r>
              <a:rPr lang="sk-SK" dirty="0" smtClean="0"/>
              <a:t>Systém vytvorený </a:t>
            </a:r>
            <a:r>
              <a:rPr lang="en-US" dirty="0" err="1" smtClean="0"/>
              <a:t>Linus</a:t>
            </a:r>
            <a:r>
              <a:rPr lang="sk-SK" dirty="0" err="1" smtClean="0"/>
              <a:t>om</a:t>
            </a:r>
            <a:r>
              <a:rPr lang="en-US" dirty="0" smtClean="0"/>
              <a:t> </a:t>
            </a:r>
            <a:r>
              <a:rPr lang="en-US" dirty="0" smtClean="0"/>
              <a:t>Tor</a:t>
            </a:r>
            <a:r>
              <a:rPr lang="sk-SK" dirty="0" smtClean="0"/>
              <a:t>v</a:t>
            </a:r>
            <a:r>
              <a:rPr lang="en-US" dirty="0" err="1" smtClean="0"/>
              <a:t>alds</a:t>
            </a:r>
            <a:r>
              <a:rPr lang="sk-SK" dirty="0" err="1" smtClean="0"/>
              <a:t>om</a:t>
            </a:r>
            <a:r>
              <a:rPr lang="sk-SK" dirty="0" smtClean="0"/>
              <a:t> (1991)</a:t>
            </a:r>
          </a:p>
          <a:p>
            <a:r>
              <a:rPr lang="sk-SK" dirty="0" smtClean="0"/>
              <a:t>Veľmi rozšírený a populárny operačný systém</a:t>
            </a:r>
          </a:p>
          <a:p>
            <a:pPr lvl="1"/>
            <a:r>
              <a:rPr lang="en-US" dirty="0" err="1" smtClean="0"/>
              <a:t>Dominantný</a:t>
            </a:r>
            <a:r>
              <a:rPr lang="en-US" dirty="0" smtClean="0"/>
              <a:t> v </a:t>
            </a:r>
            <a:r>
              <a:rPr lang="en-US" dirty="0" err="1" smtClean="0"/>
              <a:t>sie</a:t>
            </a:r>
            <a:r>
              <a:rPr lang="sk-SK" dirty="0" smtClean="0"/>
              <a:t>ť</a:t>
            </a:r>
            <a:r>
              <a:rPr lang="en-US" dirty="0" err="1" smtClean="0"/>
              <a:t>ovom</a:t>
            </a:r>
            <a:r>
              <a:rPr lang="en-US" dirty="0" smtClean="0"/>
              <a:t> </a:t>
            </a:r>
            <a:r>
              <a:rPr lang="en-US" dirty="0" err="1" smtClean="0"/>
              <a:t>prostredí</a:t>
            </a:r>
            <a:endParaRPr lang="en-US" dirty="0" smtClean="0"/>
          </a:p>
          <a:p>
            <a:pPr lvl="2"/>
            <a:r>
              <a:rPr lang="en-US" dirty="0" err="1" smtClean="0"/>
              <a:t>Sie</a:t>
            </a:r>
            <a:r>
              <a:rPr lang="sk-SK" dirty="0" smtClean="0"/>
              <a:t>ť</a:t>
            </a:r>
            <a:r>
              <a:rPr lang="en-US" dirty="0" err="1" smtClean="0"/>
              <a:t>ové</a:t>
            </a:r>
            <a:r>
              <a:rPr lang="en-US" dirty="0" smtClean="0"/>
              <a:t> a </a:t>
            </a:r>
            <a:r>
              <a:rPr lang="en-US" dirty="0" err="1" smtClean="0"/>
              <a:t>aplika</a:t>
            </a:r>
            <a:r>
              <a:rPr lang="sk-SK" dirty="0" smtClean="0"/>
              <a:t>č</a:t>
            </a:r>
            <a:r>
              <a:rPr lang="en-US" dirty="0" err="1" smtClean="0"/>
              <a:t>né</a:t>
            </a:r>
            <a:r>
              <a:rPr lang="en-US" dirty="0" smtClean="0"/>
              <a:t> </a:t>
            </a:r>
            <a:r>
              <a:rPr lang="en-US" dirty="0" err="1" smtClean="0"/>
              <a:t>servery</a:t>
            </a:r>
            <a:endParaRPr lang="en-US" dirty="0" smtClean="0"/>
          </a:p>
          <a:p>
            <a:r>
              <a:rPr lang="sk-SK" dirty="0" smtClean="0"/>
              <a:t>Ponúkaný ako slobodný softvér s otvoreným programovým kódom</a:t>
            </a:r>
          </a:p>
          <a:p>
            <a:pPr lvl="1"/>
            <a:r>
              <a:rPr lang="sk-SK" dirty="0" smtClean="0"/>
              <a:t>GNU </a:t>
            </a:r>
            <a:r>
              <a:rPr lang="sk-SK" dirty="0" err="1" smtClean="0"/>
              <a:t>General</a:t>
            </a:r>
            <a:r>
              <a:rPr lang="sk-SK" dirty="0" smtClean="0"/>
              <a:t> </a:t>
            </a:r>
            <a:r>
              <a:rPr lang="sk-SK" dirty="0" err="1" smtClean="0"/>
              <a:t>Public</a:t>
            </a:r>
            <a:r>
              <a:rPr lang="sk-SK" dirty="0" smtClean="0"/>
              <a:t> </a:t>
            </a:r>
            <a:r>
              <a:rPr lang="sk-SK" dirty="0" err="1" smtClean="0"/>
              <a:t>License</a:t>
            </a:r>
            <a:endParaRPr lang="sk-SK" dirty="0" smtClean="0"/>
          </a:p>
          <a:p>
            <a:r>
              <a:rPr lang="sk-SK" dirty="0" smtClean="0"/>
              <a:t>Vlastnosti</a:t>
            </a:r>
          </a:p>
          <a:p>
            <a:pPr lvl="1"/>
            <a:r>
              <a:rPr lang="sk-SK" dirty="0" smtClean="0"/>
              <a:t>Stabilita, upgradovanie</a:t>
            </a:r>
          </a:p>
          <a:p>
            <a:pPr lvl="1"/>
            <a:r>
              <a:rPr lang="sk-SK" dirty="0" smtClean="0"/>
              <a:t>P</a:t>
            </a:r>
            <a:r>
              <a:rPr lang="en-US" dirty="0" err="1" smtClean="0"/>
              <a:t>odporuje</a:t>
            </a:r>
            <a:r>
              <a:rPr lang="en-US" dirty="0" smtClean="0"/>
              <a:t> multitasking a multiuser</a:t>
            </a:r>
          </a:p>
          <a:p>
            <a:pPr lvl="1"/>
            <a:r>
              <a:rPr lang="en-US" dirty="0" err="1" smtClean="0"/>
              <a:t>Prevažne</a:t>
            </a:r>
            <a:r>
              <a:rPr lang="en-US" dirty="0" smtClean="0"/>
              <a:t> </a:t>
            </a:r>
            <a:r>
              <a:rPr lang="en-US" dirty="0" err="1" smtClean="0"/>
              <a:t>orientovaný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vzdialenú</a:t>
            </a:r>
            <a:r>
              <a:rPr lang="en-US" dirty="0" smtClean="0"/>
              <a:t> </a:t>
            </a:r>
            <a:r>
              <a:rPr lang="en-US" dirty="0" err="1" smtClean="0"/>
              <a:t>administráciu</a:t>
            </a:r>
            <a:r>
              <a:rPr lang="en-US" dirty="0" smtClean="0"/>
              <a:t> a </a:t>
            </a:r>
            <a:r>
              <a:rPr lang="en-US" dirty="0" err="1" smtClean="0"/>
              <a:t>poskytovanie</a:t>
            </a:r>
            <a:r>
              <a:rPr lang="en-US" dirty="0" smtClean="0"/>
              <a:t> </a:t>
            </a:r>
            <a:r>
              <a:rPr lang="en-US" dirty="0" err="1" smtClean="0"/>
              <a:t>služieb</a:t>
            </a:r>
            <a:r>
              <a:rPr lang="sk-SK" dirty="0" smtClean="0"/>
              <a:t> </a:t>
            </a:r>
            <a:r>
              <a:rPr lang="en-US" dirty="0" err="1" smtClean="0"/>
              <a:t>používate</a:t>
            </a:r>
            <a:r>
              <a:rPr lang="sk-SK" dirty="0" smtClean="0"/>
              <a:t>ľ</a:t>
            </a:r>
            <a:r>
              <a:rPr lang="en-US" dirty="0" err="1" smtClean="0"/>
              <a:t>om</a:t>
            </a:r>
            <a:endParaRPr lang="en-US" dirty="0" smtClean="0"/>
          </a:p>
          <a:p>
            <a:pPr lvl="1"/>
            <a:r>
              <a:rPr lang="en-US" dirty="0" err="1" smtClean="0"/>
              <a:t>Veké</a:t>
            </a:r>
            <a:r>
              <a:rPr lang="en-US" dirty="0" smtClean="0"/>
              <a:t> </a:t>
            </a:r>
            <a:r>
              <a:rPr lang="en-US" dirty="0" err="1" smtClean="0"/>
              <a:t>množstvo</a:t>
            </a:r>
            <a:r>
              <a:rPr lang="en-US" dirty="0" smtClean="0"/>
              <a:t> </a:t>
            </a:r>
            <a:r>
              <a:rPr lang="sk-SK" dirty="0" smtClean="0"/>
              <a:t>dostupných </a:t>
            </a:r>
            <a:r>
              <a:rPr lang="en-US" dirty="0" err="1" smtClean="0"/>
              <a:t>aplikácií</a:t>
            </a:r>
            <a:endParaRPr lang="en-US" dirty="0" smtClean="0"/>
          </a:p>
          <a:p>
            <a:pPr lvl="1"/>
            <a:r>
              <a:rPr lang="pl-PL" dirty="0" smtClean="0"/>
              <a:t>Menej chýb ako niektoré porovnateľné komerčné produkty</a:t>
            </a:r>
          </a:p>
          <a:p>
            <a:pPr lvl="1"/>
            <a:r>
              <a:rPr lang="en-US" dirty="0" err="1" smtClean="0"/>
              <a:t>Rozsiahla</a:t>
            </a:r>
            <a:r>
              <a:rPr lang="en-US" dirty="0" smtClean="0"/>
              <a:t> </a:t>
            </a:r>
            <a:r>
              <a:rPr lang="en-US" dirty="0" err="1" smtClean="0"/>
              <a:t>dokumentácia</a:t>
            </a:r>
            <a:r>
              <a:rPr lang="en-US" dirty="0" smtClean="0"/>
              <a:t> (TLDP)</a:t>
            </a:r>
          </a:p>
          <a:p>
            <a:pPr lvl="1"/>
            <a:r>
              <a:rPr lang="pl-PL" dirty="0" smtClean="0"/>
              <a:t>Podpora priamo od autorov zdrojových kódov</a:t>
            </a:r>
            <a:endParaRPr lang="sk-SK" dirty="0" smtClean="0"/>
          </a:p>
          <a:p>
            <a:endParaRPr lang="en-US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OS Linux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4799856" y="3961904"/>
          <a:ext cx="4344144" cy="289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obsahu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tabLst>
                <a:tab pos="3143250" algn="l"/>
              </a:tabLst>
            </a:pPr>
            <a:r>
              <a:rPr lang="pl-PL" i="1" dirty="0" smtClean="0"/>
              <a:t>1. /proc/cpuinfo 	informácie o procesore</a:t>
            </a:r>
          </a:p>
          <a:p>
            <a:pPr>
              <a:tabLst>
                <a:tab pos="3143250" algn="l"/>
              </a:tabLst>
            </a:pPr>
            <a:r>
              <a:rPr lang="pl-PL" i="1" dirty="0" smtClean="0"/>
              <a:t>2. /proc/devices 	informácie o pamäových zariadeniach</a:t>
            </a:r>
          </a:p>
          <a:p>
            <a:pPr>
              <a:tabLst>
                <a:tab pos="3143250" algn="l"/>
              </a:tabLst>
            </a:pPr>
            <a:r>
              <a:rPr lang="sk-SK" i="1" dirty="0" smtClean="0"/>
              <a:t>3. /</a:t>
            </a:r>
            <a:r>
              <a:rPr lang="sk-SK" i="1" dirty="0" err="1" smtClean="0"/>
              <a:t>proc</a:t>
            </a:r>
            <a:r>
              <a:rPr lang="sk-SK" i="1" dirty="0" smtClean="0"/>
              <a:t>/</a:t>
            </a:r>
            <a:r>
              <a:rPr lang="sk-SK" i="1" dirty="0" err="1" smtClean="0"/>
              <a:t>diskstats</a:t>
            </a:r>
            <a:r>
              <a:rPr lang="sk-SK" i="1" dirty="0" smtClean="0"/>
              <a:t> 	informácie o stave diskov</a:t>
            </a:r>
          </a:p>
          <a:p>
            <a:pPr>
              <a:tabLst>
                <a:tab pos="3143250" algn="l"/>
              </a:tabLst>
            </a:pPr>
            <a:r>
              <a:rPr lang="sk-SK" i="1" dirty="0" smtClean="0"/>
              <a:t>4. /</a:t>
            </a:r>
            <a:r>
              <a:rPr lang="sk-SK" i="1" dirty="0" err="1" smtClean="0"/>
              <a:t>proc</a:t>
            </a:r>
            <a:r>
              <a:rPr lang="sk-SK" i="1" dirty="0" smtClean="0"/>
              <a:t>/</a:t>
            </a:r>
            <a:r>
              <a:rPr lang="sk-SK" i="1" dirty="0" err="1" smtClean="0"/>
              <a:t>filesystems</a:t>
            </a:r>
            <a:r>
              <a:rPr lang="sk-SK" i="1" dirty="0" smtClean="0"/>
              <a:t> 	podporované súborové systémy</a:t>
            </a:r>
          </a:p>
          <a:p>
            <a:pPr>
              <a:tabLst>
                <a:tab pos="3143250" algn="l"/>
              </a:tabLst>
            </a:pPr>
            <a:r>
              <a:rPr lang="sk-SK" i="1" dirty="0" smtClean="0"/>
              <a:t>5. /</a:t>
            </a:r>
            <a:r>
              <a:rPr lang="sk-SK" i="1" dirty="0" err="1" smtClean="0"/>
              <a:t>proc</a:t>
            </a:r>
            <a:r>
              <a:rPr lang="sk-SK" i="1" dirty="0" smtClean="0"/>
              <a:t>/</a:t>
            </a:r>
            <a:r>
              <a:rPr lang="sk-SK" i="1" dirty="0" err="1" smtClean="0"/>
              <a:t>meminfo</a:t>
            </a:r>
            <a:r>
              <a:rPr lang="sk-SK" i="1" dirty="0" smtClean="0"/>
              <a:t> 	informácie o pamäťovom podsystéme</a:t>
            </a:r>
          </a:p>
          <a:p>
            <a:pPr>
              <a:tabLst>
                <a:tab pos="3143250" algn="l"/>
              </a:tabLst>
            </a:pPr>
            <a:r>
              <a:rPr lang="sk-SK" i="1" dirty="0" smtClean="0"/>
              <a:t>6. /</a:t>
            </a:r>
            <a:r>
              <a:rPr lang="sk-SK" i="1" dirty="0" err="1" smtClean="0"/>
              <a:t>proc</a:t>
            </a:r>
            <a:r>
              <a:rPr lang="sk-SK" i="1" dirty="0" smtClean="0"/>
              <a:t>/</a:t>
            </a:r>
            <a:r>
              <a:rPr lang="sk-SK" i="1" dirty="0" err="1" smtClean="0"/>
              <a:t>mounts</a:t>
            </a:r>
            <a:r>
              <a:rPr lang="sk-SK" i="1" dirty="0" smtClean="0"/>
              <a:t> 	pripojené pamäťové zariadenia</a:t>
            </a:r>
          </a:p>
          <a:p>
            <a:pPr>
              <a:tabLst>
                <a:tab pos="3143250" algn="l"/>
              </a:tabLst>
            </a:pPr>
            <a:r>
              <a:rPr lang="sk-SK" i="1" dirty="0" smtClean="0"/>
              <a:t>7. /</a:t>
            </a:r>
            <a:r>
              <a:rPr lang="sk-SK" i="1" dirty="0" err="1" smtClean="0"/>
              <a:t>proc</a:t>
            </a:r>
            <a:r>
              <a:rPr lang="sk-SK" i="1" dirty="0" smtClean="0"/>
              <a:t>/</a:t>
            </a:r>
            <a:r>
              <a:rPr lang="sk-SK" i="1" dirty="0" err="1" smtClean="0"/>
              <a:t>partitions</a:t>
            </a:r>
            <a:r>
              <a:rPr lang="sk-SK" i="1" dirty="0" smtClean="0"/>
              <a:t> 	partície pamäťových zariadení</a:t>
            </a:r>
          </a:p>
          <a:p>
            <a:pPr>
              <a:tabLst>
                <a:tab pos="3143250" algn="l"/>
              </a:tabLst>
            </a:pPr>
            <a:r>
              <a:rPr lang="pl-PL" i="1" dirty="0" smtClean="0"/>
              <a:t>8. /proc/swap 	informácie o swape</a:t>
            </a:r>
          </a:p>
          <a:p>
            <a:pPr>
              <a:tabLst>
                <a:tab pos="3143250" algn="l"/>
              </a:tabLst>
            </a:pPr>
            <a:r>
              <a:rPr lang="sk-SK" i="1" dirty="0" smtClean="0"/>
              <a:t>9. /</a:t>
            </a:r>
            <a:r>
              <a:rPr lang="sk-SK" i="1" dirty="0" err="1" smtClean="0"/>
              <a:t>proc</a:t>
            </a:r>
            <a:r>
              <a:rPr lang="sk-SK" i="1" dirty="0" smtClean="0"/>
              <a:t>/</a:t>
            </a:r>
            <a:r>
              <a:rPr lang="sk-SK" i="1" dirty="0" err="1" smtClean="0"/>
              <a:t>uptime</a:t>
            </a:r>
            <a:r>
              <a:rPr lang="sk-SK" i="1" smtClean="0"/>
              <a:t> 	čas </a:t>
            </a:r>
            <a:r>
              <a:rPr lang="sk-SK" i="1" dirty="0" smtClean="0"/>
              <a:t>od štartu systému</a:t>
            </a:r>
          </a:p>
          <a:p>
            <a:pPr>
              <a:tabLst>
                <a:tab pos="3143250" algn="l"/>
              </a:tabLst>
            </a:pPr>
            <a:r>
              <a:rPr lang="sk-SK" i="1" dirty="0" smtClean="0"/>
              <a:t>10. /</a:t>
            </a:r>
            <a:r>
              <a:rPr lang="sk-SK" i="1" dirty="0" err="1" smtClean="0"/>
              <a:t>proc</a:t>
            </a:r>
            <a:r>
              <a:rPr lang="sk-SK" i="1" dirty="0" smtClean="0"/>
              <a:t>/</a:t>
            </a:r>
            <a:r>
              <a:rPr lang="sk-SK" i="1" dirty="0" err="1" smtClean="0"/>
              <a:t>version</a:t>
            </a:r>
            <a:r>
              <a:rPr lang="sk-SK" i="1" dirty="0" smtClean="0"/>
              <a:t> 	verzia jadra operačného systému</a:t>
            </a:r>
            <a:endParaRPr lang="sk-SK" dirty="0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Info</a:t>
            </a:r>
            <a:r>
              <a:rPr lang="sk-SK" dirty="0" smtClean="0"/>
              <a:t> o bežiacom systéme: /</a:t>
            </a:r>
            <a:r>
              <a:rPr lang="sk-SK" dirty="0" err="1" smtClean="0"/>
              <a:t>proc</a:t>
            </a:r>
            <a:r>
              <a:rPr lang="sk-SK" dirty="0" smtClean="0"/>
              <a:t> </a:t>
            </a:r>
            <a:r>
              <a:rPr lang="sk-SK" dirty="0" err="1" smtClean="0"/>
              <a:t>filesystem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Správa 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/>
              <a:t>Vypnutie systému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sk-SK" dirty="0" smtClean="0">
                <a:latin typeface="Courier New" pitchFamily="49" charset="0"/>
                <a:cs typeface="Courier New" pitchFamily="49" charset="0"/>
              </a:rPr>
              <a:t>alt</a:t>
            </a:r>
          </a:p>
          <a:p>
            <a:pPr lvl="1"/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shutdown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k-SK" dirty="0" smtClean="0"/>
              <a:t>Reštart systému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hutdown</a:t>
            </a:r>
            <a:r>
              <a:rPr lang="sk-SK" dirty="0" smtClean="0">
                <a:latin typeface="Courier New" pitchFamily="49" charset="0"/>
                <a:cs typeface="Courier New" pitchFamily="49" charset="0"/>
              </a:rPr>
              <a:t> –r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eboot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poweroff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68288" lvl="1" indent="-268288">
              <a:buClr>
                <a:schemeClr val="tx2"/>
              </a:buClr>
            </a:pPr>
            <a:r>
              <a:rPr lang="sk-SK" dirty="0" smtClean="0"/>
              <a:t>Odhlásenie</a:t>
            </a:r>
          </a:p>
          <a:p>
            <a:pPr lvl="1"/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Logout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Exit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sk-SK" dirty="0" smtClean="0"/>
              <a:t>Ukončenie </a:t>
            </a:r>
            <a:r>
              <a:rPr lang="sk-SK" dirty="0" err="1" smtClean="0"/>
              <a:t>shell-u</a:t>
            </a:r>
            <a:endParaRPr lang="sk-SK" dirty="0" smtClean="0"/>
          </a:p>
          <a:p>
            <a:pPr lvl="1"/>
            <a:endParaRPr lang="sk-SK" dirty="0" smtClean="0"/>
          </a:p>
          <a:p>
            <a:pPr lvl="1"/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Spr</a:t>
            </a:r>
            <a:r>
              <a:rPr lang="sk-SK" dirty="0" err="1" smtClean="0"/>
              <a:t>áva</a:t>
            </a:r>
            <a:r>
              <a:rPr lang="sk-SK" dirty="0" smtClean="0"/>
              <a:t> aplikácii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Rôzne distribúcie majú rôzne balíčkové systémy</a:t>
            </a:r>
          </a:p>
          <a:p>
            <a:pPr lvl="1"/>
            <a:r>
              <a:rPr lang="sk-SK" dirty="0" smtClean="0"/>
              <a:t>Debian .</a:t>
            </a:r>
            <a:r>
              <a:rPr lang="sk-SK" dirty="0" err="1" smtClean="0"/>
              <a:t>deb</a:t>
            </a:r>
            <a:endParaRPr lang="sk-SK" dirty="0" smtClean="0"/>
          </a:p>
          <a:p>
            <a:pPr lvl="1"/>
            <a:r>
              <a:rPr lang="sk-SK" dirty="0" smtClean="0"/>
              <a:t>Fedora .</a:t>
            </a:r>
            <a:r>
              <a:rPr lang="sk-SK" dirty="0" err="1" smtClean="0"/>
              <a:t>rpm</a:t>
            </a:r>
            <a:endParaRPr lang="sk-SK" dirty="0" smtClean="0"/>
          </a:p>
          <a:p>
            <a:r>
              <a:rPr lang="sk-SK" dirty="0" smtClean="0"/>
              <a:t>Balík obsahuje skompilované programy priamo spustiteľné</a:t>
            </a:r>
          </a:p>
          <a:p>
            <a:r>
              <a:rPr lang="sk-SK" dirty="0" smtClean="0"/>
              <a:t>Balík samotný nedokáže automaticky rieši závislosti na iných balíkoch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Balíčkové systémy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2520280"/>
          </a:xfrm>
        </p:spPr>
        <p:txBody>
          <a:bodyPr>
            <a:normAutofit/>
          </a:bodyPr>
          <a:lstStyle/>
          <a:p>
            <a:r>
              <a:rPr lang="sk-SK" sz="1600" dirty="0" smtClean="0"/>
              <a:t>Debian: balíčkový systém </a:t>
            </a:r>
            <a:r>
              <a:rPr lang="sk-SK" sz="1600" b="1" dirty="0" err="1" smtClean="0"/>
              <a:t>apt</a:t>
            </a:r>
            <a:endParaRPr lang="sk-SK" sz="1600" b="1" dirty="0" smtClean="0"/>
          </a:p>
          <a:p>
            <a:pPr lvl="1"/>
            <a:r>
              <a:rPr lang="sk-SK" sz="1400" dirty="0" smtClean="0"/>
              <a:t>Výborný balíčkový a inštalačný systém</a:t>
            </a:r>
          </a:p>
          <a:p>
            <a:pPr lvl="1"/>
            <a:r>
              <a:rPr lang="sk-SK" sz="1400" dirty="0" smtClean="0"/>
              <a:t>Umožňuje správu balíkov a ich závislosti</a:t>
            </a:r>
          </a:p>
          <a:p>
            <a:pPr lvl="1"/>
            <a:r>
              <a:rPr lang="sk-SK" sz="1400" dirty="0" smtClean="0"/>
              <a:t>Podporovaná inštalácia balíčkov zo siete</a:t>
            </a:r>
          </a:p>
          <a:p>
            <a:pPr lvl="2"/>
            <a:r>
              <a:rPr lang="sk-SK" sz="1200" dirty="0" smtClean="0"/>
              <a:t>Z tzv. repozitárov</a:t>
            </a:r>
          </a:p>
          <a:p>
            <a:r>
              <a:rPr lang="sk-SK" sz="1600" dirty="0" smtClean="0"/>
              <a:t>Tie sú zadefinované v:</a:t>
            </a:r>
          </a:p>
          <a:p>
            <a:pPr lvl="1"/>
            <a:r>
              <a:rPr lang="en-US" sz="1400" b="1" i="1" dirty="0" smtClean="0"/>
              <a:t>/</a:t>
            </a:r>
            <a:r>
              <a:rPr lang="sk-SK" sz="1400" b="1" i="1" dirty="0" err="1" smtClean="0"/>
              <a:t>etc</a:t>
            </a:r>
            <a:r>
              <a:rPr lang="sk-SK" sz="1400" b="1" i="1" dirty="0" smtClean="0"/>
              <a:t>/</a:t>
            </a:r>
            <a:r>
              <a:rPr lang="sk-SK" sz="1400" b="1" i="1" dirty="0" err="1" smtClean="0"/>
              <a:t>apt</a:t>
            </a:r>
            <a:r>
              <a:rPr lang="sk-SK" sz="1400" b="1" i="1" dirty="0" smtClean="0"/>
              <a:t>/</a:t>
            </a:r>
            <a:r>
              <a:rPr lang="sk-SK" sz="1400" b="1" i="1" dirty="0" err="1" smtClean="0"/>
              <a:t>sources.list</a:t>
            </a:r>
            <a:endParaRPr lang="sk-SK" sz="1400" b="1" i="1" dirty="0" smtClean="0"/>
          </a:p>
          <a:p>
            <a:pPr lvl="1"/>
            <a:endParaRPr lang="sk-SK" sz="1400" i="1" dirty="0" smtClean="0"/>
          </a:p>
          <a:p>
            <a:pPr lvl="1"/>
            <a:endParaRPr lang="sk-SK" sz="1400" dirty="0" smtClean="0"/>
          </a:p>
          <a:p>
            <a:endParaRPr lang="sk-SK" sz="16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Systém </a:t>
            </a:r>
            <a:r>
              <a:rPr lang="sk-SK" dirty="0" err="1" smtClean="0"/>
              <a:t>apt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144016" y="3356992"/>
            <a:ext cx="8820472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None/>
            </a:pPr>
            <a:r>
              <a:rPr lang="sk-SK" sz="16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less</a:t>
            </a:r>
            <a:r>
              <a:rPr lang="sk-SK" sz="16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sk-SK" sz="16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etc</a:t>
            </a:r>
            <a:r>
              <a:rPr lang="sk-SK" sz="16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sk-SK" sz="16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apt</a:t>
            </a:r>
            <a:r>
              <a:rPr lang="sk-SK" sz="16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sk-SK" sz="16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sources.list</a:t>
            </a:r>
            <a:endParaRPr lang="sk-SK" sz="1600" i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sk-SK" sz="1600" i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deb</a:t>
            </a:r>
            <a:r>
              <a:rPr lang="sk-SK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http://ftp.cz.debian.org/debian/ </a:t>
            </a: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squeeze</a:t>
            </a:r>
            <a:r>
              <a:rPr lang="sk-SK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sk-SK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contrib</a:t>
            </a:r>
            <a:r>
              <a:rPr lang="sk-SK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non-free</a:t>
            </a:r>
            <a:endParaRPr lang="sk-SK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deb-src</a:t>
            </a:r>
            <a:r>
              <a:rPr lang="sk-SK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http://ftp.cz.debian.org/debian/ </a:t>
            </a: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squeeze</a:t>
            </a:r>
            <a:r>
              <a:rPr lang="sk-SK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sk-SK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contrib</a:t>
            </a:r>
            <a:r>
              <a:rPr lang="sk-SK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non-free</a:t>
            </a:r>
            <a:endParaRPr lang="sk-SK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deb</a:t>
            </a:r>
            <a:r>
              <a:rPr lang="sk-SK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http://security.debian.org/ </a:t>
            </a: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squeeze</a:t>
            </a:r>
            <a:r>
              <a:rPr lang="sk-SK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updates</a:t>
            </a:r>
            <a:r>
              <a:rPr lang="sk-SK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sk-SK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contrib</a:t>
            </a:r>
            <a:r>
              <a:rPr lang="sk-SK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non-free</a:t>
            </a:r>
            <a:endParaRPr lang="sk-SK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sk-SK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sk-SK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deb</a:t>
            </a:r>
            <a:r>
              <a:rPr lang="sk-SK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http://repository.ng-voice.com </a:t>
            </a: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lenny</a:t>
            </a:r>
            <a:r>
              <a:rPr lang="sk-SK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sk-SK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contrib</a:t>
            </a:r>
            <a:r>
              <a:rPr lang="sk-SK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non-free</a:t>
            </a:r>
            <a:endParaRPr lang="sk-SK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sk-SK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deb-src</a:t>
            </a:r>
            <a:r>
              <a:rPr lang="sk-SK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http://repository.ng-voice.com </a:t>
            </a: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lenny</a:t>
            </a:r>
            <a:r>
              <a:rPr lang="sk-SK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sk-SK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contrib</a:t>
            </a:r>
            <a:r>
              <a:rPr lang="sk-SK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non-free</a:t>
            </a:r>
            <a:endParaRPr lang="sk-SK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sk-SK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deb</a:t>
            </a:r>
            <a:r>
              <a:rPr lang="sk-SK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http://deb.kamailio.org/kamailio32 </a:t>
            </a: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squeeze</a:t>
            </a:r>
            <a:r>
              <a:rPr lang="sk-SK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</a:t>
            </a:r>
            <a:endParaRPr lang="sk-SK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deb-src</a:t>
            </a:r>
            <a:r>
              <a:rPr lang="sk-SK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http://deb.kamailio.org/kamailio32 </a:t>
            </a: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squeeze</a:t>
            </a:r>
            <a:r>
              <a:rPr lang="sk-SK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</a:t>
            </a:r>
            <a:endParaRPr lang="sk-SK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Nástroj </a:t>
            </a:r>
            <a:r>
              <a:rPr lang="sk-SK" b="1" i="1" dirty="0" err="1" smtClean="0"/>
              <a:t>apt-cache</a:t>
            </a:r>
            <a:endParaRPr lang="sk-SK" b="1" i="1" dirty="0" smtClean="0"/>
          </a:p>
          <a:p>
            <a:pPr lvl="1"/>
            <a:r>
              <a:rPr lang="sk-SK" dirty="0" smtClean="0"/>
              <a:t>Nástroj na </a:t>
            </a:r>
            <a:r>
              <a:rPr lang="sk-SK" dirty="0" err="1" smtClean="0"/>
              <a:t>dohľadávanie</a:t>
            </a:r>
            <a:r>
              <a:rPr lang="sk-SK" dirty="0" smtClean="0"/>
              <a:t> </a:t>
            </a:r>
            <a:r>
              <a:rPr lang="sk-SK" dirty="0" err="1" smtClean="0"/>
              <a:t>info</a:t>
            </a:r>
            <a:r>
              <a:rPr lang="sk-SK" dirty="0" smtClean="0"/>
              <a:t> o dostupných balíkoch, ich závislostiach</a:t>
            </a:r>
          </a:p>
          <a:p>
            <a:r>
              <a:rPr lang="sk-SK" dirty="0" smtClean="0"/>
              <a:t>Prepínače:</a:t>
            </a:r>
          </a:p>
          <a:p>
            <a:pPr lvl="1"/>
            <a:r>
              <a:rPr lang="sk-SK" b="1" i="1" dirty="0" err="1" smtClean="0"/>
              <a:t>search</a:t>
            </a:r>
            <a:r>
              <a:rPr lang="sk-SK" dirty="0" smtClean="0"/>
              <a:t> </a:t>
            </a:r>
            <a:r>
              <a:rPr lang="sk-SK" b="1" dirty="0" smtClean="0"/>
              <a:t>reťazec</a:t>
            </a:r>
            <a:r>
              <a:rPr lang="sk-SK" dirty="0" smtClean="0"/>
              <a:t> 	vyhľadanie balíka</a:t>
            </a:r>
          </a:p>
          <a:p>
            <a:pPr lvl="1"/>
            <a:r>
              <a:rPr lang="sk-SK" b="1" i="1" dirty="0" err="1" smtClean="0"/>
              <a:t>depends</a:t>
            </a:r>
            <a:r>
              <a:rPr lang="sk-SK" dirty="0" smtClean="0"/>
              <a:t> </a:t>
            </a:r>
            <a:r>
              <a:rPr lang="sk-SK" b="1" dirty="0" smtClean="0"/>
              <a:t>balík </a:t>
            </a:r>
            <a:r>
              <a:rPr lang="sk-SK" dirty="0" smtClean="0"/>
              <a:t>	vypíše závislosti balíka</a:t>
            </a:r>
          </a:p>
          <a:p>
            <a:pPr lvl="1"/>
            <a:r>
              <a:rPr lang="sk-SK" b="1" i="1" dirty="0" smtClean="0"/>
              <a:t>show</a:t>
            </a:r>
            <a:r>
              <a:rPr lang="sk-SK" dirty="0" smtClean="0"/>
              <a:t> </a:t>
            </a:r>
            <a:r>
              <a:rPr lang="sk-SK" b="1" dirty="0" smtClean="0"/>
              <a:t>balík </a:t>
            </a:r>
            <a:r>
              <a:rPr lang="sk-SK" dirty="0" smtClean="0"/>
              <a:t>	zobrazí informácie o balíku</a:t>
            </a:r>
          </a:p>
          <a:p>
            <a:pPr lvl="1"/>
            <a:endParaRPr lang="sk-SK" i="1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Systém </a:t>
            </a:r>
            <a:r>
              <a:rPr lang="sk-SK" dirty="0" err="1" smtClean="0"/>
              <a:t>apt</a:t>
            </a:r>
            <a:r>
              <a:rPr lang="sk-SK" dirty="0" smtClean="0"/>
              <a:t> (2)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683568" y="5157192"/>
            <a:ext cx="7776864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apt-cache search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kamailio</a:t>
            </a: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kamailio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 very fast and configurable SIP proxy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 smtClean="0"/>
              <a:t>Nástroj </a:t>
            </a:r>
            <a:r>
              <a:rPr lang="sk-SK" b="1" i="1" dirty="0" err="1" smtClean="0"/>
              <a:t>apt-get</a:t>
            </a:r>
            <a:endParaRPr lang="sk-SK" b="1" i="1" dirty="0" smtClean="0"/>
          </a:p>
          <a:p>
            <a:r>
              <a:rPr lang="sk-SK" dirty="0" smtClean="0"/>
              <a:t>Správa samotných balíčkov, riešenie závislosti</a:t>
            </a:r>
          </a:p>
          <a:p>
            <a:endParaRPr lang="sk-SK" dirty="0" smtClean="0"/>
          </a:p>
          <a:p>
            <a:r>
              <a:rPr lang="sk-SK" dirty="0" smtClean="0"/>
              <a:t>Prepínače:</a:t>
            </a:r>
          </a:p>
          <a:p>
            <a:pPr lvl="1">
              <a:tabLst>
                <a:tab pos="3594100" algn="l"/>
              </a:tabLst>
            </a:pPr>
            <a:r>
              <a:rPr lang="sk-SK" b="1" i="1" dirty="0" err="1" smtClean="0"/>
              <a:t>install</a:t>
            </a:r>
            <a:r>
              <a:rPr lang="sk-SK" b="1" i="1" dirty="0" smtClean="0"/>
              <a:t> MENO_BALÍKA </a:t>
            </a:r>
            <a:r>
              <a:rPr lang="en-US" dirty="0" smtClean="0"/>
              <a:t>	 - </a:t>
            </a:r>
            <a:r>
              <a:rPr lang="sk-SK" dirty="0" smtClean="0"/>
              <a:t>nainštaluje balí</a:t>
            </a:r>
            <a:r>
              <a:rPr lang="sk-SK" dirty="0"/>
              <a:t>č</a:t>
            </a:r>
            <a:r>
              <a:rPr lang="sk-SK" dirty="0" smtClean="0"/>
              <a:t>ek</a:t>
            </a:r>
          </a:p>
          <a:p>
            <a:pPr lvl="1">
              <a:tabLst>
                <a:tab pos="3594100" algn="l"/>
              </a:tabLst>
            </a:pPr>
            <a:r>
              <a:rPr lang="sk-SK" b="1" i="1" dirty="0" err="1" smtClean="0"/>
              <a:t>remove</a:t>
            </a:r>
            <a:r>
              <a:rPr lang="sk-SK" b="1" i="1" dirty="0" smtClean="0"/>
              <a:t> MENO_BALÍKA </a:t>
            </a:r>
            <a:r>
              <a:rPr lang="en-US" dirty="0" smtClean="0"/>
              <a:t>	</a:t>
            </a:r>
            <a:r>
              <a:rPr lang="en-US" dirty="0"/>
              <a:t> - </a:t>
            </a:r>
            <a:r>
              <a:rPr lang="sk-SK" dirty="0" smtClean="0"/>
              <a:t>odinštaluje balíček</a:t>
            </a:r>
          </a:p>
          <a:p>
            <a:pPr lvl="1">
              <a:tabLst>
                <a:tab pos="3594100" algn="l"/>
              </a:tabLst>
            </a:pPr>
            <a:r>
              <a:rPr lang="sk-SK" b="1" i="1" dirty="0" err="1" smtClean="0"/>
              <a:t>update</a:t>
            </a:r>
            <a:r>
              <a:rPr lang="sk-SK" b="1" i="1" dirty="0" smtClean="0"/>
              <a:t> </a:t>
            </a:r>
            <a:r>
              <a:rPr lang="en-US" dirty="0" smtClean="0"/>
              <a:t>	</a:t>
            </a:r>
            <a:r>
              <a:rPr lang="en-US" dirty="0"/>
              <a:t> - </a:t>
            </a:r>
            <a:r>
              <a:rPr lang="sk-SK" dirty="0" smtClean="0"/>
              <a:t>aktualizuje databázu balíkov</a:t>
            </a:r>
          </a:p>
          <a:p>
            <a:pPr lvl="1">
              <a:tabLst>
                <a:tab pos="3594100" algn="l"/>
              </a:tabLst>
            </a:pPr>
            <a:r>
              <a:rPr lang="sk-SK" b="1" i="1" dirty="0" err="1" smtClean="0"/>
              <a:t>upgrade</a:t>
            </a:r>
            <a:r>
              <a:rPr lang="sk-SK" b="1" i="1" dirty="0" smtClean="0"/>
              <a:t> </a:t>
            </a:r>
            <a:r>
              <a:rPr lang="en-US" dirty="0" smtClean="0"/>
              <a:t>	</a:t>
            </a:r>
            <a:r>
              <a:rPr lang="en-US" dirty="0"/>
              <a:t> - </a:t>
            </a:r>
            <a:r>
              <a:rPr lang="sk-SK" dirty="0" smtClean="0"/>
              <a:t>aktualizuje nainštalované balíky</a:t>
            </a:r>
          </a:p>
          <a:p>
            <a:pPr lvl="1">
              <a:tabLst>
                <a:tab pos="3594100" algn="l"/>
              </a:tabLst>
            </a:pPr>
            <a:r>
              <a:rPr lang="sk-SK" b="1" i="1" dirty="0" err="1"/>
              <a:t>di</a:t>
            </a:r>
            <a:r>
              <a:rPr lang="sk-SK" b="1" i="1" dirty="0" err="1" smtClean="0"/>
              <a:t>st-upgrade</a:t>
            </a:r>
            <a:r>
              <a:rPr lang="sk-SK" b="1" i="1" dirty="0" smtClean="0"/>
              <a:t> </a:t>
            </a:r>
            <a:r>
              <a:rPr lang="en-US" dirty="0" smtClean="0"/>
              <a:t>	</a:t>
            </a:r>
            <a:r>
              <a:rPr lang="en-US" dirty="0"/>
              <a:t> - </a:t>
            </a:r>
            <a:r>
              <a:rPr lang="sk-SK" dirty="0" smtClean="0"/>
              <a:t>aktualizuje nainštalované balíky s 			efektívnou</a:t>
            </a:r>
            <a:r>
              <a:rPr lang="en-US" dirty="0" smtClean="0"/>
              <a:t> </a:t>
            </a:r>
            <a:r>
              <a:rPr lang="sk-SK" dirty="0" smtClean="0"/>
              <a:t>správou závislostí</a:t>
            </a:r>
          </a:p>
          <a:p>
            <a:pPr lvl="1">
              <a:tabLst>
                <a:tab pos="3594100" algn="l"/>
              </a:tabLst>
            </a:pPr>
            <a:r>
              <a:rPr lang="sk-SK" b="1" i="1" dirty="0" err="1" smtClean="0"/>
              <a:t>check</a:t>
            </a:r>
            <a:r>
              <a:rPr lang="sk-SK" b="1" i="1" dirty="0" smtClean="0"/>
              <a:t> </a:t>
            </a:r>
            <a:r>
              <a:rPr lang="en-US" dirty="0" smtClean="0"/>
              <a:t>	</a:t>
            </a:r>
            <a:r>
              <a:rPr lang="en-US" dirty="0"/>
              <a:t> - </a:t>
            </a:r>
            <a:r>
              <a:rPr lang="sk-SK" dirty="0" smtClean="0"/>
              <a:t>skontroluje závislosti</a:t>
            </a:r>
          </a:p>
          <a:p>
            <a:r>
              <a:rPr lang="sk-SK" b="1" dirty="0" smtClean="0"/>
              <a:t>Ukážka</a:t>
            </a:r>
            <a:r>
              <a:rPr lang="sk-SK" dirty="0" smtClean="0"/>
              <a:t>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castor</a:t>
            </a:r>
            <a:r>
              <a:rPr lang="sk-SK" dirty="0" smtClean="0">
                <a:latin typeface="Courier New" pitchFamily="49" charset="0"/>
                <a:cs typeface="Courier New" pitchFamily="49" charset="0"/>
              </a:rPr>
              <a:t>:/# </a:t>
            </a: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apt-get</a:t>
            </a:r>
            <a:r>
              <a:rPr lang="sk-SK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install</a:t>
            </a:r>
            <a:r>
              <a:rPr lang="sk-SK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mc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castor:/# apt-get remove –purge mc</a:t>
            </a:r>
            <a:endParaRPr lang="sk-SK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Systém </a:t>
            </a:r>
            <a:r>
              <a:rPr lang="sk-SK" dirty="0" err="1" smtClean="0"/>
              <a:t>apt</a:t>
            </a:r>
            <a:r>
              <a:rPr lang="sk-SK" dirty="0" smtClean="0"/>
              <a:t> (3)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Správa balíčkov</a:t>
            </a:r>
          </a:p>
          <a:p>
            <a:r>
              <a:rPr lang="sk-SK" dirty="0" smtClean="0"/>
              <a:t>Informácie o inštalovaných balíčkoch</a:t>
            </a:r>
          </a:p>
          <a:p>
            <a:pPr lvl="1"/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dpkg</a:t>
            </a:r>
            <a:r>
              <a:rPr lang="sk-SK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dirty="0" smtClean="0">
                <a:latin typeface="Courier New" pitchFamily="49" charset="0"/>
                <a:cs typeface="Courier New" pitchFamily="49" charset="0"/>
              </a:rPr>
              <a:t>–l MENO_BALICKA</a:t>
            </a:r>
          </a:p>
          <a:p>
            <a:r>
              <a:rPr lang="sk-SK" dirty="0" smtClean="0">
                <a:latin typeface="+mj-lt"/>
                <a:cs typeface="Courier New" pitchFamily="49" charset="0"/>
              </a:rPr>
              <a:t>Inštalácia pripraveného balíčka</a:t>
            </a:r>
          </a:p>
          <a:p>
            <a:pPr lvl="1"/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dpkg</a:t>
            </a:r>
            <a:r>
              <a:rPr lang="sk-SK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dirty="0" smtClean="0">
                <a:latin typeface="Courier New" pitchFamily="49" charset="0"/>
                <a:cs typeface="Courier New" pitchFamily="49" charset="0"/>
              </a:rPr>
              <a:t>–i </a:t>
            </a: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meno_balicka.deb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k-SK" dirty="0" smtClean="0">
                <a:latin typeface="+mj-lt"/>
                <a:cs typeface="Courier New" pitchFamily="49" charset="0"/>
              </a:rPr>
              <a:t>Napr. </a:t>
            </a:r>
          </a:p>
          <a:p>
            <a:pPr lvl="2">
              <a:buNone/>
            </a:pP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wget</a:t>
            </a:r>
            <a:r>
              <a:rPr lang="sk-SK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dirty="0" smtClean="0">
                <a:latin typeface="Courier New" pitchFamily="49" charset="0"/>
                <a:cs typeface="Courier New" pitchFamily="49" charset="0"/>
                <a:hlinkClick r:id="rId2"/>
              </a:rPr>
              <a:t>http: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//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hlinkClick r:id="rId2"/>
              </a:rPr>
              <a:t>URL_na_balicek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/balicek.deb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sk-SK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balicek.deb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sk-SK" dirty="0" err="1" smtClean="0"/>
              <a:t>ástroj</a:t>
            </a:r>
            <a:r>
              <a:rPr lang="sk-SK" dirty="0" smtClean="0"/>
              <a:t> </a:t>
            </a:r>
            <a:r>
              <a:rPr lang="sk-SK" dirty="0" err="1" smtClean="0"/>
              <a:t>dpkg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Spr</a:t>
            </a:r>
            <a:r>
              <a:rPr lang="sk-SK" dirty="0" err="1" smtClean="0"/>
              <a:t>áva</a:t>
            </a:r>
            <a:r>
              <a:rPr lang="sk-SK" dirty="0" smtClean="0"/>
              <a:t> služieb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Démon je služba/proces bežiaci na pozadí, ktorý </a:t>
            </a:r>
            <a:r>
              <a:rPr lang="sk-SK" dirty="0" smtClean="0"/>
              <a:t>zabezpečuje konkrétnu funkcionalitu v rámci systému (obsluha hardware a pod...)</a:t>
            </a:r>
          </a:p>
          <a:p>
            <a:pPr lvl="1"/>
            <a:r>
              <a:rPr lang="sk-SK" dirty="0" smtClean="0"/>
              <a:t>Web (</a:t>
            </a:r>
            <a:r>
              <a:rPr lang="sk-SK" dirty="0" err="1" smtClean="0"/>
              <a:t>apache</a:t>
            </a:r>
            <a:r>
              <a:rPr lang="sk-SK" dirty="0" smtClean="0"/>
              <a:t>, </a:t>
            </a:r>
            <a:r>
              <a:rPr lang="sk-SK" dirty="0" err="1" smtClean="0"/>
              <a:t>tomcat</a:t>
            </a:r>
            <a:r>
              <a:rPr lang="sk-SK" dirty="0" smtClean="0"/>
              <a:t>), </a:t>
            </a:r>
            <a:r>
              <a:rPr lang="sk-SK" dirty="0" err="1" smtClean="0"/>
              <a:t>dns</a:t>
            </a:r>
            <a:r>
              <a:rPr lang="sk-SK" dirty="0" smtClean="0"/>
              <a:t> (bind9), sip (</a:t>
            </a:r>
            <a:r>
              <a:rPr lang="sk-SK" dirty="0" err="1" smtClean="0"/>
              <a:t>kamailio</a:t>
            </a:r>
            <a:r>
              <a:rPr lang="sk-SK" dirty="0" smtClean="0"/>
              <a:t>, </a:t>
            </a:r>
            <a:r>
              <a:rPr lang="sk-SK" dirty="0" err="1" smtClean="0"/>
              <a:t>asterisk</a:t>
            </a:r>
            <a:r>
              <a:rPr lang="sk-SK" dirty="0" smtClean="0"/>
              <a:t>) apod.</a:t>
            </a:r>
          </a:p>
          <a:p>
            <a:r>
              <a:rPr lang="sk-SK" dirty="0" smtClean="0"/>
              <a:t>Démon sa spúšťa/vypína skriptom uloženým v</a:t>
            </a:r>
          </a:p>
          <a:p>
            <a:pPr lvl="1"/>
            <a:r>
              <a:rPr lang="sk-SK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etc</a:t>
            </a:r>
            <a:r>
              <a:rPr lang="sk-SK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init.d</a:t>
            </a:r>
            <a:r>
              <a:rPr lang="sk-SK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k-SK" dirty="0" err="1" smtClean="0">
                <a:latin typeface="Courier New" pitchFamily="49" charset="0"/>
                <a:cs typeface="Courier New" pitchFamily="49" charset="0"/>
              </a:rPr>
              <a:t>meno_daemona</a:t>
            </a:r>
            <a:endParaRPr lang="sk-SK" dirty="0" smtClean="0">
              <a:latin typeface="Courier New" pitchFamily="49" charset="0"/>
              <a:cs typeface="Courier New" pitchFamily="49" charset="0"/>
            </a:endParaRPr>
          </a:p>
          <a:p>
            <a:endParaRPr lang="sk-SK" b="1" dirty="0" smtClean="0"/>
          </a:p>
          <a:p>
            <a:r>
              <a:rPr lang="sk-SK" b="1" dirty="0" smtClean="0"/>
              <a:t>Príklad:</a:t>
            </a:r>
          </a:p>
          <a:p>
            <a:pPr lvl="1">
              <a:buNone/>
            </a:pPr>
            <a:r>
              <a:rPr lang="sk-SK" i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k-SK" i="1" dirty="0" err="1" smtClean="0">
                <a:latin typeface="Courier New" pitchFamily="49" charset="0"/>
                <a:cs typeface="Courier New" pitchFamily="49" charset="0"/>
              </a:rPr>
              <a:t>etc</a:t>
            </a:r>
            <a:r>
              <a:rPr lang="sk-SK" i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k-SK" i="1" dirty="0" err="1" smtClean="0">
                <a:latin typeface="Courier New" pitchFamily="49" charset="0"/>
                <a:cs typeface="Courier New" pitchFamily="49" charset="0"/>
              </a:rPr>
              <a:t>init.d</a:t>
            </a:r>
            <a:r>
              <a:rPr lang="sk-SK" i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k-SK" i="1" dirty="0" err="1" smtClean="0">
                <a:latin typeface="Courier New" pitchFamily="49" charset="0"/>
                <a:cs typeface="Courier New" pitchFamily="49" charset="0"/>
              </a:rPr>
              <a:t>networking</a:t>
            </a:r>
            <a:r>
              <a:rPr lang="sk-SK" i="1" dirty="0" smtClean="0">
                <a:latin typeface="Courier New" pitchFamily="49" charset="0"/>
                <a:cs typeface="Courier New" pitchFamily="49" charset="0"/>
              </a:rPr>
              <a:t> stop</a:t>
            </a:r>
          </a:p>
          <a:p>
            <a:pPr lvl="1">
              <a:buNone/>
            </a:pPr>
            <a:r>
              <a:rPr lang="sk-SK" i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k-SK" i="1" dirty="0" err="1" smtClean="0">
                <a:latin typeface="Courier New" pitchFamily="49" charset="0"/>
                <a:cs typeface="Courier New" pitchFamily="49" charset="0"/>
              </a:rPr>
              <a:t>etc</a:t>
            </a:r>
            <a:r>
              <a:rPr lang="sk-SK" i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k-SK" i="1" dirty="0" err="1" smtClean="0">
                <a:latin typeface="Courier New" pitchFamily="49" charset="0"/>
                <a:cs typeface="Courier New" pitchFamily="49" charset="0"/>
              </a:rPr>
              <a:t>init.d</a:t>
            </a:r>
            <a:r>
              <a:rPr lang="sk-SK" i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k-SK" i="1" dirty="0" err="1" smtClean="0">
                <a:latin typeface="Courier New" pitchFamily="49" charset="0"/>
                <a:cs typeface="Courier New" pitchFamily="49" charset="0"/>
              </a:rPr>
              <a:t>networking</a:t>
            </a:r>
            <a:r>
              <a:rPr lang="sk-SK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i="1" dirty="0" err="1" smtClean="0">
                <a:latin typeface="Courier New" pitchFamily="49" charset="0"/>
                <a:cs typeface="Courier New" pitchFamily="49" charset="0"/>
              </a:rPr>
              <a:t>start</a:t>
            </a:r>
            <a:endParaRPr lang="sk-SK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Démony</a:t>
            </a:r>
            <a:r>
              <a:rPr lang="sk-SK" dirty="0" smtClean="0"/>
              <a:t> (</a:t>
            </a:r>
            <a:r>
              <a:rPr lang="sk-SK" dirty="0" err="1" smtClean="0"/>
              <a:t>daemon</a:t>
            </a:r>
            <a:r>
              <a:rPr lang="sk-SK" dirty="0" smtClean="0"/>
              <a:t>)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72" name="Picture 16" descr="http://ts3.mm.bing.net/th?id=i.4543539302302554&amp;pid=15.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5589240"/>
            <a:ext cx="1152128" cy="964907"/>
          </a:xfrm>
          <a:prstGeom prst="rect">
            <a:avLst/>
          </a:prstGeom>
          <a:noFill/>
        </p:spPr>
      </p:pic>
      <p:sp>
        <p:nvSpPr>
          <p:cNvPr id="2" name="Zástupný symbol obsahu 1"/>
          <p:cNvSpPr>
            <a:spLocks noGrp="1"/>
          </p:cNvSpPr>
          <p:nvPr>
            <p:ph sz="half" idx="1"/>
          </p:nvPr>
        </p:nvSpPr>
        <p:spPr>
          <a:xfrm>
            <a:off x="457200" y="1719262"/>
            <a:ext cx="4038600" cy="4806081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Najznámejšie</a:t>
            </a:r>
            <a:r>
              <a:rPr lang="en-US" b="1" dirty="0" smtClean="0"/>
              <a:t> </a:t>
            </a:r>
            <a:r>
              <a:rPr lang="en-US" b="1" dirty="0" err="1" smtClean="0"/>
              <a:t>distribúcie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Debian</a:t>
            </a:r>
          </a:p>
          <a:p>
            <a:pPr lvl="1"/>
            <a:endParaRPr lang="sk-SK" dirty="0" smtClean="0"/>
          </a:p>
          <a:p>
            <a:pPr lvl="1"/>
            <a:r>
              <a:rPr lang="en-US" dirty="0" smtClean="0"/>
              <a:t>Fedora</a:t>
            </a:r>
          </a:p>
          <a:p>
            <a:pPr lvl="1"/>
            <a:endParaRPr lang="sk-SK" dirty="0" smtClean="0"/>
          </a:p>
          <a:p>
            <a:pPr lvl="1"/>
            <a:r>
              <a:rPr lang="en-US" dirty="0" smtClean="0"/>
              <a:t>Mandrake</a:t>
            </a:r>
            <a:r>
              <a:rPr lang="sk-SK" dirty="0" smtClean="0"/>
              <a:t>/</a:t>
            </a:r>
            <a:r>
              <a:rPr lang="en-US" dirty="0" err="1" smtClean="0"/>
              <a:t>Mandriva</a:t>
            </a:r>
            <a:endParaRPr lang="en-US" dirty="0" smtClean="0"/>
          </a:p>
        </p:txBody>
      </p:sp>
      <p:pic>
        <p:nvPicPr>
          <p:cNvPr id="45062" name="Picture 6" descr="http://ts4.mm.bing.net/th?id=i.4703797378548083&amp;pid=15.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3501008"/>
            <a:ext cx="1122039" cy="1122040"/>
          </a:xfrm>
          <a:prstGeom prst="rect">
            <a:avLst/>
          </a:prstGeom>
          <a:noFill/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Distribúcie</a:t>
            </a:r>
            <a:r>
              <a:rPr lang="en-US" dirty="0" smtClean="0"/>
              <a:t> OS Linux</a:t>
            </a:r>
            <a:endParaRPr lang="en-US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>
          <a:xfrm>
            <a:off x="4648200" y="1719262"/>
            <a:ext cx="4038600" cy="4806081"/>
          </a:xfrm>
        </p:spPr>
        <p:txBody>
          <a:bodyPr>
            <a:normAutofit/>
          </a:bodyPr>
          <a:lstStyle/>
          <a:p>
            <a:pPr lvl="1"/>
            <a:r>
              <a:rPr lang="en-US" dirty="0" err="1" smtClean="0"/>
              <a:t>SuSe</a:t>
            </a:r>
            <a:endParaRPr lang="en-US" dirty="0" smtClean="0"/>
          </a:p>
          <a:p>
            <a:pPr lvl="1"/>
            <a:endParaRPr lang="sk-SK" dirty="0" smtClean="0"/>
          </a:p>
          <a:p>
            <a:pPr lvl="1"/>
            <a:r>
              <a:rPr lang="en-US" dirty="0" smtClean="0"/>
              <a:t>RedHat</a:t>
            </a:r>
            <a:endParaRPr lang="sk-SK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Knoppix</a:t>
            </a:r>
            <a:endParaRPr lang="sk-SK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Gentoo</a:t>
            </a:r>
            <a:endParaRPr lang="en-US" dirty="0" smtClean="0"/>
          </a:p>
          <a:p>
            <a:pPr lvl="1"/>
            <a:endParaRPr lang="sk-SK" dirty="0" smtClean="0"/>
          </a:p>
          <a:p>
            <a:pPr lvl="1"/>
            <a:r>
              <a:rPr lang="en-US" dirty="0" smtClean="0"/>
              <a:t>Arch linux</a:t>
            </a:r>
          </a:p>
        </p:txBody>
      </p:sp>
      <p:pic>
        <p:nvPicPr>
          <p:cNvPr id="45058" name="Picture 2" descr="Debia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2550501"/>
            <a:ext cx="720080" cy="878499"/>
          </a:xfrm>
          <a:prstGeom prst="rect">
            <a:avLst/>
          </a:prstGeom>
          <a:noFill/>
        </p:spPr>
      </p:pic>
      <p:pic>
        <p:nvPicPr>
          <p:cNvPr id="45060" name="Picture 4" descr="Mandriv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8" y="5229200"/>
            <a:ext cx="1638300" cy="381001"/>
          </a:xfrm>
          <a:prstGeom prst="rect">
            <a:avLst/>
          </a:prstGeom>
          <a:noFill/>
        </p:spPr>
      </p:pic>
      <p:pic>
        <p:nvPicPr>
          <p:cNvPr id="45064" name="Picture 8" descr="http://ts4.mm.bing.net/th?id=i.4586909865281247&amp;pid=15.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16216" y="1484784"/>
            <a:ext cx="936104" cy="666974"/>
          </a:xfrm>
          <a:prstGeom prst="rect">
            <a:avLst/>
          </a:prstGeom>
          <a:noFill/>
        </p:spPr>
      </p:pic>
      <p:pic>
        <p:nvPicPr>
          <p:cNvPr id="45066" name="Picture 10" descr="http://ts3.mm.bing.net/th?id=i.5066086458523950&amp;pid=15.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216" y="2378968"/>
            <a:ext cx="1050031" cy="1050032"/>
          </a:xfrm>
          <a:prstGeom prst="rect">
            <a:avLst/>
          </a:prstGeom>
          <a:noFill/>
        </p:spPr>
      </p:pic>
      <p:pic>
        <p:nvPicPr>
          <p:cNvPr id="45068" name="Picture 12" descr="http://ts4.mm.bing.net/th?id=i.4508883191726443&amp;pid=15.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04248" y="3429000"/>
            <a:ext cx="928159" cy="1091953"/>
          </a:xfrm>
          <a:prstGeom prst="rect">
            <a:avLst/>
          </a:prstGeom>
          <a:noFill/>
        </p:spPr>
      </p:pic>
      <p:pic>
        <p:nvPicPr>
          <p:cNvPr id="45070" name="Picture 14" descr="http://ts4.mm.bing.net/th?id=i.4793368923079483&amp;pid=15.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72200" y="4725144"/>
            <a:ext cx="1296144" cy="810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obsahu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Autentifikácia</a:t>
            </a:r>
            <a:endParaRPr lang="sk-SK" b="1" dirty="0" smtClean="0"/>
          </a:p>
          <a:p>
            <a:pPr lvl="1"/>
            <a:r>
              <a:rPr lang="en-US" dirty="0" err="1" smtClean="0"/>
              <a:t>Overenie</a:t>
            </a:r>
            <a:r>
              <a:rPr lang="en-US" dirty="0" smtClean="0"/>
              <a:t> </a:t>
            </a:r>
            <a:r>
              <a:rPr lang="en-US" dirty="0" err="1" smtClean="0"/>
              <a:t>totožnosti</a:t>
            </a:r>
            <a:r>
              <a:rPr lang="en-US" dirty="0" smtClean="0"/>
              <a:t> </a:t>
            </a:r>
            <a:r>
              <a:rPr lang="en-US" dirty="0" err="1" smtClean="0"/>
              <a:t>používate</a:t>
            </a:r>
            <a:r>
              <a:rPr lang="sk-SK" dirty="0" smtClean="0"/>
              <a:t>ľ</a:t>
            </a:r>
            <a:r>
              <a:rPr lang="en-US" dirty="0" smtClean="0"/>
              <a:t>a</a:t>
            </a:r>
          </a:p>
          <a:p>
            <a:r>
              <a:rPr lang="en-US" b="1" dirty="0" err="1" smtClean="0"/>
              <a:t>Autorizácia</a:t>
            </a:r>
            <a:endParaRPr lang="sk-SK" b="1" dirty="0" smtClean="0"/>
          </a:p>
          <a:p>
            <a:pPr lvl="1"/>
            <a:r>
              <a:rPr lang="en-US" dirty="0" err="1" smtClean="0"/>
              <a:t>Stanovenie</a:t>
            </a:r>
            <a:r>
              <a:rPr lang="en-US" dirty="0" smtClean="0"/>
              <a:t> </a:t>
            </a:r>
            <a:r>
              <a:rPr lang="en-US" dirty="0" err="1" smtClean="0"/>
              <a:t>obmedzení</a:t>
            </a:r>
            <a:r>
              <a:rPr lang="en-US" dirty="0" smtClean="0"/>
              <a:t> a </a:t>
            </a:r>
            <a:r>
              <a:rPr lang="en-US" dirty="0" err="1" smtClean="0"/>
              <a:t>úrovne</a:t>
            </a:r>
            <a:r>
              <a:rPr lang="en-US" dirty="0" smtClean="0"/>
              <a:t> </a:t>
            </a:r>
            <a:r>
              <a:rPr lang="en-US" dirty="0" err="1" smtClean="0"/>
              <a:t>prístupu</a:t>
            </a:r>
            <a:r>
              <a:rPr lang="sk-SK" dirty="0" smtClean="0"/>
              <a:t> </a:t>
            </a:r>
            <a:r>
              <a:rPr lang="en-US" dirty="0" err="1" smtClean="0"/>
              <a:t>používate</a:t>
            </a:r>
            <a:r>
              <a:rPr lang="sk-SK" dirty="0" smtClean="0"/>
              <a:t>ľ</a:t>
            </a:r>
            <a:r>
              <a:rPr lang="en-US" dirty="0" smtClean="0"/>
              <a:t>a k</a:t>
            </a:r>
            <a:r>
              <a:rPr lang="sk-SK" dirty="0" smtClean="0"/>
              <a:t> </a:t>
            </a:r>
            <a:r>
              <a:rPr lang="en-US" dirty="0" err="1" smtClean="0"/>
              <a:t>objektom</a:t>
            </a:r>
            <a:r>
              <a:rPr lang="en-US" dirty="0" smtClean="0"/>
              <a:t>/</a:t>
            </a:r>
            <a:r>
              <a:rPr lang="en-US" dirty="0" err="1" smtClean="0"/>
              <a:t>súborom</a:t>
            </a:r>
            <a:r>
              <a:rPr lang="en-US" dirty="0" smtClean="0"/>
              <a:t>/</a:t>
            </a:r>
            <a:r>
              <a:rPr lang="en-US" dirty="0" err="1" smtClean="0"/>
              <a:t>systému</a:t>
            </a:r>
            <a:r>
              <a:rPr lang="en-US" dirty="0" smtClean="0"/>
              <a:t>...</a:t>
            </a:r>
            <a:endParaRPr lang="sk-SK" dirty="0" smtClean="0"/>
          </a:p>
          <a:p>
            <a:r>
              <a:rPr lang="sk-SK" dirty="0" smtClean="0"/>
              <a:t>Linux ponúka</a:t>
            </a:r>
          </a:p>
          <a:p>
            <a:pPr lvl="1"/>
            <a:r>
              <a:rPr lang="pt-BR" dirty="0" smtClean="0"/>
              <a:t>Proces autentifikácie a autorizácie na</a:t>
            </a:r>
            <a:r>
              <a:rPr lang="sk-SK" dirty="0" smtClean="0"/>
              <a:t> </a:t>
            </a:r>
            <a:r>
              <a:rPr lang="en-US" dirty="0" err="1" smtClean="0"/>
              <a:t>rôznych</a:t>
            </a:r>
            <a:r>
              <a:rPr lang="en-US" dirty="0" smtClean="0"/>
              <a:t> </a:t>
            </a:r>
            <a:r>
              <a:rPr lang="en-US" dirty="0" err="1" smtClean="0"/>
              <a:t>úrovniach</a:t>
            </a:r>
            <a:endParaRPr lang="en-US" dirty="0" smtClean="0"/>
          </a:p>
          <a:p>
            <a:pPr lvl="2"/>
            <a:r>
              <a:rPr lang="en-US" dirty="0" err="1" smtClean="0"/>
              <a:t>Používate</a:t>
            </a:r>
            <a:r>
              <a:rPr lang="sk-SK" dirty="0" smtClean="0"/>
              <a:t>ľ</a:t>
            </a:r>
            <a:r>
              <a:rPr lang="en-US" dirty="0" smtClean="0"/>
              <a:t> a </a:t>
            </a:r>
            <a:r>
              <a:rPr lang="en-US" dirty="0" err="1" smtClean="0"/>
              <a:t>superpoužívate</a:t>
            </a:r>
            <a:r>
              <a:rPr lang="sk-SK" dirty="0" smtClean="0"/>
              <a:t>ľ</a:t>
            </a:r>
          </a:p>
          <a:p>
            <a:pPr lvl="2"/>
            <a:r>
              <a:rPr lang="sk-SK" dirty="0" smtClean="0"/>
              <a:t>Reprezentácia hesiel </a:t>
            </a:r>
          </a:p>
          <a:p>
            <a:pPr lvl="3"/>
            <a:r>
              <a:rPr lang="en-US" dirty="0" smtClean="0"/>
              <a:t>V </a:t>
            </a:r>
            <a:r>
              <a:rPr lang="en-US" dirty="0" err="1" smtClean="0"/>
              <a:t>súbore</a:t>
            </a:r>
            <a:r>
              <a:rPr lang="en-US" dirty="0" smtClean="0"/>
              <a:t> /etc/</a:t>
            </a:r>
            <a:r>
              <a:rPr lang="en-US" dirty="0" err="1" smtClean="0"/>
              <a:t>passwd</a:t>
            </a:r>
            <a:endParaRPr lang="sk-SK" dirty="0" smtClean="0"/>
          </a:p>
          <a:p>
            <a:pPr lvl="3"/>
            <a:r>
              <a:rPr lang="en-US" dirty="0" err="1" smtClean="0"/>
              <a:t>alebo</a:t>
            </a:r>
            <a:r>
              <a:rPr lang="en-US" dirty="0" smtClean="0"/>
              <a:t> /etc/shadow</a:t>
            </a:r>
            <a:endParaRPr lang="sk-SK" dirty="0" smtClean="0"/>
          </a:p>
          <a:p>
            <a:r>
              <a:rPr lang="sk-SK" dirty="0" smtClean="0"/>
              <a:t>Používateľ:</a:t>
            </a:r>
          </a:p>
          <a:p>
            <a:pPr lvl="1"/>
            <a:r>
              <a:rPr lang="en-US" b="1" dirty="0" smtClean="0"/>
              <a:t>UID</a:t>
            </a:r>
            <a:r>
              <a:rPr lang="sk-SK" b="1" dirty="0" smtClean="0"/>
              <a:t>: </a:t>
            </a:r>
            <a:r>
              <a:rPr lang="sk-SK" dirty="0" smtClean="0"/>
              <a:t>Č</a:t>
            </a:r>
            <a:r>
              <a:rPr lang="nn-NO" dirty="0" smtClean="0"/>
              <a:t>íselný unikátny identifikátor používate</a:t>
            </a:r>
            <a:r>
              <a:rPr lang="sk-SK" dirty="0" smtClean="0"/>
              <a:t>ľ</a:t>
            </a:r>
            <a:r>
              <a:rPr lang="nn-NO" dirty="0" smtClean="0"/>
              <a:t>a v</a:t>
            </a:r>
            <a:r>
              <a:rPr lang="sk-SK" dirty="0" smtClean="0"/>
              <a:t> </a:t>
            </a:r>
            <a:r>
              <a:rPr lang="en-US" dirty="0" err="1" smtClean="0"/>
              <a:t>rámci</a:t>
            </a:r>
            <a:r>
              <a:rPr lang="en-US" dirty="0" smtClean="0"/>
              <a:t> </a:t>
            </a:r>
            <a:r>
              <a:rPr lang="en-US" dirty="0" err="1" smtClean="0"/>
              <a:t>systému</a:t>
            </a:r>
            <a:endParaRPr lang="en-US" dirty="0" smtClean="0"/>
          </a:p>
          <a:p>
            <a:pPr lvl="1"/>
            <a:r>
              <a:rPr lang="en-US" b="1" dirty="0" smtClean="0"/>
              <a:t>GID</a:t>
            </a:r>
            <a:r>
              <a:rPr lang="sk-SK" b="1" dirty="0" smtClean="0"/>
              <a:t>: </a:t>
            </a:r>
            <a:r>
              <a:rPr lang="sk-SK" dirty="0" smtClean="0"/>
              <a:t>Č</a:t>
            </a:r>
            <a:r>
              <a:rPr lang="en-US" dirty="0" err="1" smtClean="0"/>
              <a:t>íselný</a:t>
            </a:r>
            <a:r>
              <a:rPr lang="en-US" dirty="0" smtClean="0"/>
              <a:t> </a:t>
            </a:r>
            <a:r>
              <a:rPr lang="en-US" dirty="0" err="1" smtClean="0"/>
              <a:t>unikátny</a:t>
            </a:r>
            <a:r>
              <a:rPr lang="en-US" dirty="0" smtClean="0"/>
              <a:t> </a:t>
            </a:r>
            <a:r>
              <a:rPr lang="en-US" dirty="0" err="1" smtClean="0"/>
              <a:t>identifikátor</a:t>
            </a:r>
            <a:r>
              <a:rPr lang="en-US" dirty="0" smtClean="0"/>
              <a:t> </a:t>
            </a:r>
            <a:r>
              <a:rPr lang="en-US" dirty="0" err="1" smtClean="0"/>
              <a:t>udávajúci</a:t>
            </a:r>
            <a:r>
              <a:rPr lang="sk-SK" dirty="0" smtClean="0"/>
              <a:t> </a:t>
            </a:r>
            <a:r>
              <a:rPr lang="en-US" dirty="0" err="1" smtClean="0"/>
              <a:t>príslušnos</a:t>
            </a:r>
            <a:r>
              <a:rPr lang="sk-SK" dirty="0" smtClean="0"/>
              <a:t>ť</a:t>
            </a:r>
            <a:r>
              <a:rPr lang="en-US" dirty="0" smtClean="0"/>
              <a:t> </a:t>
            </a:r>
            <a:r>
              <a:rPr lang="en-US" dirty="0" err="1" smtClean="0"/>
              <a:t>používate</a:t>
            </a:r>
            <a:r>
              <a:rPr lang="sk-SK" dirty="0" smtClean="0"/>
              <a:t>ľ</a:t>
            </a:r>
            <a:r>
              <a:rPr lang="en-US" dirty="0" smtClean="0"/>
              <a:t>a k </a:t>
            </a:r>
            <a:r>
              <a:rPr lang="en-US" dirty="0" err="1" smtClean="0"/>
              <a:t>skupine</a:t>
            </a:r>
            <a:r>
              <a:rPr lang="en-US" dirty="0" smtClean="0"/>
              <a:t> </a:t>
            </a:r>
            <a:r>
              <a:rPr lang="en-US" dirty="0" err="1" smtClean="0"/>
              <a:t>používate</a:t>
            </a:r>
            <a:r>
              <a:rPr lang="sk-SK" dirty="0" smtClean="0"/>
              <a:t>ľ</a:t>
            </a:r>
            <a:r>
              <a:rPr lang="en-US" dirty="0" err="1" smtClean="0"/>
              <a:t>ov</a:t>
            </a:r>
            <a:endParaRPr lang="en-US" dirty="0" smtClean="0"/>
          </a:p>
          <a:p>
            <a:pPr lvl="1"/>
            <a:r>
              <a:rPr lang="en-US" b="1" dirty="0" smtClean="0"/>
              <a:t>LOGIN</a:t>
            </a:r>
            <a:r>
              <a:rPr lang="sk-SK" b="1" dirty="0" smtClean="0"/>
              <a:t>: </a:t>
            </a:r>
            <a:r>
              <a:rPr lang="en-US" dirty="0" err="1" smtClean="0"/>
              <a:t>Prihlasovacie</a:t>
            </a:r>
            <a:r>
              <a:rPr lang="en-US" dirty="0" smtClean="0"/>
              <a:t> </a:t>
            </a:r>
            <a:r>
              <a:rPr lang="en-US" dirty="0" err="1" smtClean="0"/>
              <a:t>meno</a:t>
            </a:r>
            <a:r>
              <a:rPr lang="en-US" dirty="0" smtClean="0"/>
              <a:t> </a:t>
            </a:r>
            <a:r>
              <a:rPr lang="en-US" dirty="0" err="1" smtClean="0"/>
              <a:t>používate</a:t>
            </a:r>
            <a:r>
              <a:rPr lang="sk-SK" dirty="0" smtClean="0"/>
              <a:t>ľ</a:t>
            </a:r>
            <a:r>
              <a:rPr lang="en-US" dirty="0" smtClean="0"/>
              <a:t>a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Prihlásenie sa do systému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Používateľ s najväčšími právami</a:t>
            </a:r>
          </a:p>
          <a:p>
            <a:pPr lvl="1"/>
            <a:r>
              <a:rPr lang="sk-SK" dirty="0" smtClean="0"/>
              <a:t>WIN: </a:t>
            </a:r>
            <a:r>
              <a:rPr lang="sk-SK" dirty="0" err="1" smtClean="0"/>
              <a:t>Administrator</a:t>
            </a:r>
            <a:endParaRPr lang="sk-SK" dirty="0" smtClean="0"/>
          </a:p>
          <a:p>
            <a:pPr lvl="1"/>
            <a:r>
              <a:rPr lang="sk-SK" dirty="0" smtClean="0"/>
              <a:t>Linux: </a:t>
            </a:r>
            <a:r>
              <a:rPr lang="sk-SK" b="1" dirty="0" err="1" smtClean="0"/>
              <a:t>Root</a:t>
            </a:r>
            <a:endParaRPr lang="sk-SK" b="1" dirty="0" smtClean="0"/>
          </a:p>
          <a:p>
            <a:pPr lvl="2"/>
            <a:r>
              <a:rPr lang="sk-SK" dirty="0" smtClean="0"/>
              <a:t>Linux </a:t>
            </a:r>
            <a:r>
              <a:rPr lang="sk-SK" dirty="0" err="1" smtClean="0"/>
              <a:t>Prompts</a:t>
            </a:r>
            <a:r>
              <a:rPr lang="sk-SK" dirty="0" smtClean="0"/>
              <a:t>:</a:t>
            </a:r>
          </a:p>
          <a:p>
            <a:pPr lvl="3"/>
            <a:r>
              <a:rPr lang="sk-SK" dirty="0" smtClean="0"/>
              <a:t>$ = </a:t>
            </a:r>
            <a:r>
              <a:rPr lang="sk-SK" dirty="0" err="1" smtClean="0"/>
              <a:t>normal</a:t>
            </a:r>
            <a:r>
              <a:rPr lang="sk-SK" dirty="0" smtClean="0"/>
              <a:t> </a:t>
            </a:r>
            <a:r>
              <a:rPr lang="sk-SK" dirty="0" err="1" smtClean="0"/>
              <a:t>user</a:t>
            </a:r>
            <a:endParaRPr lang="sk-SK" dirty="0" smtClean="0"/>
          </a:p>
          <a:p>
            <a:pPr lvl="3"/>
            <a:r>
              <a:rPr lang="sk-SK" dirty="0" smtClean="0"/>
              <a:t># = </a:t>
            </a:r>
            <a:r>
              <a:rPr lang="sk-SK" dirty="0" err="1" smtClean="0"/>
              <a:t>root</a:t>
            </a:r>
            <a:endParaRPr lang="sk-SK" dirty="0" smtClean="0"/>
          </a:p>
          <a:p>
            <a:r>
              <a:rPr lang="sk-SK" dirty="0" smtClean="0"/>
              <a:t>Treba zabezpečiť dobrým heslom</a:t>
            </a:r>
          </a:p>
          <a:p>
            <a:pPr lvl="1"/>
            <a:r>
              <a:rPr lang="sk-SK" dirty="0" smtClean="0"/>
              <a:t>Zvyčajne sa hlásim ako „bežný“ používateľ a podľa potreby sa prihlásim ako </a:t>
            </a:r>
            <a:r>
              <a:rPr lang="sk-SK" dirty="0" err="1" smtClean="0"/>
              <a:t>root</a:t>
            </a:r>
            <a:endParaRPr lang="sk-SK" dirty="0" smtClean="0"/>
          </a:p>
          <a:p>
            <a:pPr lvl="2"/>
            <a:r>
              <a:rPr lang="sk-SK" dirty="0" smtClean="0"/>
              <a:t>Príkaz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sk-SK" sz="2400" b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-</a:t>
            </a:r>
            <a:endParaRPr lang="sk-SK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Root</a:t>
            </a:r>
            <a:r>
              <a:rPr lang="sk-SK" dirty="0" smtClean="0"/>
              <a:t> používateľ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Prihlásenie do systému</a:t>
            </a:r>
          </a:p>
          <a:p>
            <a:pPr lvl="1"/>
            <a:r>
              <a:rPr lang="sk-SK" dirty="0" smtClean="0"/>
              <a:t>Textová konzola</a:t>
            </a:r>
          </a:p>
          <a:p>
            <a:pPr lvl="1"/>
            <a:r>
              <a:rPr lang="sk-SK" dirty="0" smtClean="0"/>
              <a:t>Grafické prostredie</a:t>
            </a:r>
          </a:p>
          <a:p>
            <a:pPr lvl="2"/>
            <a:r>
              <a:rPr lang="sk-SK" dirty="0" err="1" smtClean="0"/>
              <a:t>Gnome</a:t>
            </a:r>
            <a:r>
              <a:rPr lang="sk-SK" dirty="0" smtClean="0"/>
              <a:t>, KDE, </a:t>
            </a:r>
            <a:r>
              <a:rPr lang="sk-SK" dirty="0" err="1" smtClean="0"/>
              <a:t>Xfce</a:t>
            </a:r>
            <a:r>
              <a:rPr lang="sk-SK" dirty="0" smtClean="0"/>
              <a:t> ...</a:t>
            </a:r>
          </a:p>
          <a:p>
            <a:pPr lvl="1"/>
            <a:r>
              <a:rPr lang="sk-SK" dirty="0" err="1" smtClean="0"/>
              <a:t>Remote</a:t>
            </a:r>
            <a:r>
              <a:rPr lang="sk-SK" dirty="0" smtClean="0"/>
              <a:t> </a:t>
            </a:r>
            <a:r>
              <a:rPr lang="sk-SK" dirty="0" err="1" smtClean="0"/>
              <a:t>administration</a:t>
            </a:r>
            <a:r>
              <a:rPr lang="sk-SK" dirty="0" smtClean="0"/>
              <a:t> (SSH)</a:t>
            </a:r>
          </a:p>
          <a:p>
            <a:pPr lvl="2"/>
            <a:r>
              <a:rPr lang="sk-SK" dirty="0" smtClean="0"/>
              <a:t>Náš prípad </a:t>
            </a:r>
          </a:p>
          <a:p>
            <a:r>
              <a:rPr lang="sk-SK" dirty="0" smtClean="0"/>
              <a:t> Ovládanie systému</a:t>
            </a:r>
          </a:p>
          <a:p>
            <a:pPr lvl="1"/>
            <a:r>
              <a:rPr lang="sk-SK" dirty="0" smtClean="0"/>
              <a:t>Cez </a:t>
            </a:r>
            <a:r>
              <a:rPr lang="sk-SK" b="1" dirty="0" smtClean="0"/>
              <a:t>Interpreter príkazov - </a:t>
            </a:r>
            <a:r>
              <a:rPr lang="sk-SK" b="1" dirty="0" err="1" smtClean="0"/>
              <a:t>shell</a:t>
            </a:r>
            <a:endParaRPr lang="sk-SK" b="1" dirty="0" smtClean="0"/>
          </a:p>
          <a:p>
            <a:pPr lvl="2"/>
            <a:r>
              <a:rPr lang="sk-SK" dirty="0" smtClean="0"/>
              <a:t>Vykonáva príkazmi (</a:t>
            </a:r>
            <a:r>
              <a:rPr lang="sk-SK" dirty="0" err="1" smtClean="0"/>
              <a:t>command</a:t>
            </a:r>
            <a:r>
              <a:rPr lang="sk-SK" dirty="0" smtClean="0"/>
              <a:t>) riadené funkcie, spúšťa aplikácie</a:t>
            </a:r>
            <a:endParaRPr lang="en-US" dirty="0" smtClean="0"/>
          </a:p>
          <a:p>
            <a:pPr lvl="3"/>
            <a:r>
              <a:rPr lang="en-US" dirty="0" err="1" smtClean="0"/>
              <a:t>Pozor</a:t>
            </a:r>
            <a:r>
              <a:rPr lang="en-US" dirty="0" smtClean="0"/>
              <a:t>: linux je </a:t>
            </a:r>
            <a:r>
              <a:rPr lang="en-US" dirty="0" err="1" smtClean="0"/>
              <a:t>znakovo</a:t>
            </a:r>
            <a:r>
              <a:rPr lang="en-US" dirty="0" smtClean="0"/>
              <a:t> </a:t>
            </a:r>
            <a:r>
              <a:rPr lang="en-US" dirty="0" err="1" smtClean="0"/>
              <a:t>citliv</a:t>
            </a:r>
            <a:r>
              <a:rPr lang="sk-SK" dirty="0" smtClean="0"/>
              <a:t>ý</a:t>
            </a:r>
          </a:p>
          <a:p>
            <a:pPr lvl="3"/>
            <a:r>
              <a:rPr lang="sk-SK" dirty="0" smtClean="0"/>
              <a:t>Podporuje </a:t>
            </a:r>
            <a:r>
              <a:rPr lang="sk-SK" dirty="0" err="1" smtClean="0"/>
              <a:t>wildcards</a:t>
            </a:r>
            <a:r>
              <a:rPr lang="sk-SK" dirty="0" smtClean="0"/>
              <a:t>, *, ?</a:t>
            </a:r>
          </a:p>
          <a:p>
            <a:pPr lvl="1"/>
            <a:r>
              <a:rPr lang="sk-SK" dirty="0" smtClean="0"/>
              <a:t>Poznáme </a:t>
            </a:r>
            <a:r>
              <a:rPr lang="sk-SK" b="1" dirty="0" smtClean="0"/>
              <a:t>rôzne interpretery:</a:t>
            </a:r>
          </a:p>
          <a:p>
            <a:pPr lvl="3"/>
            <a:r>
              <a:rPr lang="sk-SK" dirty="0" err="1" smtClean="0"/>
              <a:t>Bash</a:t>
            </a:r>
            <a:r>
              <a:rPr lang="sk-SK" dirty="0" smtClean="0"/>
              <a:t> (</a:t>
            </a:r>
            <a:r>
              <a:rPr lang="sk-SK" dirty="0" err="1" smtClean="0"/>
              <a:t>Bourne-Again</a:t>
            </a:r>
            <a:r>
              <a:rPr lang="sk-SK" dirty="0" smtClean="0"/>
              <a:t> </a:t>
            </a:r>
            <a:r>
              <a:rPr lang="sk-SK" dirty="0" err="1" smtClean="0"/>
              <a:t>shell</a:t>
            </a:r>
            <a:r>
              <a:rPr lang="sk-SK" dirty="0" smtClean="0"/>
              <a:t>, </a:t>
            </a:r>
            <a:r>
              <a:rPr lang="sk-SK" dirty="0" err="1" smtClean="0"/>
              <a:t>kshell+C</a:t>
            </a:r>
            <a:r>
              <a:rPr lang="sk-SK" dirty="0" smtClean="0"/>
              <a:t> </a:t>
            </a:r>
            <a:r>
              <a:rPr lang="sk-SK" dirty="0" err="1" smtClean="0"/>
              <a:t>shell</a:t>
            </a:r>
            <a:r>
              <a:rPr lang="sk-SK" dirty="0" smtClean="0"/>
              <a:t>), </a:t>
            </a:r>
            <a:r>
              <a:rPr lang="sk-SK" dirty="0" err="1" smtClean="0"/>
              <a:t>Sh</a:t>
            </a:r>
            <a:r>
              <a:rPr lang="sk-SK" dirty="0" smtClean="0"/>
              <a:t>, </a:t>
            </a:r>
            <a:r>
              <a:rPr lang="sk-SK" dirty="0" err="1" smtClean="0"/>
              <a:t>Zsh</a:t>
            </a:r>
            <a:r>
              <a:rPr lang="sk-SK" dirty="0" smtClean="0"/>
              <a:t>, </a:t>
            </a:r>
            <a:r>
              <a:rPr lang="sk-SK" dirty="0" err="1" smtClean="0"/>
              <a:t>Csh</a:t>
            </a:r>
            <a:r>
              <a:rPr lang="sk-SK" dirty="0" smtClean="0"/>
              <a:t>, </a:t>
            </a:r>
            <a:r>
              <a:rPr lang="sk-SK" dirty="0" err="1" smtClean="0"/>
              <a:t>Tcsh</a:t>
            </a:r>
            <a:r>
              <a:rPr lang="sk-SK" dirty="0" smtClean="0"/>
              <a:t> ..</a:t>
            </a:r>
          </a:p>
          <a:p>
            <a:pPr lvl="2"/>
            <a:endParaRPr lang="sk-SK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Rozhranie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Príkaz (</a:t>
            </a:r>
            <a:r>
              <a:rPr lang="sk-SK" dirty="0" err="1" smtClean="0"/>
              <a:t>command</a:t>
            </a:r>
            <a:r>
              <a:rPr lang="sk-SK" dirty="0" smtClean="0"/>
              <a:t>):</a:t>
            </a:r>
          </a:p>
          <a:p>
            <a:pPr lvl="1"/>
            <a:r>
              <a:rPr lang="sk-SK" dirty="0" smtClean="0"/>
              <a:t>Je program ktorý v spolupráci s </a:t>
            </a:r>
            <a:r>
              <a:rPr lang="sk-SK" dirty="0" err="1" smtClean="0"/>
              <a:t>kernelom</a:t>
            </a:r>
            <a:r>
              <a:rPr lang="sk-SK" dirty="0" smtClean="0"/>
              <a:t> vykonáva funkcie žiadané používateľom</a:t>
            </a:r>
          </a:p>
          <a:p>
            <a:r>
              <a:rPr lang="sk-SK" dirty="0" smtClean="0"/>
              <a:t>Príkaz môže byt</a:t>
            </a:r>
          </a:p>
          <a:p>
            <a:pPr lvl="1"/>
            <a:r>
              <a:rPr lang="en-US" dirty="0" smtClean="0"/>
              <a:t>Pr</a:t>
            </a:r>
            <a:r>
              <a:rPr lang="sk-SK" dirty="0" err="1" smtClean="0"/>
              <a:t>íkaz</a:t>
            </a:r>
            <a:r>
              <a:rPr lang="sk-SK" dirty="0" smtClean="0"/>
              <a:t> </a:t>
            </a:r>
            <a:r>
              <a:rPr lang="sk-SK" dirty="0" err="1" smtClean="0"/>
              <a:t>shell-u</a:t>
            </a:r>
            <a:endParaRPr lang="sk-SK" dirty="0" smtClean="0"/>
          </a:p>
          <a:p>
            <a:pPr lvl="1"/>
            <a:r>
              <a:rPr lang="sk-SK" dirty="0" err="1" smtClean="0"/>
              <a:t>Binárka</a:t>
            </a:r>
            <a:endParaRPr lang="sk-SK" dirty="0" smtClean="0"/>
          </a:p>
          <a:p>
            <a:pPr lvl="1"/>
            <a:r>
              <a:rPr lang="sk-SK" dirty="0" err="1" smtClean="0"/>
              <a:t>Spu</a:t>
            </a:r>
            <a:r>
              <a:rPr lang="en-US" dirty="0" smtClean="0"/>
              <a:t>s</a:t>
            </a:r>
            <a:r>
              <a:rPr lang="sk-SK" dirty="0" err="1" smtClean="0"/>
              <a:t>titeľný</a:t>
            </a:r>
            <a:r>
              <a:rPr lang="sk-SK" dirty="0" smtClean="0"/>
              <a:t> </a:t>
            </a:r>
            <a:r>
              <a:rPr lang="sk-SK" dirty="0" err="1" smtClean="0"/>
              <a:t>skript</a:t>
            </a:r>
            <a:r>
              <a:rPr lang="sk-SK" dirty="0" smtClean="0"/>
              <a:t> </a:t>
            </a:r>
            <a:r>
              <a:rPr lang="sk-SK" dirty="0" err="1" smtClean="0"/>
              <a:t>shell-u</a:t>
            </a:r>
            <a:endParaRPr lang="en-US" dirty="0" smtClean="0"/>
          </a:p>
          <a:p>
            <a:r>
              <a:rPr lang="en-US" dirty="0" smtClean="0"/>
              <a:t>Pr</a:t>
            </a:r>
            <a:r>
              <a:rPr lang="sk-SK" dirty="0" err="1" smtClean="0"/>
              <a:t>íkazy</a:t>
            </a:r>
            <a:r>
              <a:rPr lang="sk-SK" dirty="0" smtClean="0"/>
              <a:t> majú zväčša viacero slov (prepínačov) a parametrov</a:t>
            </a:r>
          </a:p>
          <a:p>
            <a:pPr lvl="1"/>
            <a:r>
              <a:rPr lang="sk-SK" dirty="0" err="1" smtClean="0"/>
              <a:t>Nápoveda</a:t>
            </a:r>
            <a:r>
              <a:rPr lang="sk-SK" dirty="0" smtClean="0"/>
              <a:t> k príkazom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man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meno_aplikácie</a:t>
            </a:r>
            <a:endParaRPr lang="sk-SK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Príkazy v </a:t>
            </a:r>
            <a:r>
              <a:rPr lang="sk-SK" dirty="0" err="1" smtClean="0"/>
              <a:t>linuxe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891"/>
          </a:xfrm>
          <a:noFill/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root@castor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:/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home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palo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sk-SK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man </a:t>
            </a:r>
            <a:r>
              <a:rPr lang="sk-SK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kamailio</a:t>
            </a:r>
            <a:endParaRPr lang="sk-SK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sk-SK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kamailio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(8)                       SIP Router                      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kamailio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pPr>
              <a:buNone/>
            </a:pPr>
            <a:endParaRPr lang="sk-SK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pPr>
              <a:buNone/>
            </a:pP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kamailio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very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fast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configurable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sip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proxy</a:t>
            </a:r>
            <a:endParaRPr lang="sk-SK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sk-SK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pPr>
              <a:buNone/>
            </a:pP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kamailio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 [  -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hcrRvdDEVT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 ] [ -f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config-file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] [ -l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address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] [ -n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pro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-</a:t>
            </a:r>
          </a:p>
          <a:p>
            <a:pPr>
              <a:buNone/>
            </a:pP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cesses-no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] [ -N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tcp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processes-no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 ]  [  -b 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max_rcv_buf_size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 ]  [  -m</a:t>
            </a:r>
          </a:p>
          <a:p>
            <a:pPr>
              <a:buNone/>
            </a:pP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shared_mem_size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 ]  [  -M 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private_mem_size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 ]  [ -w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working-dir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] [ -t</a:t>
            </a:r>
          </a:p>
          <a:p>
            <a:pPr>
              <a:buNone/>
            </a:pP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chroot-dir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] [ -u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uid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] [ -g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gid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] [ -P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pid-file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] [ -G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pgid-file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 ]  [</a:t>
            </a:r>
          </a:p>
          <a:p>
            <a:pPr>
              <a:buNone/>
            </a:pP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      -L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modules-dir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] [ -a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auto-aliases-mode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] [ -A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pre-processor-define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]</a:t>
            </a:r>
          </a:p>
          <a:p>
            <a:pPr>
              <a:buNone/>
            </a:pPr>
            <a:endParaRPr lang="sk-SK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DESCRIPTION</a:t>
            </a:r>
          </a:p>
          <a:p>
            <a:pPr>
              <a:buNone/>
            </a:pP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kamailio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or SIP Router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very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fast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configurable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SIP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proxy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endParaRPr lang="sk-SK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OPTIONS</a:t>
            </a:r>
          </a:p>
          <a:p>
            <a:pPr>
              <a:buNone/>
            </a:pP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      -h         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Displays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short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usage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including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all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available</a:t>
            </a:r>
            <a:endParaRPr lang="sk-SK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sk-SK" b="1" dirty="0" err="1" smtClean="0">
                <a:latin typeface="Courier New" pitchFamily="49" charset="0"/>
                <a:cs typeface="Courier New" pitchFamily="49" charset="0"/>
              </a:rPr>
              <a:t>options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sk-SK" b="1" dirty="0" smtClean="0"/>
              <a:t>.....</a:t>
            </a:r>
            <a:endParaRPr lang="sk-SK" b="1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Nápoveda</a:t>
            </a:r>
            <a:r>
              <a:rPr lang="sk-SK" dirty="0" smtClean="0"/>
              <a:t> – manuálový man systém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2&quot; unique_id=&quot;10034&quot;&gt;&lt;object type=&quot;3&quot; unique_id=&quot;10035&quot;&gt;&lt;property id=&quot;20148&quot; value=&quot;5&quot;/&gt;&lt;property id=&quot;20300&quot; value=&quot;Slide 1 - &amp;quot;Základy systému Linux&amp;quot;&quot;/&gt;&lt;property id=&quot;20307&quot; value=&quot;256&quot;/&gt;&lt;/object&gt;&lt;object type=&quot;3&quot; unique_id=&quot;10036&quot;&gt;&lt;property id=&quot;20148&quot; value=&quot;5&quot;/&gt;&lt;property id=&quot;20300&quot; value=&quot;Slide 2 - &amp;quot;Čo nás čaká v tejto prezentácii ...&amp;quot;&quot;/&gt;&lt;property id=&quot;20307&quot; value=&quot;258&quot;/&gt;&lt;/object&gt;&lt;object type=&quot;3&quot; unique_id=&quot;12640&quot;&gt;&lt;property id=&quot;20148&quot; value=&quot;5&quot;/&gt;&lt;property id=&quot;20300&quot; value=&quot;Slide 3 - &amp;quot;OS Linux&amp;quot;&quot;/&gt;&lt;property id=&quot;20307&quot; value=&quot;259&quot;/&gt;&lt;/object&gt;&lt;object type=&quot;3&quot; unique_id=&quot;12666&quot;&gt;&lt;property id=&quot;20148&quot; value=&quot;5&quot;/&gt;&lt;property id=&quot;20300&quot; value=&quot;Slide 4 - &amp;quot;Distribúcie OS Linux&amp;quot;&quot;/&gt;&lt;property id=&quot;20307&quot; value=&quot;260&quot;/&gt;&lt;/object&gt;&lt;object type=&quot;3&quot; unique_id=&quot;12667&quot;&gt;&lt;property id=&quot;20148&quot; value=&quot;5&quot;/&gt;&lt;property id=&quot;20300&quot; value=&quot;Slide 5 - &amp;quot;Prihlásenie sa do systému&amp;quot;&quot;/&gt;&lt;property id=&quot;20307&quot; value=&quot;261&quot;/&gt;&lt;/object&gt;&lt;object type=&quot;3&quot; unique_id=&quot;12668&quot;&gt;&lt;property id=&quot;20148&quot; value=&quot;5&quot;/&gt;&lt;property id=&quot;20300&quot; value=&quot;Slide 7 - &amp;quot;Rozhranie&amp;quot;&quot;/&gt;&lt;property id=&quot;20307&quot; value=&quot;262&quot;/&gt;&lt;/object&gt;&lt;object type=&quot;3&quot; unique_id=&quot;12701&quot;&gt;&lt;property id=&quot;20148&quot; value=&quot;5&quot;/&gt;&lt;property id=&quot;20300&quot; value=&quot;Slide 11 - &amp;quot;Súborový systém&amp;quot;&quot;/&gt;&lt;property id=&quot;20307&quot; value=&quot;263&quot;/&gt;&lt;/object&gt;&lt;object type=&quot;3&quot; unique_id=&quot;12702&quot;&gt;&lt;property id=&quot;20148&quot; value=&quot;5&quot;/&gt;&lt;property id=&quot;20300&quot; value=&quot;Slide 14 - &amp;quot;Základné príkazy systému - práca so súbormi, adresármi&amp;quot;&quot;/&gt;&lt;property id=&quot;20307&quot; value=&quot;264&quot;/&gt;&lt;/object&gt;&lt;object type=&quot;3&quot; unique_id=&quot;12767&quot;&gt;&lt;property id=&quot;20148&quot; value=&quot;5&quot;/&gt;&lt;property id=&quot;20300&quot; value=&quot;Slide 25 - &amp;quot;Základné príkazy systému – Získanie info o systéme&amp;quot;&quot;/&gt;&lt;property id=&quot;20307&quot; value=&quot;266&quot;/&gt;&lt;/object&gt;&lt;object type=&quot;3&quot; unique_id=&quot;12817&quot;&gt;&lt;property id=&quot;20148&quot; value=&quot;5&quot;/&gt;&lt;property id=&quot;20300&quot; value=&quot;Slide 6 - &amp;quot;Root používateľ&amp;quot;&quot;/&gt;&lt;property id=&quot;20307&quot; value=&quot;267&quot;/&gt;&lt;/object&gt;&lt;object type=&quot;3&quot; unique_id=&quot;12818&quot;&gt;&lt;property id=&quot;20148&quot; value=&quot;5&quot;/&gt;&lt;property id=&quot;20300&quot; value=&quot;Slide 13 - &amp;quot;Základné príkazy systému – práca so súbormi a adresármi &amp;quot;&quot;/&gt;&lt;property id=&quot;20307&quot; value=&quot;268&quot;/&gt;&lt;/object&gt;&lt;object type=&quot;3&quot; unique_id=&quot;12898&quot;&gt;&lt;property id=&quot;20148&quot; value=&quot;5&quot;/&gt;&lt;property id=&quot;20300&quot; value=&quot;Slide 16 - &amp;quot;Základné príkazy systému – zoznam súborov, adresárov&amp;quot;&quot;/&gt;&lt;property id=&quot;20307&quot; value=&quot;269&quot;/&gt;&lt;/object&gt;&lt;object type=&quot;3&quot; unique_id=&quot;12899&quot;&gt;&lt;property id=&quot;20148&quot; value=&quot;5&quot;/&gt;&lt;property id=&quot;20300&quot; value=&quot;Slide 17 - &amp;quot;Prístupové práva súborov&amp;quot;&quot;/&gt;&lt;property id=&quot;20307&quot; value=&quot;270&quot;/&gt;&lt;/object&gt;&lt;object type=&quot;3&quot; unique_id=&quot;12996&quot;&gt;&lt;property id=&quot;20148&quot; value=&quot;5&quot;/&gt;&lt;property id=&quot;20300&quot; value=&quot;Slide 18 - &amp;quot;Prístupové práva&amp;quot;&quot;/&gt;&lt;property id=&quot;20307&quot; value=&quot;271&quot;/&gt;&lt;/object&gt;&lt;object type=&quot;3&quot; unique_id=&quot;12997&quot;&gt;&lt;property id=&quot;20148&quot; value=&quot;5&quot;/&gt;&lt;property id=&quot;20300&quot; value=&quot;Slide 19 - &amp;quot;Základné príkazy systému – Zmena prístupových práv a vlastníka&amp;quot;&quot;/&gt;&lt;property id=&quot;20307&quot; value=&quot;272&quot;/&gt;&lt;/object&gt;&lt;object type=&quot;3&quot; unique_id=&quot;12998&quot;&gt;&lt;property id=&quot;20148&quot; value=&quot;5&quot;/&gt;&lt;property id=&quot;20300&quot; value=&quot;Slide 20 - &amp;quot;Soft a hard link&amp;quot;&quot;/&gt;&lt;property id=&quot;20307&quot; value=&quot;273&quot;/&gt;&lt;/object&gt;&lt;object type=&quot;3&quot; unique_id=&quot;12999&quot;&gt;&lt;property id=&quot;20148&quot; value=&quot;5&quot;/&gt;&lt;property id=&quot;20300&quot; value=&quot;Slide 21 - &amp;quot;Práca s text súbormi – zobrazenie obsahu text súboru&amp;quot;&quot;/&gt;&lt;property id=&quot;20307&quot; value=&quot;274&quot;/&gt;&lt;/object&gt;&lt;object type=&quot;3&quot; unique_id=&quot;13154&quot;&gt;&lt;property id=&quot;20148&quot; value=&quot;5&quot;/&gt;&lt;property id=&quot;20300&quot; value=&quot;Slide 10 - &amp;quot;Klávesové skratky&amp;quot;&quot;/&gt;&lt;property id=&quot;20307&quot; value=&quot;279&quot;/&gt;&lt;/object&gt;&lt;object type=&quot;3&quot; unique_id=&quot;13155&quot;&gt;&lt;property id=&quot;20148&quot; value=&quot;5&quot;/&gt;&lt;property id=&quot;20300&quot; value=&quot;Slide 12 - &amp;quot;Linux adresáre&amp;quot;&quot;/&gt;&lt;property id=&quot;20307&quot; value=&quot;278&quot;/&gt;&lt;/object&gt;&lt;object type=&quot;3&quot; unique_id=&quot;13156&quot;&gt;&lt;property id=&quot;20148&quot; value=&quot;5&quot;/&gt;&lt;property id=&quot;20300&quot; value=&quot;Slide 23 - &amp;quot;Práca s text súbormi – editácia obsahu text súboru&amp;quot;&quot;/&gt;&lt;property id=&quot;20307&quot; value=&quot;275&quot;/&gt;&lt;/object&gt;&lt;object type=&quot;3&quot; unique_id=&quot;13231&quot;&gt;&lt;property id=&quot;20148&quot; value=&quot;5&quot;/&gt;&lt;property id=&quot;20300&quot; value=&quot;Slide 22 - &amp;quot;Presmerovanie vstupu a výstupu (piping)&amp;quot;&quot;/&gt;&lt;property id=&quot;20307&quot; value=&quot;280&quot;/&gt;&lt;/object&gt;&lt;object type=&quot;3&quot; unique_id=&quot;13353&quot;&gt;&lt;property id=&quot;20148&quot; value=&quot;5&quot;/&gt;&lt;property id=&quot;20300&quot; value=&quot;Slide 27 - &amp;quot;Práca s používateľmi a skupinami&amp;quot;&quot;/&gt;&lt;property id=&quot;20307&quot; value=&quot;281&quot;/&gt;&lt;/object&gt;&lt;object type=&quot;3&quot; unique_id=&quot;13604&quot;&gt;&lt;property id=&quot;20148&quot; value=&quot;5&quot;/&gt;&lt;property id=&quot;20300&quot; value=&quot;Slide 28&quot;/&gt;&lt;property id=&quot;20307&quot; value=&quot;282&quot;/&gt;&lt;/object&gt;&lt;object type=&quot;3&quot; unique_id=&quot;13605&quot;&gt;&lt;property id=&quot;20148&quot; value=&quot;5&quot;/&gt;&lt;property id=&quot;20300&quot; value=&quot;Slide 29 - &amp;quot;Základne príkazy na správu procesov&amp;quot;&quot;/&gt;&lt;property id=&quot;20307&quot; value=&quot;283&quot;/&gt;&lt;/object&gt;&lt;object type=&quot;3&quot; unique_id=&quot;13606&quot;&gt;&lt;property id=&quot;20148&quot; value=&quot;5&quot;/&gt;&lt;property id=&quot;20300&quot; value=&quot;Slide 30 - &amp;quot;Info o bežiacom systéme: /proc filesystem&amp;quot;&quot;/&gt;&lt;property id=&quot;20307&quot; value=&quot;284&quot;/&gt;&lt;/object&gt;&lt;object type=&quot;3&quot; unique_id=&quot;13607&quot;&gt;&lt;property id=&quot;20148&quot; value=&quot;5&quot;/&gt;&lt;property id=&quot;20300&quot; value=&quot;Slide 32&quot;/&gt;&lt;property id=&quot;20307&quot; value=&quot;285&quot;/&gt;&lt;/object&gt;&lt;object type=&quot;3&quot; unique_id=&quot;13608&quot;&gt;&lt;property id=&quot;20148&quot; value=&quot;5&quot;/&gt;&lt;property id=&quot;20300&quot; value=&quot;Slide 33 - &amp;quot;Balíčkové systémy&amp;quot;&quot;/&gt;&lt;property id=&quot;20307&quot; value=&quot;286&quot;/&gt;&lt;/object&gt;&lt;object type=&quot;3&quot; unique_id=&quot;13609&quot;&gt;&lt;property id=&quot;20148&quot; value=&quot;5&quot;/&gt;&lt;property id=&quot;20300&quot; value=&quot;Slide 34 - &amp;quot;Systém apt&amp;quot;&quot;/&gt;&lt;property id=&quot;20307&quot; value=&quot;287&quot;/&gt;&lt;/object&gt;&lt;object type=&quot;3&quot; unique_id=&quot;13610&quot;&gt;&lt;property id=&quot;20148&quot; value=&quot;5&quot;/&gt;&lt;property id=&quot;20300&quot; value=&quot;Slide 35 - &amp;quot;Systém apt (2)&amp;quot;&quot;/&gt;&lt;property id=&quot;20307&quot; value=&quot;288&quot;/&gt;&lt;/object&gt;&lt;object type=&quot;3&quot; unique_id=&quot;13611&quot;&gt;&lt;property id=&quot;20148&quot; value=&quot;5&quot;/&gt;&lt;property id=&quot;20300&quot; value=&quot;Slide 36 - &amp;quot;Systém apt (3)&amp;quot;&quot;/&gt;&lt;property id=&quot;20307&quot; value=&quot;289&quot;/&gt;&lt;/object&gt;&lt;object type=&quot;3&quot; unique_id=&quot;13645&quot;&gt;&lt;property id=&quot;20148&quot; value=&quot;5&quot;/&gt;&lt;property id=&quot;20300&quot; value=&quot;Slide 37 - &amp;quot;Nástroj dpkg&amp;quot;&quot;/&gt;&lt;property id=&quot;20307&quot; value=&quot;290&quot;/&gt;&lt;/object&gt;&lt;object type=&quot;3&quot; unique_id=&quot;13844&quot;&gt;&lt;property id=&quot;20148&quot; value=&quot;5&quot;/&gt;&lt;property id=&quot;20300&quot; value=&quot;Slide 38&quot;/&gt;&lt;property id=&quot;20307&quot; value=&quot;291&quot;/&gt;&lt;/object&gt;&lt;object type=&quot;3&quot; unique_id=&quot;13947&quot;&gt;&lt;property id=&quot;20148&quot; value=&quot;5&quot;/&gt;&lt;property id=&quot;20300&quot; value=&quot;Slide 39 - &amp;quot;Démony (daemon)&amp;quot;&quot;/&gt;&lt;property id=&quot;20307&quot; value=&quot;292&quot;/&gt;&lt;/object&gt;&lt;object type=&quot;3&quot; unique_id=&quot;14088&quot;&gt;&lt;property id=&quot;20148&quot; value=&quot;5&quot;/&gt;&lt;property id=&quot;20300&quot; value=&quot;Slide 9 - &amp;quot;Nápoveda – manuálový man systém&amp;quot;&quot;/&gt;&lt;property id=&quot;20307&quot; value=&quot;293&quot;/&gt;&lt;/object&gt;&lt;object type=&quot;3&quot; unique_id=&quot;14233&quot;&gt;&lt;property id=&quot;20148&quot; value=&quot;5&quot;/&gt;&lt;property id=&quot;20300&quot; value=&quot;Slide 8 - &amp;quot;Príkazy v linuxe&amp;quot;&quot;/&gt;&lt;property id=&quot;20307&quot; value=&quot;294&quot;/&gt;&lt;/object&gt;&lt;object type=&quot;3&quot; unique_id=&quot;14234&quot;&gt;&lt;property id=&quot;20148&quot; value=&quot;5&quot;/&gt;&lt;property id=&quot;20300&quot; value=&quot;Slide 15 - &amp;quot;Základné príkazy systému – vyhľadanie súborov&amp;quot;&quot;/&gt;&lt;property id=&quot;20307&quot; value=&quot;295&quot;/&gt;&lt;/object&gt;&lt;object type=&quot;3&quot; unique_id=&quot;14387&quot;&gt;&lt;property id=&quot;20148&quot; value=&quot;5&quot;/&gt;&lt;property id=&quot;20300&quot; value=&quot;Slide 24 - &amp;quot;Základné príkazy systému – kompresia&amp;quot;&quot;/&gt;&lt;property id=&quot;20307&quot; value=&quot;296&quot;/&gt;&lt;/object&gt;&lt;object type=&quot;3&quot; unique_id=&quot;14661&quot;&gt;&lt;property id=&quot;20148&quot; value=&quot;5&quot;/&gt;&lt;property id=&quot;20300&quot; value=&quot;Slide 26 - &amp;quot;Získanie info o systéme - sieť&amp;quot;&quot;/&gt;&lt;property id=&quot;20307&quot; value=&quot;297&quot;/&gt;&lt;/object&gt;&lt;object type=&quot;3&quot; unique_id=&quot;14662&quot;&gt;&lt;property id=&quot;20148&quot; value=&quot;5&quot;/&gt;&lt;property id=&quot;20300&quot; value=&quot;Slide 31 - &amp;quot;Správa systému&amp;quot;&quot;/&gt;&lt;property id=&quot;20307&quot; value=&quot;298&quot;/&gt;&lt;/object&gt;&lt;/object&gt;&lt;object type=&quot;8&quot; unique_id=&quot;1004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>
          <a:buNone/>
          <a:defRPr dirty="0" smtClean="0">
            <a:solidFill>
              <a:schemeClr val="tx1"/>
            </a:solidFill>
            <a:latin typeface="Courier New" pitchFamily="49" charset="0"/>
            <a:cs typeface="Courier New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template-arch-sieti</Template>
  <TotalTime>998</TotalTime>
  <Words>2406</Words>
  <Application>Microsoft Office PowerPoint</Application>
  <PresentationFormat>Prezentácia na obrazovke (4:3)</PresentationFormat>
  <Paragraphs>525</Paragraphs>
  <Slides>39</Slides>
  <Notes>2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39</vt:i4>
      </vt:variant>
    </vt:vector>
  </HeadingPairs>
  <TitlesOfParts>
    <vt:vector size="40" baseType="lpstr">
      <vt:lpstr>Network</vt:lpstr>
      <vt:lpstr>Základy systému Linux</vt:lpstr>
      <vt:lpstr>Čo nás čaká v tejto prezentácii ...</vt:lpstr>
      <vt:lpstr>OS Linux</vt:lpstr>
      <vt:lpstr>Distribúcie OS Linux</vt:lpstr>
      <vt:lpstr>Prihlásenie sa do systému</vt:lpstr>
      <vt:lpstr>Root používateľ</vt:lpstr>
      <vt:lpstr>Rozhranie</vt:lpstr>
      <vt:lpstr>Príkazy v linuxe</vt:lpstr>
      <vt:lpstr>Nápoveda – manuálový man systém</vt:lpstr>
      <vt:lpstr>Klávesové skratky</vt:lpstr>
      <vt:lpstr>Súborový systém</vt:lpstr>
      <vt:lpstr>Linux adresáre</vt:lpstr>
      <vt:lpstr>Základné príkazy systému – práca so súbormi a adresármi </vt:lpstr>
      <vt:lpstr>Základné príkazy systému - práca so súbormi, adresármi</vt:lpstr>
      <vt:lpstr>Základné príkazy systému – vyhľadanie súborov</vt:lpstr>
      <vt:lpstr>Základné príkazy systému – zoznam súborov, adresárov</vt:lpstr>
      <vt:lpstr>Prístupové práva súborov</vt:lpstr>
      <vt:lpstr>Prístupové práva</vt:lpstr>
      <vt:lpstr>Základné príkazy systému – Zmena prístupových práv a vlastníka</vt:lpstr>
      <vt:lpstr>Soft a hard link</vt:lpstr>
      <vt:lpstr>Práca s text súbormi – zobrazenie obsahu text súboru</vt:lpstr>
      <vt:lpstr>Presmerovanie vstupu a výstupu (piping)</vt:lpstr>
      <vt:lpstr>Práca s text súbormi – editácia obsahu text súboru</vt:lpstr>
      <vt:lpstr>Základné príkazy systému – kompresia</vt:lpstr>
      <vt:lpstr>Základné príkazy systému – Získanie info o systéme</vt:lpstr>
      <vt:lpstr>Získanie info o systéme - sieť</vt:lpstr>
      <vt:lpstr>Práca s používateľmi a skupinami</vt:lpstr>
      <vt:lpstr>Snímka 28</vt:lpstr>
      <vt:lpstr>Základne príkazy na správu procesov</vt:lpstr>
      <vt:lpstr>Info o bežiacom systéme: /proc filesystem</vt:lpstr>
      <vt:lpstr>Správa systému</vt:lpstr>
      <vt:lpstr>Snímka 32</vt:lpstr>
      <vt:lpstr>Balíčkové systémy</vt:lpstr>
      <vt:lpstr>Systém apt</vt:lpstr>
      <vt:lpstr>Systém apt (2)</vt:lpstr>
      <vt:lpstr>Systém apt (3)</vt:lpstr>
      <vt:lpstr>Nástroj dpkg</vt:lpstr>
      <vt:lpstr>Snímka 38</vt:lpstr>
      <vt:lpstr>Démony (daemon)</vt:lpstr>
    </vt:vector>
  </TitlesOfParts>
  <Company>KIS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Asterisk</dc:title>
  <dc:creator>Palo Segec</dc:creator>
  <cp:lastModifiedBy>Marek</cp:lastModifiedBy>
  <cp:revision>137</cp:revision>
  <dcterms:created xsi:type="dcterms:W3CDTF">2012-10-02T16:41:35Z</dcterms:created>
  <dcterms:modified xsi:type="dcterms:W3CDTF">2015-10-04T13:15:02Z</dcterms:modified>
</cp:coreProperties>
</file>