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69" r:id="rId3"/>
    <p:sldId id="334" r:id="rId4"/>
    <p:sldId id="335" r:id="rId5"/>
    <p:sldId id="316" r:id="rId6"/>
    <p:sldId id="317" r:id="rId7"/>
    <p:sldId id="318" r:id="rId8"/>
    <p:sldId id="319" r:id="rId9"/>
    <p:sldId id="327" r:id="rId10"/>
    <p:sldId id="328" r:id="rId11"/>
    <p:sldId id="329" r:id="rId12"/>
    <p:sldId id="330" r:id="rId13"/>
    <p:sldId id="320" r:id="rId14"/>
    <p:sldId id="331" r:id="rId15"/>
    <p:sldId id="333" r:id="rId16"/>
    <p:sldId id="332" r:id="rId17"/>
    <p:sldId id="321" r:id="rId18"/>
    <p:sldId id="322" r:id="rId19"/>
    <p:sldId id="323" r:id="rId20"/>
    <p:sldId id="337" r:id="rId21"/>
    <p:sldId id="336" r:id="rId22"/>
    <p:sldId id="338" r:id="rId23"/>
    <p:sldId id="339" r:id="rId24"/>
    <p:sldId id="340" r:id="rId25"/>
    <p:sldId id="341" r:id="rId26"/>
    <p:sldId id="324" r:id="rId27"/>
    <p:sldId id="325" r:id="rId28"/>
    <p:sldId id="326" r:id="rId29"/>
    <p:sldId id="342" r:id="rId30"/>
    <p:sldId id="343" r:id="rId31"/>
    <p:sldId id="347" r:id="rId32"/>
    <p:sldId id="344" r:id="rId33"/>
    <p:sldId id="348" r:id="rId34"/>
    <p:sldId id="349" r:id="rId35"/>
    <p:sldId id="351" r:id="rId36"/>
    <p:sldId id="345" r:id="rId37"/>
    <p:sldId id="352" r:id="rId38"/>
    <p:sldId id="346" r:id="rId39"/>
    <p:sldId id="304" r:id="rId40"/>
    <p:sldId id="308" r:id="rId41"/>
    <p:sldId id="309" r:id="rId42"/>
    <p:sldId id="260" r:id="rId43"/>
    <p:sldId id="313" r:id="rId44"/>
    <p:sldId id="262" r:id="rId45"/>
    <p:sldId id="263" r:id="rId46"/>
    <p:sldId id="264" r:id="rId47"/>
    <p:sldId id="314" r:id="rId48"/>
    <p:sldId id="266" r:id="rId49"/>
    <p:sldId id="267" r:id="rId50"/>
    <p:sldId id="296" r:id="rId51"/>
    <p:sldId id="268" r:id="rId52"/>
    <p:sldId id="315" r:id="rId53"/>
    <p:sldId id="312" r:id="rId54"/>
  </p:sldIdLst>
  <p:sldSz cx="9144000" cy="6858000" type="screen4x3"/>
  <p:notesSz cx="7099300" cy="10234613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CC0000"/>
    <a:srgbClr val="FFFF00"/>
    <a:srgbClr val="FF66CC"/>
    <a:srgbClr val="66FF66"/>
    <a:srgbClr val="99CCF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7584" autoAdjust="0"/>
  </p:normalViewPr>
  <p:slideViewPr>
    <p:cSldViewPr>
      <p:cViewPr>
        <p:scale>
          <a:sx n="70" d="100"/>
          <a:sy n="70" d="100"/>
        </p:scale>
        <p:origin x="-148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030" y="-120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69F01792-4A8D-4339-8CE8-68E37731F06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73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Click to edit Master text styles</a:t>
            </a:r>
          </a:p>
          <a:p>
            <a:pPr lvl="1"/>
            <a:r>
              <a:rPr lang="sk-SK" noProof="0" smtClean="0"/>
              <a:t>Second level</a:t>
            </a:r>
          </a:p>
          <a:p>
            <a:pPr lvl="2"/>
            <a:r>
              <a:rPr lang="sk-SK" noProof="0" smtClean="0"/>
              <a:t>Third level</a:t>
            </a:r>
          </a:p>
          <a:p>
            <a:pPr lvl="3"/>
            <a:r>
              <a:rPr lang="sk-SK" noProof="0" smtClean="0"/>
              <a:t>Fourth level</a:t>
            </a:r>
          </a:p>
          <a:p>
            <a:pPr lvl="4"/>
            <a:r>
              <a:rPr lang="sk-SK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570260CE-1965-4C13-A38F-CDC6CC2FFE1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EA78F-8877-41DA-8FFD-91853BB3367F}" type="slidenum">
              <a:rPr lang="sk-SK" smtClean="0"/>
              <a:pPr/>
              <a:t>1</a:t>
            </a:fld>
            <a:endParaRPr lang="sk-SK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72960-C86B-4D88-93BA-AEE52C606658}" type="slidenum">
              <a:rPr lang="sk-SK" smtClean="0"/>
              <a:pPr/>
              <a:t>3</a:t>
            </a:fld>
            <a:endParaRPr lang="sk-SK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13EB9-6E60-4415-A575-935E2071D16E}" type="slidenum">
              <a:rPr lang="sk-SK" smtClean="0"/>
              <a:pPr/>
              <a:t>4</a:t>
            </a:fld>
            <a:endParaRPr lang="sk-SK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965FE-C3CE-4087-B91F-669F4485D4F5}" type="slidenum">
              <a:rPr lang="sk-SK" smtClean="0"/>
              <a:pPr/>
              <a:t>42</a:t>
            </a:fld>
            <a:endParaRPr lang="sk-SK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sk-SK" altLang="en-US" smtClean="0"/>
              <a:t>Kliknite sem a upravte štýl predlohy nadpisov.</a:t>
            </a:r>
            <a:endParaRPr lang="sk-SK" alt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sk-SK" altLang="en-US" smtClean="0"/>
              <a:t>Kliknite sem a upravte štýl predlohy podnadpisov.</a:t>
            </a:r>
            <a:endParaRPr lang="sk-S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8229600" cy="1022400"/>
          </a:xfrm>
        </p:spPr>
        <p:txBody>
          <a:bodyPr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953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953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3211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3211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47493-A7B9-44F7-9AB6-7E4AFB29054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457200" y="1724025"/>
            <a:ext cx="8229600" cy="4425950"/>
          </a:xfrm>
        </p:spPr>
        <p:txBody>
          <a:bodyPr>
            <a:normAutofit/>
          </a:bodyPr>
          <a:lstStyle/>
          <a:p>
            <a:pPr lvl="0"/>
            <a:endParaRPr lang="sk-SK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sk-SK" noProof="0" dirty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7724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altLang="en-US" smtClean="0"/>
              <a:t>Kliknite sem a upravte štýl predlohy nadpisov.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05800" y="76200"/>
            <a:ext cx="792163" cy="1295400"/>
            <a:chOff x="5136" y="960"/>
            <a:chExt cx="528" cy="864"/>
          </a:xfrm>
        </p:grpSpPr>
        <p:sp>
          <p:nvSpPr>
            <p:cNvPr id="286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80988" algn="l" rtl="0" eaLnBrk="1" fontAlgn="base" hangingPunct="1">
        <a:spcBef>
          <a:spcPct val="25000"/>
        </a:spcBef>
        <a:spcAft>
          <a:spcPct val="20000"/>
        </a:spcAft>
        <a:buClr>
          <a:schemeClr val="accent2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893763" indent="-177800" algn="l" rtl="0" eaLnBrk="1" fontAlgn="base" hangingPunct="1">
        <a:spcBef>
          <a:spcPct val="25000"/>
        </a:spcBef>
        <a:spcAft>
          <a:spcPct val="20000"/>
        </a:spcAft>
        <a:buClr>
          <a:schemeClr val="accent1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3pPr>
      <a:lvl4pPr marL="1163638" indent="-179388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341438" indent="-177800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Transportn</a:t>
            </a:r>
            <a:r>
              <a:rPr lang="sk-SK" smtClean="0"/>
              <a:t>é protokoly vo VoIP aplikáciách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mtClean="0"/>
              <a:t>Ing. Peter Palúch</a:t>
            </a:r>
            <a:r>
              <a:rPr lang="en-US" smtClean="0"/>
              <a:t>, PhD.</a:t>
            </a:r>
            <a:endParaRPr lang="sk-SK" smtClean="0"/>
          </a:p>
          <a:p>
            <a:r>
              <a:rPr lang="sk-SK" smtClean="0"/>
              <a:t>Katedra informačných sietí</a:t>
            </a:r>
          </a:p>
          <a:p>
            <a:r>
              <a:rPr lang="sk-SK" smtClean="0"/>
              <a:t>FRI ŽU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725" y="4445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UDP-Lite (RFC 3828) je protokol veľmi podobný klasickému UDP, s jedným rozdielom</a:t>
            </a:r>
          </a:p>
          <a:p>
            <a:pPr lvl="1"/>
            <a:r>
              <a:rPr lang="sk-SK" smtClean="0"/>
              <a:t>Pole „Length“ v hlavičke je nahradené poľom „Checksum Coverage“, ktoré hovorí, koľko bajtov od začiatku hlavičky je chránených kontrolným súčtom</a:t>
            </a:r>
          </a:p>
          <a:p>
            <a:pPr lvl="2"/>
            <a:r>
              <a:rPr lang="sk-SK" smtClean="0"/>
              <a:t>Pôvodné pole „Length“ bolo aj tak redundantné: IP hlavička obsahuje informáciu o celkovej veľkosti paketu vrátane tela, hlavička UDP má vždy konštantnú veľkosť 8B</a:t>
            </a:r>
            <a:endParaRPr lang="en-US" smtClean="0"/>
          </a:p>
        </p:txBody>
      </p:sp>
      <p:sp>
        <p:nvSpPr>
          <p:cNvPr id="1229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Lightweight UDP – UDP-Lite</a:t>
            </a: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Ak je časť segmentu chránená kontrolným súčtom v poriadku, segment bude spracovaný, inak segment zahodíme</a:t>
            </a:r>
          </a:p>
          <a:p>
            <a:pPr lvl="1"/>
            <a:r>
              <a:rPr lang="sk-SK" smtClean="0"/>
              <a:t>Chyba v nechránenej časti segmentu nemá vplyv na akceptovanie segmentu</a:t>
            </a:r>
          </a:p>
          <a:p>
            <a:pPr lvl="1"/>
            <a:r>
              <a:rPr lang="sk-SK" smtClean="0"/>
              <a:t>Veľkosť chránenej časti si stanovuje aplikácia</a:t>
            </a:r>
          </a:p>
          <a:p>
            <a:pPr lvl="1"/>
            <a:r>
              <a:rPr lang="sk-SK" smtClean="0"/>
              <a:t>Ak je Checksum Coverage rovné 8, verifikuje sa len hlavička UDP-Lite segmentu</a:t>
            </a:r>
          </a:p>
          <a:p>
            <a:pPr lvl="1"/>
            <a:r>
              <a:rPr lang="sk-SK" smtClean="0"/>
              <a:t>Ak je Checksum Coverage rovné 0, verifikuje sa celý segment</a:t>
            </a:r>
            <a:endParaRPr lang="en-US" smtClean="0"/>
          </a:p>
        </p:txBody>
      </p:sp>
      <p:sp>
        <p:nvSpPr>
          <p:cNvPr id="13315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Lightweight UDP – UDP-Lite</a:t>
            </a: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Pri použití UDP-Lite treba mať na pamäti, že mnohé L2 technológie verifikujú celý rámec</a:t>
            </a:r>
          </a:p>
          <a:p>
            <a:pPr lvl="1"/>
            <a:r>
              <a:rPr lang="sk-SK" smtClean="0"/>
              <a:t>Ak je rámec poškodený, zahodí sa ako celok, teda pri týchto technológiách sa čiastočne poškodený UDP-Lite segment nemá ako doručiť príjemcovi</a:t>
            </a:r>
          </a:p>
          <a:p>
            <a:pPr lvl="1"/>
            <a:r>
              <a:rPr lang="sk-SK" smtClean="0"/>
              <a:t>UDP-Lite má teda najväčšie opodstatnenie pri použití nad L2 technológiami, ktoré buď nerobia kontrolné súčty alebo takisto podporujú čiastočnú ochranu rámca</a:t>
            </a:r>
          </a:p>
          <a:p>
            <a:r>
              <a:rPr lang="sk-SK" smtClean="0"/>
              <a:t>UDP-Lite je dostupný v OS GNU/Linux 2.6.20 a novších, ako aj pod OS Windows ako knižnica</a:t>
            </a:r>
            <a:endParaRPr lang="en-US"/>
          </a:p>
        </p:txBody>
      </p:sp>
      <p:sp>
        <p:nvSpPr>
          <p:cNvPr id="14339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Lightweight UDP – UDP-Lite</a:t>
            </a: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Ďalší transportný protokol vychádza z niektorých dobrých vlastností UDP a TCP a pridáva vlastné</a:t>
            </a:r>
          </a:p>
          <a:p>
            <a:pPr lvl="1"/>
            <a:r>
              <a:rPr lang="sk-SK" smtClean="0"/>
              <a:t>Riešenie zahltenia (congestion control)</a:t>
            </a:r>
          </a:p>
          <a:p>
            <a:pPr lvl="1"/>
            <a:r>
              <a:rPr lang="sk-SK" smtClean="0"/>
              <a:t>Spojovanosť (connection-oriented)</a:t>
            </a:r>
          </a:p>
          <a:p>
            <a:pPr lvl="1"/>
            <a:r>
              <a:rPr lang="sk-SK" smtClean="0"/>
              <a:t>Nespoľahlivosť (nerieši otázku usporiadania či garantovaného doručenia paketov)</a:t>
            </a:r>
          </a:p>
          <a:p>
            <a:pPr lvl="1"/>
            <a:r>
              <a:rPr lang="sk-SK" smtClean="0"/>
              <a:t>Informovanie o oneskorení a stratách paketov</a:t>
            </a:r>
          </a:p>
          <a:p>
            <a:r>
              <a:rPr lang="sk-SK" smtClean="0"/>
              <a:t>Protokol vytvorený podľa týchto požiadaviek sa nazýva Datagram Control Congestion Protocol</a:t>
            </a:r>
            <a:endParaRPr lang="sk-SK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Datagram Control Congestion Protocol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DCCP (RFC 4340) je spojovo orientovaný nespoľahlivý protokol s riešením zahltenia</a:t>
            </a:r>
          </a:p>
          <a:p>
            <a:pPr lvl="1"/>
            <a:r>
              <a:rPr lang="sk-SK" smtClean="0"/>
              <a:t>Pred komunikáciou je potrebné vytvoriť spojenie (Request, Response, Ack) a po jej konci je ho potrebné opäť uzatvoriť (CloseReq, Close, Reset)</a:t>
            </a:r>
          </a:p>
          <a:p>
            <a:pPr lvl="1"/>
            <a:r>
              <a:rPr lang="sk-SK" smtClean="0"/>
              <a:t>Pri otváraní spojenia sa špecifikuje tzv. obslužný kód (Service Code)</a:t>
            </a:r>
          </a:p>
          <a:p>
            <a:pPr lvl="2"/>
            <a:r>
              <a:rPr lang="sk-SK" smtClean="0"/>
              <a:t>Podslužba resp. podverzia v rámci jednej služby</a:t>
            </a:r>
          </a:p>
          <a:p>
            <a:pPr lvl="2"/>
            <a:r>
              <a:rPr lang="sk-SK" smtClean="0"/>
              <a:t>Umožňuje šetriť DCCP porty</a:t>
            </a:r>
          </a:p>
          <a:p>
            <a:pPr lvl="1"/>
            <a:r>
              <a:rPr lang="sk-SK" smtClean="0"/>
              <a:t>Dáta sa prenášajú v segmentoch typu Data resp. DataAck</a:t>
            </a:r>
          </a:p>
          <a:p>
            <a:pPr lvl="1"/>
            <a:r>
              <a:rPr lang="sk-SK" smtClean="0"/>
              <a:t>Segmenty sú číslované</a:t>
            </a:r>
          </a:p>
          <a:p>
            <a:pPr lvl="2"/>
            <a:r>
              <a:rPr lang="sk-SK" smtClean="0"/>
              <a:t>Číslovanie slúži na detekciu stratených a preusporiadaných segmentov, ako aj na ich potvrdzovanie</a:t>
            </a:r>
            <a:endParaRPr lang="en-US"/>
          </a:p>
        </p:txBody>
      </p:sp>
      <p:sp>
        <p:nvSpPr>
          <p:cNvPr id="16387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Datagram Control Congestion Protocol</a:t>
            </a: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DCCP rieši zahltenie (congestion), nie riadenie toku (flow control)</a:t>
            </a:r>
          </a:p>
          <a:p>
            <a:pPr lvl="1"/>
            <a:r>
              <a:rPr lang="sk-SK" smtClean="0"/>
              <a:t>Okno (congestion window) si udržiava odosielateľ a pri indikácii chyby z druhej strany ho zmenšuje</a:t>
            </a:r>
          </a:p>
          <a:p>
            <a:pPr lvl="1"/>
            <a:r>
              <a:rPr lang="sk-SK" smtClean="0"/>
              <a:t>Aplikácia si môže vybrať z viacerých mechanizmov riešenia zahltenia</a:t>
            </a:r>
          </a:p>
          <a:p>
            <a:pPr lvl="2"/>
            <a:r>
              <a:rPr lang="sk-SK" smtClean="0">
                <a:solidFill>
                  <a:schemeClr val="accent2"/>
                </a:solidFill>
              </a:rPr>
              <a:t>CCID 2</a:t>
            </a:r>
            <a:r>
              <a:rPr lang="sk-SK" smtClean="0"/>
              <a:t>: TCP-like Congestion Control (RFC 4341)</a:t>
            </a:r>
          </a:p>
          <a:p>
            <a:pPr lvl="2"/>
            <a:r>
              <a:rPr lang="sk-SK" smtClean="0">
                <a:solidFill>
                  <a:schemeClr val="accent2"/>
                </a:solidFill>
              </a:rPr>
              <a:t>CCID 3</a:t>
            </a:r>
            <a:r>
              <a:rPr lang="sk-SK" smtClean="0"/>
              <a:t>: TCP-Friendly Rate Control (RFC 4342, 5348)</a:t>
            </a:r>
          </a:p>
          <a:p>
            <a:pPr lvl="1"/>
            <a:endParaRPr lang="en-US" smtClean="0"/>
          </a:p>
        </p:txBody>
      </p:sp>
      <p:sp>
        <p:nvSpPr>
          <p:cNvPr id="17411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Datagram Control Congestion Protocol</a:t>
            </a: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smtClean="0"/>
              <a:t>Dĺžka DCCP hlavičky</a:t>
            </a:r>
          </a:p>
          <a:p>
            <a:pPr lvl="1"/>
            <a:r>
              <a:rPr lang="sk-SK" smtClean="0"/>
              <a:t>12 bajtov (24-bitové sekvenčné čísla)</a:t>
            </a:r>
          </a:p>
          <a:p>
            <a:pPr lvl="1"/>
            <a:r>
              <a:rPr lang="sk-SK" smtClean="0"/>
              <a:t>16 bajtov (48-bitové sekvenčné čísla)</a:t>
            </a:r>
          </a:p>
          <a:p>
            <a:r>
              <a:rPr lang="sk-SK" smtClean="0"/>
              <a:t>Dĺžka potvrdzovacej podhlavičky</a:t>
            </a:r>
          </a:p>
          <a:p>
            <a:pPr lvl="1"/>
            <a:r>
              <a:rPr lang="sk-SK" smtClean="0"/>
              <a:t>4 alebo 8 bajtov</a:t>
            </a:r>
          </a:p>
          <a:p>
            <a:r>
              <a:rPr lang="sk-SK" smtClean="0"/>
              <a:t>Minimálna celková veľkosť hlavičiek v dátových paketoch</a:t>
            </a:r>
          </a:p>
          <a:p>
            <a:pPr lvl="1"/>
            <a:r>
              <a:rPr lang="sk-SK" smtClean="0"/>
              <a:t>Data: 12 alebo 16 bajtov</a:t>
            </a:r>
          </a:p>
          <a:p>
            <a:pPr lvl="1"/>
            <a:r>
              <a:rPr lang="sk-SK" smtClean="0"/>
              <a:t>DataAck: 16 alebo 24 bajtov</a:t>
            </a:r>
          </a:p>
          <a:p>
            <a:pPr lvl="1"/>
            <a:r>
              <a:rPr lang="sk-SK" smtClean="0"/>
              <a:t>Overhead DCCP oproti UDP (8 bajtov) je teda pomerne výrazný</a:t>
            </a:r>
          </a:p>
          <a:p>
            <a:r>
              <a:rPr lang="sk-SK" smtClean="0"/>
              <a:t>V súčasnosti je tento protokol implementovaný v OS Linux od verzie 2.6.14 a pre niektoré iné OS ako userspace knižnica</a:t>
            </a:r>
          </a:p>
          <a:p>
            <a:r>
              <a:rPr lang="sk-SK" smtClean="0"/>
              <a:t>Použitie je zatiaľ zriedkavé</a:t>
            </a:r>
            <a:endParaRPr lang="sk-SK" smtClean="0"/>
          </a:p>
        </p:txBody>
      </p:sp>
      <p:sp>
        <p:nvSpPr>
          <p:cNvPr id="18435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Datagram Control Congestion Protocol</a:t>
            </a: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6779096" cy="5226050"/>
          </a:xfrm>
        </p:spPr>
        <p:txBody>
          <a:bodyPr>
            <a:normAutofit fontScale="92500" lnSpcReduction="20000"/>
          </a:bodyPr>
          <a:lstStyle/>
          <a:p>
            <a:r>
              <a:rPr lang="sk-SK" smtClean="0"/>
              <a:t>Namiesto vytvárania úplne nových transportných protokolov existuje iný prístup</a:t>
            </a:r>
          </a:p>
          <a:p>
            <a:pPr lvl="1"/>
            <a:r>
              <a:rPr lang="sk-SK" smtClean="0"/>
              <a:t>Vytvoriť pomocný protokol prakticky na úrovni aplikačnej vrstvy, ktorý by k existujúcemu transportnému protokolu pridal chýbajúce vlastnosti pomocou vlastných hlavičiek samozrejme spolu s primeranou logikou obsluhy</a:t>
            </a:r>
          </a:p>
          <a:p>
            <a:pPr lvl="1"/>
            <a:r>
              <a:rPr lang="sk-SK" smtClean="0"/>
              <a:t>Protokol bude implementovaný v „userspace“, t.j. v knižnici alebo v samotnom programe – nebude v pozícii ovládača</a:t>
            </a:r>
          </a:p>
          <a:p>
            <a:pPr lvl="1"/>
            <a:r>
              <a:rPr lang="sk-SK" smtClean="0"/>
              <a:t>Tento protokol sa bude vkladať ako payload do segmentov už existujúcich transportných protokolov</a:t>
            </a:r>
          </a:p>
          <a:p>
            <a:r>
              <a:rPr lang="sk-SK" smtClean="0"/>
              <a:t>Tento prístup nie je ojedinelý</a:t>
            </a:r>
          </a:p>
          <a:p>
            <a:pPr lvl="1"/>
            <a:r>
              <a:rPr lang="sk-SK" smtClean="0"/>
              <a:t>MPEG toky majú vlastný kontajner</a:t>
            </a:r>
          </a:p>
          <a:p>
            <a:pPr lvl="1"/>
            <a:r>
              <a:rPr lang="sk-SK" smtClean="0"/>
              <a:t>SMB/CIFS protokoly používajú vlastné relačné hlavičky</a:t>
            </a:r>
          </a:p>
          <a:p>
            <a:r>
              <a:rPr lang="sk-SK" smtClean="0"/>
              <a:t>Pre real-time dáta takto vznikol protokol RTP</a:t>
            </a:r>
            <a:endParaRPr lang="sk-SK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Real-time Transport Protocol</a:t>
            </a:r>
            <a:endParaRPr lang="sk-SK" smtClean="0"/>
          </a:p>
        </p:txBody>
      </p:sp>
      <p:pic>
        <p:nvPicPr>
          <p:cNvPr id="19460" name="Picture 4" descr="x-l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55750"/>
            <a:ext cx="172561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oftph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88" y="3932238"/>
            <a:ext cx="1027112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Real-time Transport Protocol</a:t>
            </a:r>
          </a:p>
          <a:p>
            <a:pPr lvl="1"/>
            <a:r>
              <a:rPr lang="sk-SK" smtClean="0"/>
              <a:t>Otvorený protokol dokumentovaný v RFC 3550</a:t>
            </a:r>
          </a:p>
          <a:p>
            <a:pPr lvl="1"/>
            <a:r>
              <a:rPr lang="sk-SK" smtClean="0"/>
              <a:t>Navrhnutý špecificky pre prenos real-time dát</a:t>
            </a:r>
          </a:p>
          <a:p>
            <a:pPr lvl="1"/>
            <a:r>
              <a:rPr lang="sk-SK" smtClean="0"/>
              <a:t>Vhodný pre multicasting aj unicasting</a:t>
            </a:r>
          </a:p>
          <a:p>
            <a:pPr lvl="1"/>
            <a:r>
              <a:rPr lang="sk-SK" smtClean="0"/>
              <a:t>Poskytuje prostriedky pre</a:t>
            </a:r>
          </a:p>
          <a:p>
            <a:pPr lvl="2"/>
            <a:r>
              <a:rPr lang="sk-SK" smtClean="0"/>
              <a:t>Identifikáciu typu obsahu</a:t>
            </a:r>
          </a:p>
          <a:p>
            <a:pPr lvl="2"/>
            <a:r>
              <a:rPr lang="sk-SK" smtClean="0"/>
              <a:t>Očíslovanie paketov, časovú synchronizáciu</a:t>
            </a:r>
          </a:p>
          <a:p>
            <a:pPr lvl="1"/>
            <a:r>
              <a:rPr lang="sk-SK" smtClean="0"/>
              <a:t>Neposkytuje riadenie toku, spojovanosť, spoľahlivosť</a:t>
            </a:r>
          </a:p>
          <a:p>
            <a:pPr lvl="1"/>
            <a:r>
              <a:rPr lang="sk-SK" smtClean="0"/>
              <a:t>Nie je samostatným transportným protokolom, ale vkladá sa do UDP segmentov</a:t>
            </a:r>
            <a:endParaRPr lang="sk-SK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Real-Time Transport Protocol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RTP – formát segmentu</a:t>
            </a:r>
          </a:p>
        </p:txBody>
      </p:sp>
      <p:graphicFrame>
        <p:nvGraphicFramePr>
          <p:cNvPr id="112737" name="Group 97"/>
          <p:cNvGraphicFramePr>
            <a:graphicFrameLocks noGrp="1"/>
          </p:cNvGraphicFramePr>
          <p:nvPr>
            <p:ph type="tbl" idx="4294967295"/>
          </p:nvPr>
        </p:nvGraphicFramePr>
        <p:xfrm>
          <a:off x="457200" y="1724025"/>
          <a:ext cx="8229600" cy="4025900"/>
        </p:xfrm>
        <a:graphic>
          <a:graphicData uri="http://schemas.openxmlformats.org/drawingml/2006/table">
            <a:tbl>
              <a:tblPr/>
              <a:tblGrid>
                <a:gridCol w="658813"/>
                <a:gridCol w="360362"/>
                <a:gridCol w="358775"/>
                <a:gridCol w="792163"/>
                <a:gridCol w="360362"/>
                <a:gridCol w="1584325"/>
                <a:gridCol w="4114800"/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0-1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4-7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9-15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16-31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CC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 Type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 Number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7467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Timestamp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7785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SSRC Identifier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7467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CSRC Identifiers (if any)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7467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Additional header (if any)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57467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Payload</a:t>
                      </a:r>
                      <a:endParaRPr kumimoji="0" lang="sk-SK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Transportné protokoly pre médiá</a:t>
            </a:r>
          </a:p>
          <a:p>
            <a:pPr lvl="1"/>
            <a:r>
              <a:rPr lang="sk-SK" smtClean="0"/>
              <a:t>UDP-Lite</a:t>
            </a:r>
          </a:p>
          <a:p>
            <a:pPr lvl="1"/>
            <a:r>
              <a:rPr lang="en-US" smtClean="0"/>
              <a:t>Datagram Control Congestion Protocol</a:t>
            </a:r>
            <a:endParaRPr lang="sk-SK" smtClean="0"/>
          </a:p>
          <a:p>
            <a:pPr lvl="1"/>
            <a:r>
              <a:rPr lang="sk-SK" smtClean="0"/>
              <a:t>Real-time Transport Protocol, RTP Control Protocol</a:t>
            </a:r>
          </a:p>
          <a:p>
            <a:pPr lvl="1"/>
            <a:r>
              <a:rPr lang="sk-SK" smtClean="0"/>
              <a:t>Prehľad hlasových kodekov</a:t>
            </a:r>
          </a:p>
          <a:p>
            <a:r>
              <a:rPr lang="sk-SK" smtClean="0"/>
              <a:t>Transportné protokoly pre signalizáciu</a:t>
            </a:r>
          </a:p>
          <a:p>
            <a:pPr lvl="1"/>
            <a:r>
              <a:rPr lang="sk-SK" smtClean="0"/>
              <a:t>Stream Control Transmission Protocol</a:t>
            </a:r>
            <a:endParaRPr lang="sk-SK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 čom to bude...?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Verzia:</a:t>
            </a:r>
          </a:p>
          <a:p>
            <a:pPr lvl="1"/>
            <a:r>
              <a:rPr lang="sk-SK" smtClean="0"/>
              <a:t>V súčasnosti verzia 2</a:t>
            </a:r>
          </a:p>
          <a:p>
            <a:r>
              <a:rPr lang="sk-SK" smtClean="0"/>
              <a:t>Padding</a:t>
            </a:r>
          </a:p>
          <a:p>
            <a:pPr lvl="1"/>
            <a:r>
              <a:rPr lang="sk-SK" smtClean="0"/>
              <a:t>Indikuje, či je na konci RTP segmentu istý počet výplňových bajtov</a:t>
            </a:r>
          </a:p>
          <a:p>
            <a:pPr lvl="1"/>
            <a:r>
              <a:rPr lang="sk-SK" smtClean="0"/>
              <a:t>Počet sa nachádza v poslednom bajte</a:t>
            </a:r>
          </a:p>
          <a:p>
            <a:pPr lvl="1"/>
            <a:r>
              <a:rPr lang="sk-SK" smtClean="0"/>
              <a:t>Výplň môže byť max. 255 bajtov dlhá </a:t>
            </a:r>
          </a:p>
          <a:p>
            <a:pPr lvl="1"/>
            <a:r>
              <a:rPr lang="sk-SK" smtClean="0"/>
              <a:t>Potrebný najmä pre blokové kryptografické systémy, pre ktoré je vhodné mať spracovávaný blok dát zarovnaný na istý počet bajtov</a:t>
            </a:r>
            <a:endParaRPr lang="en-US"/>
          </a:p>
        </p:txBody>
      </p:sp>
      <p:sp>
        <p:nvSpPr>
          <p:cNvPr id="22531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Popis polí RTP hlavičky</a:t>
            </a: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X bit a rozširujúca hlavička</a:t>
            </a:r>
          </a:p>
          <a:p>
            <a:pPr lvl="1"/>
            <a:r>
              <a:rPr lang="sk-SK" smtClean="0"/>
              <a:t>Možnosť rozšíriť hlavičku o dodatočné informácie podľa potreby aplikácie</a:t>
            </a:r>
          </a:p>
          <a:p>
            <a:pPr lvl="1"/>
            <a:r>
              <a:rPr lang="sk-SK" smtClean="0"/>
              <a:t>RFC 3550 samo nedefinuje žiadne rozširujúce hlavičky a naviac zdôrazňuje, že využívanie takýchto extenzií má byť limitované</a:t>
            </a:r>
          </a:p>
          <a:p>
            <a:pPr lvl="1"/>
            <a:r>
              <a:rPr lang="sk-SK" smtClean="0"/>
              <a:t>Prvé dva bajty: typ rozširujúcej hlavičky</a:t>
            </a:r>
          </a:p>
          <a:p>
            <a:pPr lvl="1"/>
            <a:r>
              <a:rPr lang="sk-SK" smtClean="0"/>
              <a:t>Druhé dva bajty: dĺžka zostávajúcej časti hlavičky</a:t>
            </a:r>
          </a:p>
          <a:p>
            <a:r>
              <a:rPr lang="sk-SK" smtClean="0"/>
              <a:t>Pomocou rozširujúcej hlavičky je možné implementovať prídavné funkcie bez zmeny samotného RTP protokolu</a:t>
            </a:r>
          </a:p>
          <a:p>
            <a:pPr lvl="1"/>
            <a:r>
              <a:rPr lang="sk-SK" smtClean="0"/>
              <a:t>Aplikácie, ktoré tejto hlavičke nerozumejú, ju jednoducho preskočia a pokračujú telom paketu</a:t>
            </a:r>
            <a:endParaRPr lang="sk-SK" smtClean="0"/>
          </a:p>
        </p:txBody>
      </p:sp>
      <p:sp>
        <p:nvSpPr>
          <p:cNvPr id="23555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Popis polí RTP hlavičky</a:t>
            </a: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CSRC Count</a:t>
            </a:r>
          </a:p>
          <a:p>
            <a:pPr lvl="1"/>
            <a:r>
              <a:rPr lang="sk-SK" smtClean="0"/>
              <a:t>Počet polí CSRC v hlavičke</a:t>
            </a:r>
          </a:p>
          <a:p>
            <a:r>
              <a:rPr lang="sk-SK" smtClean="0"/>
              <a:t>Marker bit</a:t>
            </a:r>
          </a:p>
          <a:p>
            <a:pPr lvl="1"/>
            <a:r>
              <a:rPr lang="sk-SK" smtClean="0"/>
              <a:t>Označuje význačný segment, napr. prvý segment VoIP hovoru, segment s úplnou MPEG obrazovou informáciou, synchronizačný segment...</a:t>
            </a:r>
          </a:p>
          <a:p>
            <a:pPr lvl="1"/>
            <a:r>
              <a:rPr lang="sk-SK" smtClean="0"/>
              <a:t>Využitie je na aplikácii, RTP nešpecifikuje bližšie využitie M bitu</a:t>
            </a:r>
            <a:endParaRPr lang="en-US" smtClean="0"/>
          </a:p>
        </p:txBody>
      </p:sp>
      <p:sp>
        <p:nvSpPr>
          <p:cNvPr id="24579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Popis polí RTP hlavičky</a:t>
            </a:r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Payload Type</a:t>
            </a:r>
          </a:p>
          <a:p>
            <a:pPr lvl="1"/>
            <a:r>
              <a:rPr lang="sk-SK" smtClean="0"/>
              <a:t>Identifikuje formát prenášaných dát</a:t>
            </a:r>
          </a:p>
          <a:p>
            <a:pPr lvl="1"/>
            <a:r>
              <a:rPr lang="sk-SK" smtClean="0"/>
              <a:t>Zoznam vyhradených typov je popísaný v RFC 3551 a ďalších RFC s názvom „RTP Profile for...“</a:t>
            </a:r>
          </a:p>
          <a:p>
            <a:pPr lvl="1"/>
            <a:r>
              <a:rPr lang="sk-SK" smtClean="0"/>
              <a:t>Rozsah typov od 96 do 127 je vyhradený pre dynamické pridelenie typu</a:t>
            </a:r>
          </a:p>
          <a:p>
            <a:pPr lvl="2"/>
            <a:r>
              <a:rPr lang="sk-SK" smtClean="0"/>
              <a:t>Pri dynamickom pridelení typu sa skutočný typ odvodí zo sprievodnej signalizácie pri otvorení relácie, t.j. SIP/SDP, SAP/SDP, H.323/H.245 apod.</a:t>
            </a:r>
          </a:p>
          <a:p>
            <a:r>
              <a:rPr lang="sk-SK" smtClean="0"/>
              <a:t>Sekvenčné číslo</a:t>
            </a:r>
          </a:p>
          <a:p>
            <a:pPr lvl="1"/>
            <a:r>
              <a:rPr lang="sk-SK" smtClean="0"/>
              <a:t>Umožňuje detegovať stratené, duplikované alebo preusporiadané segmenty</a:t>
            </a:r>
          </a:p>
          <a:p>
            <a:pPr lvl="1"/>
            <a:r>
              <a:rPr lang="sk-SK" smtClean="0"/>
              <a:t>Je na aplikácii, ako tieto informácie využije</a:t>
            </a:r>
            <a:endParaRPr lang="sk-SK" smtClean="0"/>
          </a:p>
        </p:txBody>
      </p:sp>
      <p:sp>
        <p:nvSpPr>
          <p:cNvPr id="2560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Popis polí RTP hlavičky</a:t>
            </a: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Timestamp</a:t>
            </a:r>
          </a:p>
          <a:p>
            <a:pPr lvl="1"/>
            <a:r>
              <a:rPr lang="sk-SK" smtClean="0"/>
              <a:t>Časová pečiatka zodpovedajúca momentu získania (samplingu) prvého bajtu payloadu</a:t>
            </a:r>
          </a:p>
          <a:p>
            <a:pPr lvl="1"/>
            <a:r>
              <a:rPr lang="sk-SK" smtClean="0"/>
              <a:t>Rýchlosť, ktorou rastie čas, je odvodená od vzorkovacej frekvencie</a:t>
            </a:r>
          </a:p>
          <a:p>
            <a:pPr lvl="2"/>
            <a:r>
              <a:rPr lang="sk-SK" smtClean="0"/>
              <a:t>Pre rôzne kodeky a typy formátov je rôzna</a:t>
            </a:r>
          </a:p>
          <a:p>
            <a:pPr lvl="2"/>
            <a:r>
              <a:rPr lang="sk-SK" smtClean="0"/>
              <a:t>Frekvenciu tikania hodín stanovuje konkrétny formát kodeku, prípadne vhodný RTP profil</a:t>
            </a:r>
          </a:p>
          <a:p>
            <a:pPr lvl="2"/>
            <a:r>
              <a:rPr lang="sk-SK" smtClean="0"/>
              <a:t>Hodiny, od ktorých je časová pečiatka odvodená, musia narastať monotónne a lineárne</a:t>
            </a:r>
            <a:endParaRPr lang="en-US" smtClean="0"/>
          </a:p>
        </p:txBody>
      </p:sp>
      <p:sp>
        <p:nvSpPr>
          <p:cNvPr id="2662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Popis polí RTP hlavičky</a:t>
            </a:r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Sending Source</a:t>
            </a:r>
          </a:p>
          <a:p>
            <a:pPr lvl="1"/>
            <a:r>
              <a:rPr lang="sk-SK" smtClean="0"/>
              <a:t>Protokolovo nezávislá identifikácia odosielateľa</a:t>
            </a:r>
          </a:p>
          <a:p>
            <a:pPr lvl="1"/>
            <a:r>
              <a:rPr lang="sk-SK" smtClean="0"/>
              <a:t>Pri jej alokácii sa odporúča využiť unikátnu hodnotu (IP adresa nemusí byť unikátna!) a/alebo ju založiť na pseudonáhodnej hodnote</a:t>
            </a:r>
          </a:p>
          <a:p>
            <a:pPr lvl="1"/>
            <a:r>
              <a:rPr lang="sk-SK" smtClean="0"/>
              <a:t>Je jedinečná v rámci jednej relácie</a:t>
            </a:r>
          </a:p>
          <a:p>
            <a:r>
              <a:rPr lang="sk-SK" smtClean="0"/>
              <a:t>Contributing Source</a:t>
            </a:r>
          </a:p>
          <a:p>
            <a:pPr lvl="1"/>
            <a:r>
              <a:rPr lang="sk-SK" smtClean="0"/>
              <a:t>Autor príspevkového toku</a:t>
            </a:r>
          </a:p>
          <a:p>
            <a:pPr lvl="1"/>
            <a:r>
              <a:rPr lang="sk-SK" smtClean="0"/>
              <a:t>Využíva sa napríklad pri konferenčných hovoroch na identifikáciu jednotlivých účastníkov, z ktorých zmiešavač vytvoril jeden kombinovaný hlasový tok</a:t>
            </a:r>
            <a:endParaRPr lang="sk-SK" smtClean="0"/>
          </a:p>
        </p:txBody>
      </p:sp>
      <p:sp>
        <p:nvSpPr>
          <p:cNvPr id="2765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Popis polí RTP hlavičky</a:t>
            </a:r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RTP – Využitie mixerov a CSRC</a:t>
            </a:r>
          </a:p>
        </p:txBody>
      </p:sp>
      <p:pic>
        <p:nvPicPr>
          <p:cNvPr id="28675" name="Picture 14" descr="Phone-I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2100263"/>
            <a:ext cx="1385888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17" descr="Callmg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9688" y="3160713"/>
            <a:ext cx="1611312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18" descr="Phone-I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950" y="2152650"/>
            <a:ext cx="138588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9" descr="Phone-IP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850" y="5581650"/>
            <a:ext cx="138588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Line 20"/>
          <p:cNvSpPr>
            <a:spLocks noChangeShapeType="1"/>
          </p:cNvSpPr>
          <p:nvPr/>
        </p:nvSpPr>
        <p:spPr bwMode="auto">
          <a:xfrm>
            <a:off x="2511425" y="2709863"/>
            <a:ext cx="1244600" cy="869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21"/>
          <p:cNvSpPr>
            <a:spLocks noChangeShapeType="1"/>
          </p:cNvSpPr>
          <p:nvPr/>
        </p:nvSpPr>
        <p:spPr bwMode="auto">
          <a:xfrm flipV="1">
            <a:off x="5546725" y="3089275"/>
            <a:ext cx="167322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22"/>
          <p:cNvSpPr>
            <a:spLocks noChangeShapeType="1"/>
          </p:cNvSpPr>
          <p:nvPr/>
        </p:nvSpPr>
        <p:spPr bwMode="auto">
          <a:xfrm>
            <a:off x="4559300" y="4348163"/>
            <a:ext cx="0" cy="1122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Text Box 23"/>
          <p:cNvSpPr txBox="1">
            <a:spLocks noChangeArrowheads="1"/>
          </p:cNvSpPr>
          <p:nvPr/>
        </p:nvSpPr>
        <p:spPr bwMode="auto">
          <a:xfrm>
            <a:off x="1560513" y="292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1</a:t>
            </a:r>
          </a:p>
        </p:txBody>
      </p:sp>
      <p:sp>
        <p:nvSpPr>
          <p:cNvPr id="28683" name="Text Box 24"/>
          <p:cNvSpPr txBox="1">
            <a:spLocks noChangeArrowheads="1"/>
          </p:cNvSpPr>
          <p:nvPr/>
        </p:nvSpPr>
        <p:spPr bwMode="auto">
          <a:xfrm>
            <a:off x="7659688" y="29765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2</a:t>
            </a:r>
          </a:p>
        </p:txBody>
      </p:sp>
      <p:sp>
        <p:nvSpPr>
          <p:cNvPr id="28684" name="Text Box 25"/>
          <p:cNvSpPr txBox="1">
            <a:spLocks noChangeArrowheads="1"/>
          </p:cNvSpPr>
          <p:nvPr/>
        </p:nvSpPr>
        <p:spPr bwMode="auto">
          <a:xfrm>
            <a:off x="4354513" y="640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3</a:t>
            </a: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4492625" y="2717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4</a:t>
            </a:r>
          </a:p>
        </p:txBody>
      </p:sp>
      <p:sp>
        <p:nvSpPr>
          <p:cNvPr id="28686" name="Text Box 27"/>
          <p:cNvSpPr txBox="1">
            <a:spLocks noChangeArrowheads="1"/>
          </p:cNvSpPr>
          <p:nvPr/>
        </p:nvSpPr>
        <p:spPr bwMode="auto">
          <a:xfrm>
            <a:off x="2090738" y="3113088"/>
            <a:ext cx="133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SSRC: 4</a:t>
            </a:r>
          </a:p>
          <a:p>
            <a:r>
              <a:rPr lang="sk-SK"/>
              <a:t>CSRC: 2, 3</a:t>
            </a:r>
          </a:p>
        </p:txBody>
      </p:sp>
      <p:sp>
        <p:nvSpPr>
          <p:cNvPr id="28687" name="Text Box 28"/>
          <p:cNvSpPr txBox="1">
            <a:spLocks noChangeArrowheads="1"/>
          </p:cNvSpPr>
          <p:nvPr/>
        </p:nvSpPr>
        <p:spPr bwMode="auto">
          <a:xfrm>
            <a:off x="6172200" y="3384550"/>
            <a:ext cx="133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SSRC: 4</a:t>
            </a:r>
          </a:p>
          <a:p>
            <a:r>
              <a:rPr lang="sk-SK"/>
              <a:t>CSRC: 1, 3</a:t>
            </a:r>
          </a:p>
        </p:txBody>
      </p:sp>
      <p:sp>
        <p:nvSpPr>
          <p:cNvPr id="28688" name="Text Box 29"/>
          <p:cNvSpPr txBox="1">
            <a:spLocks noChangeArrowheads="1"/>
          </p:cNvSpPr>
          <p:nvPr/>
        </p:nvSpPr>
        <p:spPr bwMode="auto">
          <a:xfrm>
            <a:off x="4565650" y="4573588"/>
            <a:ext cx="133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/>
              <a:t>SSRC: 4</a:t>
            </a:r>
          </a:p>
          <a:p>
            <a:r>
              <a:rPr lang="sk-SK"/>
              <a:t>CSRC: 1,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5194920" cy="5226050"/>
          </a:xfrm>
        </p:spPr>
        <p:txBody>
          <a:bodyPr/>
          <a:lstStyle/>
          <a:p>
            <a:r>
              <a:rPr lang="sk-SK" smtClean="0"/>
              <a:t>RTP je dnes prevládajúcim štandardom pre real-time prenosy</a:t>
            </a:r>
          </a:p>
          <a:p>
            <a:pPr lvl="1"/>
            <a:r>
              <a:rPr lang="sk-SK" smtClean="0"/>
              <a:t>IP telefónia</a:t>
            </a:r>
          </a:p>
          <a:p>
            <a:pPr lvl="1"/>
            <a:r>
              <a:rPr lang="sk-SK" smtClean="0"/>
              <a:t>Videokonferencie</a:t>
            </a:r>
          </a:p>
          <a:p>
            <a:pPr lvl="1"/>
            <a:r>
              <a:rPr lang="sk-SK" smtClean="0"/>
              <a:t>Streaming dát (Sanet TV </a:t>
            </a:r>
            <a:r>
              <a:rPr lang="en-US" smtClean="0">
                <a:sym typeface="Wingdings" pitchFamily="2" charset="2"/>
              </a:rPr>
              <a:t>)</a:t>
            </a:r>
          </a:p>
          <a:p>
            <a:r>
              <a:rPr lang="sk-SK" smtClean="0"/>
              <a:t>Je nezávislý od signalizácie (SIP, H.323, SCCP, H.248</a:t>
            </a:r>
            <a:r>
              <a:rPr lang="en-US" smtClean="0"/>
              <a:t>…</a:t>
            </a:r>
            <a:r>
              <a:rPr lang="sk-SK" smtClean="0"/>
              <a:t>)</a:t>
            </a:r>
          </a:p>
          <a:p>
            <a:r>
              <a:rPr lang="sk-SK" smtClean="0"/>
              <a:t>Vzhľadom na svoju povahu je RTP istým spôsobom framework</a:t>
            </a:r>
            <a:endParaRPr lang="sk-SK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RTP ako media protokol</a:t>
            </a:r>
            <a:endParaRPr lang="sk-SK" smtClean="0"/>
          </a:p>
        </p:txBody>
      </p:sp>
      <p:pic>
        <p:nvPicPr>
          <p:cNvPr id="29700" name="Picture 4" descr="MIG007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44675"/>
            <a:ext cx="319405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-6350" y="6618288"/>
            <a:ext cx="5187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800"/>
              <a:t>Picture: Taken from resources.cisco.com. (C) </a:t>
            </a:r>
            <a:r>
              <a:rPr lang="en-US" sz="800"/>
              <a:t>Courtesy of Cisco Systems, Inc. Unauthorized use not permitted.</a:t>
            </a:r>
            <a:endParaRPr lang="sk-SK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RTP Control Protocol – RTCP</a:t>
            </a:r>
          </a:p>
          <a:p>
            <a:pPr lvl="1"/>
            <a:r>
              <a:rPr lang="sk-SK" smtClean="0"/>
              <a:t>Podporný protokol definovaný v rámci RTP (RFC 3550)</a:t>
            </a:r>
          </a:p>
          <a:p>
            <a:pPr lvl="1"/>
            <a:r>
              <a:rPr lang="sk-SK" smtClean="0"/>
              <a:t>Poskytuje kontrolné a štatistické informácie o vybranom toku dát</a:t>
            </a:r>
          </a:p>
          <a:p>
            <a:pPr lvl="2"/>
            <a:r>
              <a:rPr lang="sk-SK" smtClean="0"/>
              <a:t>Spätná väzba o kvalite doručovania real-time dát</a:t>
            </a:r>
          </a:p>
          <a:p>
            <a:pPr lvl="2"/>
            <a:r>
              <a:rPr lang="sk-SK" smtClean="0"/>
              <a:t>Pomocou tzv. kanonického mena (CNAME) umožňuje ľahšie zotavenie sa z prípadu kolízie SSRC</a:t>
            </a:r>
          </a:p>
          <a:p>
            <a:pPr lvl="2"/>
            <a:r>
              <a:rPr lang="sk-SK" smtClean="0"/>
              <a:t>Umožňuje sledovanie počtu účastníkov relácie</a:t>
            </a:r>
          </a:p>
          <a:p>
            <a:pPr lvl="2"/>
            <a:r>
              <a:rPr lang="sk-SK" smtClean="0"/>
              <a:t>Poskytuje veľmi elementárne pomocné informácie pre riadenie prebiehajúcej relácie (napríklad mená účastníkov)</a:t>
            </a:r>
          </a:p>
          <a:p>
            <a:r>
              <a:rPr lang="sk-SK" smtClean="0"/>
              <a:t>RTCP je takisto správa zapúzdrená v UDP segmente</a:t>
            </a:r>
          </a:p>
          <a:p>
            <a:pPr lvl="1"/>
            <a:r>
              <a:rPr lang="sk-SK" smtClean="0"/>
              <a:t>RTP stream sa má posielať z párneho portu</a:t>
            </a:r>
          </a:p>
          <a:p>
            <a:pPr lvl="1"/>
            <a:r>
              <a:rPr lang="sk-SK" smtClean="0"/>
              <a:t>Príslušné RTCP správy sa posielajú z portu s najbližším vyšším nepárnym číslom (napr. RTP=20000 a RTCP=20001)</a:t>
            </a:r>
            <a:endParaRPr lang="sk-SK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RTCP – RTP Control Protocol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Existujú mnohé druhy RTCP správ definované vo viacerých RFC</a:t>
            </a:r>
          </a:p>
          <a:p>
            <a:pPr lvl="1"/>
            <a:r>
              <a:rPr lang="sk-SK" smtClean="0"/>
              <a:t>RFC 3550: Sender Report, Receiver Report</a:t>
            </a:r>
          </a:p>
          <a:p>
            <a:pPr lvl="1"/>
            <a:r>
              <a:rPr lang="sk-SK" smtClean="0"/>
              <a:t>RFC 3611: eXtended Report (XR)</a:t>
            </a:r>
          </a:p>
          <a:p>
            <a:pPr lvl="1"/>
            <a:r>
              <a:rPr lang="sk-SK" smtClean="0"/>
              <a:t>RFC 5093: eXtended Network Quality XR</a:t>
            </a:r>
          </a:p>
          <a:p>
            <a:pPr lvl="1"/>
            <a:r>
              <a:rPr lang="sk-SK" smtClean="0"/>
              <a:t>... a mnohé ďalšie</a:t>
            </a:r>
          </a:p>
          <a:p>
            <a:r>
              <a:rPr lang="sk-SK" smtClean="0"/>
              <a:t>Niektoré implementácie sa žiaľ neunúvajú generovať RTCP správy</a:t>
            </a:r>
          </a:p>
          <a:p>
            <a:pPr lvl="1"/>
            <a:r>
              <a:rPr lang="sk-SK" smtClean="0"/>
              <a:t>Týka sa to hardvérových aj softvérových IPT riešení</a:t>
            </a:r>
          </a:p>
          <a:p>
            <a:endParaRPr lang="en-US"/>
          </a:p>
        </p:txBody>
      </p:sp>
      <p:sp>
        <p:nvSpPr>
          <p:cNvPr id="3174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RTCP – RTP Control Protocol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Úlohy transportnej vrstvy</a:t>
            </a:r>
          </a:p>
          <a:p>
            <a:pPr lvl="1"/>
            <a:r>
              <a:rPr lang="sk-SK" smtClean="0"/>
              <a:t>Segmentácia a rekombinácia dát</a:t>
            </a:r>
          </a:p>
          <a:p>
            <a:pPr lvl="1"/>
            <a:r>
              <a:rPr lang="sk-SK" smtClean="0"/>
              <a:t>Doručovanie dát medzi aplikáciami</a:t>
            </a:r>
            <a:endParaRPr lang="en-US" smtClean="0"/>
          </a:p>
          <a:p>
            <a:pPr lvl="1"/>
            <a:r>
              <a:rPr lang="sk-SK" smtClean="0"/>
              <a:t>Spoľahlivosť</a:t>
            </a:r>
          </a:p>
          <a:p>
            <a:pPr lvl="1"/>
            <a:r>
              <a:rPr lang="sk-SK" smtClean="0"/>
              <a:t>Spojovanosť</a:t>
            </a:r>
          </a:p>
          <a:p>
            <a:pPr lvl="1"/>
            <a:r>
              <a:rPr lang="sk-SK" smtClean="0"/>
              <a:t>Virtuálne okruhy</a:t>
            </a:r>
          </a:p>
          <a:p>
            <a:pPr lvl="1"/>
            <a:r>
              <a:rPr lang="sk-SK" smtClean="0"/>
              <a:t>Riadenie toku</a:t>
            </a:r>
          </a:p>
          <a:p>
            <a:r>
              <a:rPr lang="sk-SK" smtClean="0"/>
              <a:t>...ak si to aplikácia žiada</a:t>
            </a:r>
            <a:endParaRPr lang="sk-SK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Transportná vrstva: Pripomenutie vlastností</a:t>
            </a:r>
            <a:endParaRPr lang="sk-SK" smtClean="0"/>
          </a:p>
        </p:txBody>
      </p:sp>
      <p:pic>
        <p:nvPicPr>
          <p:cNvPr id="5124" name="Picture 4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450" y="2786063"/>
            <a:ext cx="2916238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Kodek (kóder – dekóder)</a:t>
            </a:r>
          </a:p>
          <a:p>
            <a:pPr lvl="1"/>
            <a:r>
              <a:rPr lang="sk-SK" smtClean="0"/>
              <a:t>Komponent IP telefónu (softvérový alebo hardvérový), ktorý je zodpovedný za prevod hlasu medzi analógovou a digitálnou formou</a:t>
            </a:r>
          </a:p>
          <a:p>
            <a:pPr lvl="1"/>
            <a:r>
              <a:rPr lang="sk-SK" smtClean="0"/>
              <a:t>Od kodeku závisí kvalita preneseného hlasu, tolerancia na straty, vnesené oneskorenie a nároky na prenosové pásmo</a:t>
            </a:r>
          </a:p>
          <a:p>
            <a:pPr lvl="1"/>
            <a:r>
              <a:rPr lang="sk-SK" smtClean="0"/>
              <a:t>Kvalita kodekov sa uvádza v tzv. MOS mierke (Mean Opinion Score)</a:t>
            </a:r>
          </a:p>
          <a:p>
            <a:pPr lvl="1"/>
            <a:r>
              <a:rPr lang="sk-SK" smtClean="0"/>
              <a:t>Existuje množstvo kodekov, pričom stále vznikajú novšie</a:t>
            </a:r>
            <a:endParaRPr lang="en-US"/>
          </a:p>
        </p:txBody>
      </p:sp>
      <p:sp>
        <p:nvSpPr>
          <p:cNvPr id="32771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Hlasové kodeky</a:t>
            </a:r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008G_0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6838" y="2790825"/>
            <a:ext cx="50927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Zástupný symbol obsahu 1"/>
          <p:cNvSpPr>
            <a:spLocks noGrp="1"/>
          </p:cNvSpPr>
          <p:nvPr>
            <p:ph idx="1"/>
          </p:nvPr>
        </p:nvSpPr>
        <p:spPr>
          <a:xfrm>
            <a:off x="457200" y="1371600"/>
            <a:ext cx="3394720" cy="5226050"/>
          </a:xfrm>
        </p:spPr>
        <p:txBody>
          <a:bodyPr>
            <a:normAutofit lnSpcReduction="10000"/>
          </a:bodyPr>
          <a:lstStyle/>
          <a:p>
            <a:r>
              <a:rPr lang="sk-SK" smtClean="0"/>
              <a:t>Najbežnejšia digitalizácia hlasu prebieha</a:t>
            </a:r>
            <a:br>
              <a:rPr lang="sk-SK" smtClean="0"/>
            </a:br>
            <a:r>
              <a:rPr lang="sk-SK" smtClean="0"/>
              <a:t>v troch klasických krokoch</a:t>
            </a:r>
          </a:p>
          <a:p>
            <a:pPr lvl="1"/>
            <a:r>
              <a:rPr lang="sk-SK" smtClean="0"/>
              <a:t>Vzorkovanie</a:t>
            </a:r>
          </a:p>
          <a:p>
            <a:pPr lvl="1"/>
            <a:r>
              <a:rPr lang="sk-SK" smtClean="0"/>
              <a:t>Kvantovanie</a:t>
            </a:r>
          </a:p>
          <a:p>
            <a:pPr lvl="1"/>
            <a:r>
              <a:rPr lang="sk-SK" smtClean="0"/>
              <a:t>Kódovanie</a:t>
            </a:r>
          </a:p>
          <a:p>
            <a:r>
              <a:rPr lang="sk-SK" smtClean="0"/>
              <a:t>Kvantovanie sa</a:t>
            </a:r>
            <a:br>
              <a:rPr lang="sk-SK" smtClean="0"/>
            </a:br>
            <a:r>
              <a:rPr lang="sk-SK" smtClean="0"/>
              <a:t>bežne robí v logaritmicke mierke</a:t>
            </a:r>
          </a:p>
          <a:p>
            <a:pPr lvl="1"/>
            <a:r>
              <a:rPr lang="sk-SK" smtClean="0"/>
              <a:t>Dve mierky: A-zákon (A-law), </a:t>
            </a:r>
            <a:r>
              <a:rPr lang="el-GR" smtClean="0"/>
              <a:t>μ</a:t>
            </a:r>
            <a:r>
              <a:rPr lang="sk-SK" smtClean="0"/>
              <a:t>-zákon (</a:t>
            </a:r>
            <a:r>
              <a:rPr lang="el-GR" smtClean="0"/>
              <a:t>μ</a:t>
            </a:r>
            <a:r>
              <a:rPr lang="sk-SK" smtClean="0"/>
              <a:t>-law)</a:t>
            </a:r>
            <a:endParaRPr lang="en-US" smtClean="0"/>
          </a:p>
        </p:txBody>
      </p:sp>
      <p:sp>
        <p:nvSpPr>
          <p:cNvPr id="33796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Proces digitalizácie hlasu</a:t>
            </a:r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smtClean="0"/>
              <a:t>Kodeky v odporúčaniach ITU-T:</a:t>
            </a:r>
          </a:p>
          <a:p>
            <a:pPr lvl="1"/>
            <a:r>
              <a:rPr lang="sk-SK" sz="2000" smtClean="0"/>
              <a:t>G.711 – základné PCM (PCMA, PCMU)</a:t>
            </a:r>
          </a:p>
          <a:p>
            <a:pPr lvl="1"/>
            <a:r>
              <a:rPr lang="sk-SK" sz="2000" smtClean="0"/>
              <a:t>G.726 – ADPCM (adaptívne diferenciálne PCM)</a:t>
            </a:r>
          </a:p>
          <a:p>
            <a:pPr lvl="1"/>
            <a:r>
              <a:rPr lang="sk-SK" sz="2000" smtClean="0"/>
              <a:t>G.728 – prediktívny</a:t>
            </a:r>
          </a:p>
          <a:p>
            <a:pPr lvl="1"/>
            <a:r>
              <a:rPr lang="sk-SK" sz="2000" smtClean="0"/>
              <a:t>G.729 – prediktívny (obľúbený, patentovo chránený)</a:t>
            </a:r>
          </a:p>
          <a:p>
            <a:pPr lvl="1"/>
            <a:r>
              <a:rPr lang="sk-SK" sz="2000" smtClean="0"/>
              <a:t>G.723 – v súčasnosti málo používaný, nahradil ho G.726</a:t>
            </a:r>
          </a:p>
          <a:p>
            <a:pPr lvl="1"/>
            <a:r>
              <a:rPr lang="sk-SK" sz="2000" smtClean="0"/>
              <a:t>G.723.1 – prediktívny (nesúvisí s G.723, patentovo chránený)</a:t>
            </a:r>
          </a:p>
        </p:txBody>
      </p:sp>
      <p:sp>
        <p:nvSpPr>
          <p:cNvPr id="34819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Hlasové kodeky</a:t>
            </a:r>
            <a:endParaRPr lang="en-US" smtClean="0"/>
          </a:p>
        </p:txBody>
      </p:sp>
      <p:pic>
        <p:nvPicPr>
          <p:cNvPr id="34820" name="Picture 2" descr="008G_2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229225"/>
            <a:ext cx="86074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Vznikajú i ďalšie kodeky mimo ITU-T</a:t>
            </a:r>
          </a:p>
          <a:p>
            <a:pPr lvl="1"/>
            <a:r>
              <a:rPr lang="sk-SK" smtClean="0"/>
              <a:t>AMR (Adaptive Multi-Rate)</a:t>
            </a:r>
          </a:p>
          <a:p>
            <a:pPr lvl="1"/>
            <a:r>
              <a:rPr lang="sk-SK" smtClean="0"/>
              <a:t>iLBC (internet Low Bitrate Codec)</a:t>
            </a:r>
          </a:p>
          <a:p>
            <a:pPr lvl="1"/>
            <a:r>
              <a:rPr lang="sk-SK" smtClean="0"/>
              <a:t>CELT (Constrained Energy Lapped Transform)</a:t>
            </a:r>
          </a:p>
          <a:p>
            <a:pPr lvl="1"/>
            <a:r>
              <a:rPr lang="sk-SK" smtClean="0"/>
              <a:t>FLAC (Free Lossless Audio Codec)</a:t>
            </a:r>
          </a:p>
          <a:p>
            <a:pPr lvl="1"/>
            <a:r>
              <a:rPr lang="sk-SK" smtClean="0"/>
              <a:t>SILK</a:t>
            </a:r>
          </a:p>
          <a:p>
            <a:pPr lvl="1"/>
            <a:r>
              <a:rPr lang="sk-SK" smtClean="0"/>
              <a:t>... a mnohé ďalšie</a:t>
            </a:r>
            <a:endParaRPr lang="en-US" smtClean="0"/>
          </a:p>
        </p:txBody>
      </p:sp>
      <p:sp>
        <p:nvSpPr>
          <p:cNvPr id="3584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Hlasové kodeky</a:t>
            </a: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Niektoré kodeky dizajnovo obsahujú dodatočné funkcie</a:t>
            </a:r>
          </a:p>
          <a:p>
            <a:pPr lvl="1"/>
            <a:r>
              <a:rPr lang="sk-SK" smtClean="0"/>
              <a:t>Voice Activity Detection (VAD)</a:t>
            </a:r>
          </a:p>
          <a:p>
            <a:pPr lvl="2"/>
            <a:r>
              <a:rPr lang="sk-SK" smtClean="0"/>
              <a:t>Schopnosť rozpoznať, že účastník nerozpráva, a namiesto „otrockého“ prenosu „ticha“ prenášať len informáciu, že účastník „mlčí“</a:t>
            </a:r>
          </a:p>
          <a:p>
            <a:pPr lvl="2"/>
            <a:r>
              <a:rPr lang="sk-SK" smtClean="0"/>
              <a:t>VAD musí reagovať rýchlo, inak hrozí tzv. clipping (odstrihávanie začiatkov slov)</a:t>
            </a:r>
          </a:p>
          <a:p>
            <a:pPr lvl="1"/>
            <a:r>
              <a:rPr lang="sk-SK" smtClean="0"/>
              <a:t>Comfort Noise Generation (CNG)</a:t>
            </a:r>
          </a:p>
          <a:p>
            <a:pPr lvl="2"/>
            <a:r>
              <a:rPr lang="sk-SK" smtClean="0"/>
              <a:t>Generovanie šumu v periódach „ticha“, aby účastník nemal pocit, že linka je „hluchá“</a:t>
            </a:r>
          </a:p>
          <a:p>
            <a:pPr lvl="1"/>
            <a:r>
              <a:rPr lang="sk-SK" smtClean="0"/>
              <a:t>Packet Loss Concealment (PLC)</a:t>
            </a:r>
          </a:p>
          <a:p>
            <a:pPr lvl="2"/>
            <a:r>
              <a:rPr lang="sk-SK" smtClean="0"/>
              <a:t>Súbor rôznych techník, ktoré sa snažia zakryť stratu paketu</a:t>
            </a:r>
            <a:endParaRPr lang="en-US"/>
          </a:p>
        </p:txBody>
      </p:sp>
      <p:sp>
        <p:nvSpPr>
          <p:cNvPr id="3686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Doplnkové vlastnosti kodekov</a:t>
            </a:r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Tabuľka MOS Score</a:t>
            </a:r>
            <a:endParaRPr lang="sk-SK" smtClean="0"/>
          </a:p>
        </p:txBody>
      </p:sp>
      <p:graphicFrame>
        <p:nvGraphicFramePr>
          <p:cNvPr id="28708" name="Group 36"/>
          <p:cNvGraphicFramePr>
            <a:graphicFrameLocks noGrp="1"/>
          </p:cNvGraphicFramePr>
          <p:nvPr>
            <p:ph type="tbl" idx="1"/>
          </p:nvPr>
        </p:nvGraphicFramePr>
        <p:xfrm>
          <a:off x="431800" y="2124075"/>
          <a:ext cx="8343900" cy="2804160"/>
        </p:xfrm>
        <a:graphic>
          <a:graphicData uri="http://schemas.openxmlformats.org/drawingml/2006/table">
            <a:tbl>
              <a:tblPr/>
              <a:tblGrid>
                <a:gridCol w="4171950"/>
                <a:gridCol w="4171950"/>
              </a:tblGrid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Hodnota MOS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Kvalita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itchFamily="34" charset="0"/>
                        </a:rPr>
                        <a:t>Excellent (Vynikajúca)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ahoma" pitchFamily="34" charset="0"/>
                        </a:rPr>
                        <a:t>Good (Dobrá)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Tahoma" pitchFamily="34" charset="0"/>
                        </a:rPr>
                        <a:t>Fair (Uspokojivá)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Poor (Neuspokojivá)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Bad (Zlá)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Zástupný symbol obsahu 3" descr="Codec-MO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4665" y="1371600"/>
            <a:ext cx="7774669" cy="5226050"/>
          </a:xfrm>
        </p:spPr>
      </p:pic>
      <p:sp>
        <p:nvSpPr>
          <p:cNvPr id="38915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Bitové rýchlosti a MOS pre najbežnejšie kodeky</a:t>
            </a:r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Celková spotreba</a:t>
            </a:r>
            <a:r>
              <a:rPr lang="en-US" smtClean="0"/>
              <a:t> = </a:t>
            </a:r>
            <a:r>
              <a:rPr lang="sk-SK" smtClean="0"/>
              <a:t>počet x veľkosť</a:t>
            </a:r>
          </a:p>
          <a:p>
            <a:pPr lvl="1"/>
            <a:r>
              <a:rPr lang="sk-SK" smtClean="0"/>
              <a:t>Počet = 1 s / (dĺžka úseku reči v pakete)</a:t>
            </a:r>
          </a:p>
          <a:p>
            <a:pPr lvl="1"/>
            <a:r>
              <a:rPr lang="sk-SK" smtClean="0"/>
              <a:t>Veľkosť = Hlas + RTP + UDP + IP ( + L2)</a:t>
            </a:r>
          </a:p>
          <a:p>
            <a:pPr lvl="2"/>
            <a:r>
              <a:rPr lang="sk-SK" smtClean="0"/>
              <a:t>Hlas = Bitrate * (dĺžka úseku reči v jednom pakete)</a:t>
            </a:r>
          </a:p>
          <a:p>
            <a:r>
              <a:rPr lang="sk-SK" smtClean="0"/>
              <a:t>Z týchto predpokladov plynie</a:t>
            </a:r>
          </a:p>
          <a:p>
            <a:pPr lvl="1"/>
            <a:r>
              <a:rPr lang="sk-SK" smtClean="0"/>
              <a:t>Celková spotreba = Bitrate</a:t>
            </a:r>
          </a:p>
          <a:p>
            <a:pPr lvl="1">
              <a:buFont typeface="Wingdings" pitchFamily="2" charset="2"/>
              <a:buNone/>
            </a:pPr>
            <a:r>
              <a:rPr lang="sk-SK" smtClean="0"/>
              <a:t>	+ (RTP+UDP+IP) / (dĺžka úseku reči v pakete)</a:t>
            </a:r>
          </a:p>
          <a:p>
            <a:r>
              <a:rPr lang="sk-SK" smtClean="0"/>
              <a:t>G.711: 64 kbps + 40*8/1000/0,02 = 80 kbps</a:t>
            </a:r>
          </a:p>
        </p:txBody>
      </p:sp>
      <p:sp>
        <p:nvSpPr>
          <p:cNvPr id="39939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Celková spotreba pásma daným kodekom</a:t>
            </a:r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Celková náročnosť kodekov na prenosové pásmo</a:t>
            </a:r>
            <a:endParaRPr lang="en-US" smtClean="0"/>
          </a:p>
        </p:txBody>
      </p:sp>
      <p:pic>
        <p:nvPicPr>
          <p:cNvPr id="40963" name="Picture 3" descr="008G_2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054850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sk-SK" b="1" smtClean="0"/>
          </a:p>
          <a:p>
            <a:pPr algn="ctr">
              <a:buFont typeface="Wingdings" pitchFamily="2" charset="2"/>
              <a:buNone/>
            </a:pPr>
            <a:r>
              <a:rPr lang="sk-SK" b="1" smtClean="0"/>
              <a:t>Stream Control Transmission Protocol</a:t>
            </a:r>
          </a:p>
        </p:txBody>
      </p:sp>
      <p:pic>
        <p:nvPicPr>
          <p:cNvPr id="41987" name="Picture 6" descr="MBG00747"/>
          <p:cNvPicPr>
            <a:picLocks noChangeAspect="1" noChangeArrowheads="1"/>
          </p:cNvPicPr>
          <p:nvPr/>
        </p:nvPicPr>
        <p:blipFill>
          <a:blip r:embed="rId2" cstate="print"/>
          <a:srcRect t="5197"/>
          <a:stretch>
            <a:fillRect/>
          </a:stretch>
        </p:blipFill>
        <p:spPr bwMode="auto">
          <a:xfrm>
            <a:off x="1101725" y="3644900"/>
            <a:ext cx="7021513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12700" y="6618288"/>
            <a:ext cx="52387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800"/>
              <a:t>Pictures: Taken from resources.cisco.com. (C) </a:t>
            </a:r>
            <a:r>
              <a:rPr lang="en-US" sz="800"/>
              <a:t>Courtesy of Cisco Systems, Inc. Unauthorized use not permitted.</a:t>
            </a:r>
            <a:endParaRPr lang="sk-SK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Transportná vrstva – TCP, UDP</a:t>
            </a:r>
            <a:endParaRPr lang="sk-SK" smtClean="0"/>
          </a:p>
        </p:txBody>
      </p:sp>
      <p:sp>
        <p:nvSpPr>
          <p:cNvPr id="6147" name="Rectangle 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sk-SK" smtClean="0"/>
              <a:t>TCP</a:t>
            </a:r>
          </a:p>
          <a:p>
            <a:pPr lvl="1"/>
            <a:r>
              <a:rPr lang="sk-SK" smtClean="0"/>
              <a:t>Spojovo orientovaný</a:t>
            </a:r>
          </a:p>
          <a:p>
            <a:pPr lvl="1"/>
            <a:r>
              <a:rPr lang="sk-SK" smtClean="0"/>
              <a:t>Spoľahlivý</a:t>
            </a:r>
          </a:p>
          <a:p>
            <a:pPr lvl="1"/>
            <a:r>
              <a:rPr lang="sk-SK" smtClean="0"/>
              <a:t>Vytvára virtuálny okruh</a:t>
            </a:r>
          </a:p>
          <a:p>
            <a:pPr lvl="1"/>
            <a:r>
              <a:rPr lang="sk-SK" smtClean="0"/>
              <a:t>Riadi tok dát</a:t>
            </a:r>
          </a:p>
          <a:p>
            <a:pPr lvl="2"/>
            <a:r>
              <a:rPr lang="sk-SK" smtClean="0"/>
              <a:t>Flow control</a:t>
            </a:r>
          </a:p>
          <a:p>
            <a:pPr lvl="2"/>
            <a:r>
              <a:rPr lang="sk-SK" smtClean="0"/>
              <a:t>Congestion control</a:t>
            </a:r>
          </a:p>
          <a:p>
            <a:pPr lvl="1"/>
            <a:r>
              <a:rPr lang="sk-SK" smtClean="0"/>
              <a:t>Bajtovo orientovaný</a:t>
            </a:r>
          </a:p>
          <a:p>
            <a:pPr lvl="1"/>
            <a:endParaRPr lang="sk-SK" smtClean="0"/>
          </a:p>
          <a:p>
            <a:pPr lvl="1"/>
            <a:endParaRPr lang="sk-SK" smtClean="0"/>
          </a:p>
        </p:txBody>
      </p:sp>
      <p:sp>
        <p:nvSpPr>
          <p:cNvPr id="6148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sk-SK" smtClean="0"/>
              <a:t>UDP</a:t>
            </a:r>
          </a:p>
          <a:p>
            <a:pPr lvl="1"/>
            <a:r>
              <a:rPr lang="sk-SK" smtClean="0"/>
              <a:t>Nespojovaný</a:t>
            </a:r>
          </a:p>
          <a:p>
            <a:pPr lvl="1"/>
            <a:r>
              <a:rPr lang="sk-SK" smtClean="0"/>
              <a:t>Nespoľahlivý</a:t>
            </a:r>
          </a:p>
          <a:p>
            <a:pPr lvl="1"/>
            <a:r>
              <a:rPr lang="sk-SK" smtClean="0"/>
              <a:t>Bez virtuálnych okruhov</a:t>
            </a:r>
          </a:p>
          <a:p>
            <a:pPr lvl="1"/>
            <a:r>
              <a:rPr lang="sk-SK" smtClean="0"/>
              <a:t>Bez riadenia toku dát</a:t>
            </a:r>
          </a:p>
          <a:p>
            <a:pPr lvl="1"/>
            <a:r>
              <a:rPr lang="sk-SK" smtClean="0"/>
              <a:t>Bez špecifickej orientovanosti (datagramový)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Telekomunikačné siete majú dva aspekty</a:t>
            </a:r>
          </a:p>
          <a:p>
            <a:pPr lvl="1"/>
            <a:r>
              <a:rPr lang="sk-SK" smtClean="0"/>
              <a:t>Riadiaca, tzv. signalizačná časť</a:t>
            </a:r>
          </a:p>
          <a:p>
            <a:pPr lvl="1"/>
            <a:r>
              <a:rPr lang="sk-SK" smtClean="0"/>
              <a:t>Výkonná, prenosová časť</a:t>
            </a:r>
          </a:p>
          <a:p>
            <a:r>
              <a:rPr lang="sk-SK" smtClean="0"/>
              <a:t>V sieťach je otázka signalizácie veľmi významná</a:t>
            </a:r>
          </a:p>
          <a:p>
            <a:pPr lvl="1"/>
            <a:r>
              <a:rPr lang="sk-SK" smtClean="0"/>
              <a:t>Signalizácia zabezpečuje vytvorenie spojenia medzi komunikujúcimi účastníkmi, jeho riadenie, kontrolu, modifikáciu či uzatvorenie</a:t>
            </a:r>
          </a:p>
          <a:p>
            <a:pPr lvl="1"/>
            <a:r>
              <a:rPr lang="sk-SK" smtClean="0"/>
              <a:t>Telekomunikačné siete majú mnohokrát samostatné vyhradené kapacity na prenos signalizačných správ</a:t>
            </a:r>
          </a:p>
          <a:p>
            <a:pPr lvl="1"/>
            <a:r>
              <a:rPr lang="sk-SK" smtClean="0"/>
              <a:t>Bez úplnej, presnej a bezchybnej signalizácie nemôže telekomunikačná sieť správne pracovať</a:t>
            </a:r>
            <a:endParaRPr lang="sk-SK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Signalizácia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V paketových sieťach je prenos signalizácie tradične spojený priamo s prenosom dát</a:t>
            </a:r>
            <a:endParaRPr lang="en-US" smtClean="0"/>
          </a:p>
          <a:p>
            <a:pPr lvl="1"/>
            <a:r>
              <a:rPr lang="sk-SK" smtClean="0"/>
              <a:t>Najčastejšie v hlavičkách rámcov, paketov, segmentov</a:t>
            </a:r>
          </a:p>
          <a:p>
            <a:r>
              <a:rPr lang="sk-SK" smtClean="0"/>
              <a:t>S konvergenciou sietí však súvisí aj prenos oddelenej signalizácie cez paketové siete</a:t>
            </a:r>
          </a:p>
          <a:p>
            <a:pPr lvl="1"/>
            <a:r>
              <a:rPr lang="sk-SK" smtClean="0"/>
              <a:t>Komunikácia riadiacich zariadení cez paketovú sieť</a:t>
            </a:r>
          </a:p>
          <a:p>
            <a:pPr lvl="1"/>
            <a:r>
              <a:rPr lang="sk-SK" smtClean="0"/>
              <a:t>Bežné transportné protokoly sú pre prenos signalizácie použiteľné, ale majú isté zádrhele</a:t>
            </a:r>
          </a:p>
          <a:p>
            <a:pPr lvl="1"/>
            <a:r>
              <a:rPr lang="sk-SK" smtClean="0"/>
              <a:t>Pre prenos signalizácie bolo preto potrebné navrhnúť samostatný transportný protokol</a:t>
            </a:r>
            <a:endParaRPr lang="sk-SK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Signalizácia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z="2800" smtClean="0"/>
              <a:t>Stream Control Transmission Protocol</a:t>
            </a:r>
          </a:p>
          <a:p>
            <a:pPr lvl="1"/>
            <a:r>
              <a:rPr lang="sk-SK" sz="2400" smtClean="0"/>
              <a:t>Otvorený protokol popísaný v dokumente RFC 4960</a:t>
            </a:r>
          </a:p>
          <a:p>
            <a:pPr lvl="1"/>
            <a:r>
              <a:rPr lang="sk-SK" sz="2400" smtClean="0"/>
              <a:t>Spojovaný</a:t>
            </a:r>
          </a:p>
          <a:p>
            <a:pPr lvl="1"/>
            <a:r>
              <a:rPr lang="sk-SK" sz="2400" smtClean="0"/>
              <a:t>Správovo orientovaný</a:t>
            </a:r>
          </a:p>
          <a:p>
            <a:pPr lvl="1"/>
            <a:r>
              <a:rPr lang="sk-SK" sz="2400" smtClean="0"/>
              <a:t>Spoľahlivý a potvrdzovaný prenos</a:t>
            </a:r>
          </a:p>
          <a:p>
            <a:pPr lvl="1"/>
            <a:r>
              <a:rPr lang="sk-SK" sz="2400" smtClean="0"/>
              <a:t>Riadenie toku dát</a:t>
            </a:r>
          </a:p>
          <a:p>
            <a:pPr lvl="1"/>
            <a:r>
              <a:rPr lang="sk-SK" sz="2400" smtClean="0"/>
              <a:t>Multistreaming</a:t>
            </a:r>
          </a:p>
          <a:p>
            <a:pPr lvl="1"/>
            <a:r>
              <a:rPr lang="sk-SK" sz="2400" smtClean="0"/>
              <a:t>Multihoming</a:t>
            </a:r>
            <a:endParaRPr lang="sk-SK" sz="2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Transportná vrstva – SCTP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SCTP – poz</a:t>
            </a:r>
            <a:r>
              <a:rPr lang="sk-SK" smtClean="0"/>
              <a:t>ícia</a:t>
            </a:r>
          </a:p>
        </p:txBody>
      </p:sp>
      <p:sp>
        <p:nvSpPr>
          <p:cNvPr id="46083" name="Zástupný symbol čísla snímky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BF7E8D0-30F5-4E43-AE89-F608616638BD}" type="slidenum">
              <a:rPr lang="sk-SK"/>
              <a:pPr/>
              <a:t>43</a:t>
            </a:fld>
            <a:r>
              <a:rPr lang="en-US"/>
              <a:t>/4</a:t>
            </a:r>
            <a:r>
              <a:rPr lang="sk-SK"/>
              <a:t>8</a:t>
            </a:r>
          </a:p>
        </p:txBody>
      </p:sp>
      <p:pic>
        <p:nvPicPr>
          <p:cNvPr id="46084" name="Picture 4" descr="SCT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700" y="1609725"/>
            <a:ext cx="675957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84138" y="6575425"/>
            <a:ext cx="52451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800"/>
              <a:t>Picture: </a:t>
            </a:r>
            <a:r>
              <a:rPr lang="en-US" sz="800"/>
              <a:t>© International Engineering Consortium. URI: </a:t>
            </a:r>
            <a:r>
              <a:rPr lang="sk-SK" sz="800"/>
              <a:t>http://www.iec.org/online/tutorials/sctp/images/figure01.gif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SCTP – formát segmentov</a:t>
            </a:r>
          </a:p>
        </p:txBody>
      </p:sp>
      <p:graphicFrame>
        <p:nvGraphicFramePr>
          <p:cNvPr id="99446" name="Group 118"/>
          <p:cNvGraphicFramePr>
            <a:graphicFrameLocks noGrp="1"/>
          </p:cNvGraphicFramePr>
          <p:nvPr>
            <p:ph type="tbl" idx="1"/>
          </p:nvPr>
        </p:nvGraphicFramePr>
        <p:xfrm>
          <a:off x="1187450" y="1897063"/>
          <a:ext cx="6778625" cy="3433764"/>
        </p:xfrm>
        <a:graphic>
          <a:graphicData uri="http://schemas.openxmlformats.org/drawingml/2006/table">
            <a:tbl>
              <a:tblPr/>
              <a:tblGrid>
                <a:gridCol w="1693863"/>
                <a:gridCol w="1690687"/>
                <a:gridCol w="1698625"/>
                <a:gridCol w="16954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0-7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8-15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16-23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24-31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 port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Destination port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Verification tag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Checksum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 Type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 Flags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 Length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 Data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Type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Flags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Length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Data</a:t>
                      </a:r>
                      <a:endParaRPr kumimoji="0" lang="sk-S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b="1" smtClean="0">
                <a:solidFill>
                  <a:schemeClr val="tx2"/>
                </a:solidFill>
              </a:rPr>
              <a:t>Asociácia</a:t>
            </a:r>
          </a:p>
          <a:p>
            <a:pPr lvl="1"/>
            <a:r>
              <a:rPr lang="sk-SK" smtClean="0"/>
              <a:t>SCTP výraz pre vytvorené spojenie</a:t>
            </a:r>
          </a:p>
          <a:p>
            <a:r>
              <a:rPr lang="sk-SK" b="1" smtClean="0">
                <a:solidFill>
                  <a:schemeClr val="tx2"/>
                </a:solidFill>
              </a:rPr>
              <a:t>Stream</a:t>
            </a:r>
          </a:p>
          <a:p>
            <a:pPr lvl="1"/>
            <a:r>
              <a:rPr lang="sk-SK" smtClean="0"/>
              <a:t>Samostatná postupnosť správ vo vnútri asociácie identifikovaná spoločným číslom</a:t>
            </a:r>
          </a:p>
          <a:p>
            <a:pPr lvl="1"/>
            <a:r>
              <a:rPr lang="sk-SK" smtClean="0"/>
              <a:t>Bude doručená spoľahlivo a v správnom poradí, avšak bez ohľadu na ostatné streamy</a:t>
            </a:r>
            <a:endParaRPr lang="sk-SK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SCTP </a:t>
            </a:r>
            <a:r>
              <a:rPr lang="sk-SK" smtClean="0"/>
              <a:t>– pojmy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b="1" smtClean="0">
                <a:solidFill>
                  <a:schemeClr val="tx2"/>
                </a:solidFill>
              </a:rPr>
              <a:t>Chunk</a:t>
            </a:r>
          </a:p>
          <a:p>
            <a:pPr lvl="1"/>
            <a:r>
              <a:rPr lang="sk-SK" smtClean="0"/>
              <a:t>Komponent SCTP segmentu, ktorý predstavuje nedeliteľnú informačnú jednotku</a:t>
            </a:r>
          </a:p>
          <a:p>
            <a:pPr lvl="1"/>
            <a:r>
              <a:rPr lang="sk-SK" smtClean="0"/>
              <a:t>Prenáša metadáta protokolu SCTP aj používateľské dáta</a:t>
            </a:r>
          </a:p>
          <a:p>
            <a:r>
              <a:rPr lang="sk-SK" smtClean="0"/>
              <a:t>Keďže chunky nie sú deliteľné, prenášajú sa ako celok – ako ucelené správy</a:t>
            </a:r>
          </a:p>
          <a:p>
            <a:r>
              <a:rPr lang="sk-SK" smtClean="0"/>
              <a:t>Typy chunkov sú rôzne – pre prenos dát aj pre potreby SCTP samotného</a:t>
            </a:r>
            <a:endParaRPr lang="sk-SK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SCTP – pojmy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75"/>
            <a:ext cx="8229600" cy="1046163"/>
          </a:xfrm>
        </p:spPr>
        <p:txBody>
          <a:bodyPr/>
          <a:lstStyle/>
          <a:p>
            <a:r>
              <a:rPr lang="sk-SK" smtClean="0"/>
              <a:t>SCTP – obsah segmentu</a:t>
            </a:r>
          </a:p>
        </p:txBody>
      </p:sp>
      <p:pic>
        <p:nvPicPr>
          <p:cNvPr id="50179" name="Picture 4" descr="SCT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763" y="1046163"/>
            <a:ext cx="4695825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84138" y="6619875"/>
            <a:ext cx="52451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800"/>
              <a:t>Picture: </a:t>
            </a:r>
            <a:r>
              <a:rPr lang="en-US" sz="800"/>
              <a:t>© International Engineering Consortium. URI: </a:t>
            </a:r>
            <a:r>
              <a:rPr lang="sk-SK" sz="800"/>
              <a:t>http://www.iec.org/online/tutorials/sctp/images/figure02.gif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b="1" smtClean="0">
                <a:solidFill>
                  <a:schemeClr val="tx2"/>
                </a:solidFill>
              </a:rPr>
              <a:t>Multistreaming</a:t>
            </a:r>
          </a:p>
          <a:p>
            <a:pPr lvl="1"/>
            <a:r>
              <a:rPr lang="sk-SK" smtClean="0"/>
              <a:t>Schopnosť SCTP prenášať v jednej asociácii niekoľko nezávislých streamov</a:t>
            </a:r>
          </a:p>
          <a:p>
            <a:pPr lvl="1"/>
            <a:r>
              <a:rPr lang="sk-SK" smtClean="0"/>
              <a:t>Strata alebo zdržanie v doručovaní správ jedného streamu neovplyvňuje ostatné</a:t>
            </a:r>
          </a:p>
          <a:p>
            <a:pPr lvl="2"/>
            <a:r>
              <a:rPr lang="sk-SK" smtClean="0"/>
              <a:t>Riešenie tzv. Head-Of-Line Blocking</a:t>
            </a:r>
          </a:p>
          <a:p>
            <a:pPr lvl="1"/>
            <a:r>
              <a:rPr lang="sk-SK" smtClean="0"/>
              <a:t>Dôležité pri signalizácii, zvlášť pri CCS</a:t>
            </a:r>
            <a:endParaRPr lang="sk-SK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SCTP – multistreaming</a:t>
            </a:r>
            <a:endParaRPr lang="sk-SK" smtClean="0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484188" y="5067300"/>
            <a:ext cx="3448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477838" y="5549900"/>
            <a:ext cx="3448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477838" y="6049963"/>
            <a:ext cx="3448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477838" y="6583363"/>
            <a:ext cx="3448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5435600" y="57118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09" name="Rectangle 11"/>
          <p:cNvSpPr>
            <a:spLocks noChangeArrowheads="1"/>
          </p:cNvSpPr>
          <p:nvPr/>
        </p:nvSpPr>
        <p:spPr bwMode="auto">
          <a:xfrm>
            <a:off x="5795963" y="57118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0" name="Rectangle 12"/>
          <p:cNvSpPr>
            <a:spLocks noChangeArrowheads="1"/>
          </p:cNvSpPr>
          <p:nvPr/>
        </p:nvSpPr>
        <p:spPr bwMode="auto">
          <a:xfrm>
            <a:off x="6156325" y="57118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1" name="Rectangle 13"/>
          <p:cNvSpPr>
            <a:spLocks noChangeArrowheads="1"/>
          </p:cNvSpPr>
          <p:nvPr/>
        </p:nvSpPr>
        <p:spPr bwMode="auto">
          <a:xfrm>
            <a:off x="6515100" y="57118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2" name="Rectangle 14"/>
          <p:cNvSpPr>
            <a:spLocks noChangeArrowheads="1"/>
          </p:cNvSpPr>
          <p:nvPr/>
        </p:nvSpPr>
        <p:spPr bwMode="auto">
          <a:xfrm>
            <a:off x="6875463" y="57118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3" name="Rectangle 15"/>
          <p:cNvSpPr>
            <a:spLocks noChangeArrowheads="1"/>
          </p:cNvSpPr>
          <p:nvPr/>
        </p:nvSpPr>
        <p:spPr bwMode="auto">
          <a:xfrm>
            <a:off x="7235825" y="57118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4" name="Rectangle 16"/>
          <p:cNvSpPr>
            <a:spLocks noChangeArrowheads="1"/>
          </p:cNvSpPr>
          <p:nvPr/>
        </p:nvSpPr>
        <p:spPr bwMode="auto">
          <a:xfrm>
            <a:off x="7596188" y="57118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5" name="Rectangle 17"/>
          <p:cNvSpPr>
            <a:spLocks noChangeArrowheads="1"/>
          </p:cNvSpPr>
          <p:nvPr/>
        </p:nvSpPr>
        <p:spPr bwMode="auto">
          <a:xfrm>
            <a:off x="7956550" y="5711825"/>
            <a:ext cx="165100" cy="1651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6" name="Rectangle 18"/>
          <p:cNvSpPr>
            <a:spLocks noChangeArrowheads="1"/>
          </p:cNvSpPr>
          <p:nvPr/>
        </p:nvSpPr>
        <p:spPr bwMode="auto">
          <a:xfrm>
            <a:off x="806450" y="5734050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7" name="Rectangle 19"/>
          <p:cNvSpPr>
            <a:spLocks noChangeArrowheads="1"/>
          </p:cNvSpPr>
          <p:nvPr/>
        </p:nvSpPr>
        <p:spPr bwMode="auto">
          <a:xfrm>
            <a:off x="1166813" y="5734050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8" name="Rectangle 20"/>
          <p:cNvSpPr>
            <a:spLocks noChangeArrowheads="1"/>
          </p:cNvSpPr>
          <p:nvPr/>
        </p:nvSpPr>
        <p:spPr bwMode="auto">
          <a:xfrm>
            <a:off x="1527175" y="5734050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1885950" y="5734050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0" name="Rectangle 22"/>
          <p:cNvSpPr>
            <a:spLocks noChangeArrowheads="1"/>
          </p:cNvSpPr>
          <p:nvPr/>
        </p:nvSpPr>
        <p:spPr bwMode="auto">
          <a:xfrm>
            <a:off x="2246313" y="5734050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1" name="Rectangle 23"/>
          <p:cNvSpPr>
            <a:spLocks noChangeArrowheads="1"/>
          </p:cNvSpPr>
          <p:nvPr/>
        </p:nvSpPr>
        <p:spPr bwMode="auto">
          <a:xfrm>
            <a:off x="2606675" y="5734050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2" name="Rectangle 24"/>
          <p:cNvSpPr>
            <a:spLocks noChangeArrowheads="1"/>
          </p:cNvSpPr>
          <p:nvPr/>
        </p:nvSpPr>
        <p:spPr bwMode="auto">
          <a:xfrm>
            <a:off x="2967038" y="5734050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3" name="Rectangle 25"/>
          <p:cNvSpPr>
            <a:spLocks noChangeArrowheads="1"/>
          </p:cNvSpPr>
          <p:nvPr/>
        </p:nvSpPr>
        <p:spPr bwMode="auto">
          <a:xfrm>
            <a:off x="3327400" y="5734050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4" name="Rectangle 26"/>
          <p:cNvSpPr>
            <a:spLocks noChangeArrowheads="1"/>
          </p:cNvSpPr>
          <p:nvPr/>
        </p:nvSpPr>
        <p:spPr bwMode="auto">
          <a:xfrm>
            <a:off x="806450" y="6237288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5" name="Rectangle 27"/>
          <p:cNvSpPr>
            <a:spLocks noChangeArrowheads="1"/>
          </p:cNvSpPr>
          <p:nvPr/>
        </p:nvSpPr>
        <p:spPr bwMode="auto">
          <a:xfrm>
            <a:off x="1166813" y="6237288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6" name="Rectangle 28"/>
          <p:cNvSpPr>
            <a:spLocks noChangeArrowheads="1"/>
          </p:cNvSpPr>
          <p:nvPr/>
        </p:nvSpPr>
        <p:spPr bwMode="auto">
          <a:xfrm>
            <a:off x="1527175" y="6237288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7" name="Rectangle 29"/>
          <p:cNvSpPr>
            <a:spLocks noChangeArrowheads="1"/>
          </p:cNvSpPr>
          <p:nvPr/>
        </p:nvSpPr>
        <p:spPr bwMode="auto">
          <a:xfrm>
            <a:off x="1885950" y="6237288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8" name="Rectangle 30"/>
          <p:cNvSpPr>
            <a:spLocks noChangeArrowheads="1"/>
          </p:cNvSpPr>
          <p:nvPr/>
        </p:nvSpPr>
        <p:spPr bwMode="auto">
          <a:xfrm>
            <a:off x="2246313" y="6237288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29" name="Rectangle 31"/>
          <p:cNvSpPr>
            <a:spLocks noChangeArrowheads="1"/>
          </p:cNvSpPr>
          <p:nvPr/>
        </p:nvSpPr>
        <p:spPr bwMode="auto">
          <a:xfrm>
            <a:off x="2606675" y="6237288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30" name="Rectangle 32"/>
          <p:cNvSpPr>
            <a:spLocks noChangeArrowheads="1"/>
          </p:cNvSpPr>
          <p:nvPr/>
        </p:nvSpPr>
        <p:spPr bwMode="auto">
          <a:xfrm>
            <a:off x="2967038" y="6237288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31" name="Rectangle 33"/>
          <p:cNvSpPr>
            <a:spLocks noChangeArrowheads="1"/>
          </p:cNvSpPr>
          <p:nvPr/>
        </p:nvSpPr>
        <p:spPr bwMode="auto">
          <a:xfrm>
            <a:off x="3327400" y="6237288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32" name="Line 34"/>
          <p:cNvSpPr>
            <a:spLocks noChangeShapeType="1"/>
          </p:cNvSpPr>
          <p:nvPr/>
        </p:nvSpPr>
        <p:spPr bwMode="auto">
          <a:xfrm>
            <a:off x="5011738" y="5538788"/>
            <a:ext cx="3448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3" name="Line 35"/>
          <p:cNvSpPr>
            <a:spLocks noChangeShapeType="1"/>
          </p:cNvSpPr>
          <p:nvPr/>
        </p:nvSpPr>
        <p:spPr bwMode="auto">
          <a:xfrm>
            <a:off x="5005388" y="6021388"/>
            <a:ext cx="3448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4" name="Rectangle 36"/>
          <p:cNvSpPr>
            <a:spLocks noChangeArrowheads="1"/>
          </p:cNvSpPr>
          <p:nvPr/>
        </p:nvSpPr>
        <p:spPr bwMode="auto">
          <a:xfrm>
            <a:off x="806450" y="52292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35" name="Rectangle 37"/>
          <p:cNvSpPr>
            <a:spLocks noChangeArrowheads="1"/>
          </p:cNvSpPr>
          <p:nvPr/>
        </p:nvSpPr>
        <p:spPr bwMode="auto">
          <a:xfrm>
            <a:off x="1166813" y="52292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36" name="Rectangle 38"/>
          <p:cNvSpPr>
            <a:spLocks noChangeArrowheads="1"/>
          </p:cNvSpPr>
          <p:nvPr/>
        </p:nvSpPr>
        <p:spPr bwMode="auto">
          <a:xfrm>
            <a:off x="1527175" y="52292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37" name="Rectangle 39"/>
          <p:cNvSpPr>
            <a:spLocks noChangeArrowheads="1"/>
          </p:cNvSpPr>
          <p:nvPr/>
        </p:nvSpPr>
        <p:spPr bwMode="auto">
          <a:xfrm>
            <a:off x="1885950" y="52292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38" name="Rectangle 40"/>
          <p:cNvSpPr>
            <a:spLocks noChangeArrowheads="1"/>
          </p:cNvSpPr>
          <p:nvPr/>
        </p:nvSpPr>
        <p:spPr bwMode="auto">
          <a:xfrm>
            <a:off x="2246313" y="52292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39" name="Rectangle 41"/>
          <p:cNvSpPr>
            <a:spLocks noChangeArrowheads="1"/>
          </p:cNvSpPr>
          <p:nvPr/>
        </p:nvSpPr>
        <p:spPr bwMode="auto">
          <a:xfrm>
            <a:off x="2606675" y="52292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40" name="Rectangle 42"/>
          <p:cNvSpPr>
            <a:spLocks noChangeArrowheads="1"/>
          </p:cNvSpPr>
          <p:nvPr/>
        </p:nvSpPr>
        <p:spPr bwMode="auto">
          <a:xfrm>
            <a:off x="2967038" y="5229225"/>
            <a:ext cx="165100" cy="1651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41" name="Rectangle 43"/>
          <p:cNvSpPr>
            <a:spLocks noChangeArrowheads="1"/>
          </p:cNvSpPr>
          <p:nvPr/>
        </p:nvSpPr>
        <p:spPr bwMode="auto">
          <a:xfrm>
            <a:off x="3327400" y="5229225"/>
            <a:ext cx="165100" cy="1651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242" name="Text Box 44"/>
          <p:cNvSpPr txBox="1">
            <a:spLocks noChangeArrowheads="1"/>
          </p:cNvSpPr>
          <p:nvPr/>
        </p:nvSpPr>
        <p:spPr bwMode="auto">
          <a:xfrm>
            <a:off x="1617663" y="4718050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SCTP</a:t>
            </a:r>
          </a:p>
        </p:txBody>
      </p:sp>
      <p:sp>
        <p:nvSpPr>
          <p:cNvPr id="51243" name="Text Box 45"/>
          <p:cNvSpPr txBox="1">
            <a:spLocks noChangeArrowheads="1"/>
          </p:cNvSpPr>
          <p:nvPr/>
        </p:nvSpPr>
        <p:spPr bwMode="auto">
          <a:xfrm>
            <a:off x="6443663" y="522287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TCP</a:t>
            </a:r>
          </a:p>
        </p:txBody>
      </p:sp>
      <p:sp>
        <p:nvSpPr>
          <p:cNvPr id="51244" name="Text Box 46"/>
          <p:cNvSpPr txBox="1">
            <a:spLocks noChangeArrowheads="1"/>
          </p:cNvSpPr>
          <p:nvPr/>
        </p:nvSpPr>
        <p:spPr bwMode="auto">
          <a:xfrm>
            <a:off x="107950" y="51498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S1</a:t>
            </a:r>
          </a:p>
        </p:txBody>
      </p:sp>
      <p:sp>
        <p:nvSpPr>
          <p:cNvPr id="51245" name="Text Box 47"/>
          <p:cNvSpPr txBox="1">
            <a:spLocks noChangeArrowheads="1"/>
          </p:cNvSpPr>
          <p:nvPr/>
        </p:nvSpPr>
        <p:spPr bwMode="auto">
          <a:xfrm>
            <a:off x="107950" y="565467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S2</a:t>
            </a:r>
          </a:p>
        </p:txBody>
      </p:sp>
      <p:sp>
        <p:nvSpPr>
          <p:cNvPr id="51246" name="Text Box 48"/>
          <p:cNvSpPr txBox="1">
            <a:spLocks noChangeArrowheads="1"/>
          </p:cNvSpPr>
          <p:nvPr/>
        </p:nvSpPr>
        <p:spPr bwMode="auto">
          <a:xfrm>
            <a:off x="107950" y="61579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S3</a:t>
            </a:r>
          </a:p>
        </p:txBody>
      </p:sp>
      <p:sp>
        <p:nvSpPr>
          <p:cNvPr id="51247" name="Text Box 49"/>
          <p:cNvSpPr txBox="1">
            <a:spLocks noChangeArrowheads="1"/>
          </p:cNvSpPr>
          <p:nvPr/>
        </p:nvSpPr>
        <p:spPr bwMode="auto">
          <a:xfrm>
            <a:off x="3635375" y="51498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X</a:t>
            </a:r>
          </a:p>
        </p:txBody>
      </p:sp>
      <p:sp>
        <p:nvSpPr>
          <p:cNvPr id="51248" name="Text Box 51"/>
          <p:cNvSpPr txBox="1">
            <a:spLocks noChangeArrowheads="1"/>
          </p:cNvSpPr>
          <p:nvPr/>
        </p:nvSpPr>
        <p:spPr bwMode="auto">
          <a:xfrm>
            <a:off x="3563938" y="55895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cs typeface="Arial" charset="0"/>
              </a:rPr>
              <a:t>→</a:t>
            </a:r>
          </a:p>
        </p:txBody>
      </p:sp>
      <p:sp>
        <p:nvSpPr>
          <p:cNvPr id="51249" name="Text Box 52"/>
          <p:cNvSpPr txBox="1">
            <a:spLocks noChangeArrowheads="1"/>
          </p:cNvSpPr>
          <p:nvPr/>
        </p:nvSpPr>
        <p:spPr bwMode="auto">
          <a:xfrm>
            <a:off x="3563938" y="60928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cs typeface="Arial" charset="0"/>
              </a:rPr>
              <a:t>→</a:t>
            </a:r>
          </a:p>
        </p:txBody>
      </p:sp>
      <p:sp>
        <p:nvSpPr>
          <p:cNvPr id="51250" name="Text Box 53"/>
          <p:cNvSpPr txBox="1">
            <a:spLocks noChangeArrowheads="1"/>
          </p:cNvSpPr>
          <p:nvPr/>
        </p:nvSpPr>
        <p:spPr bwMode="auto">
          <a:xfrm>
            <a:off x="8243888" y="56181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b="1" smtClean="0">
                <a:solidFill>
                  <a:schemeClr val="tx2"/>
                </a:solidFill>
              </a:rPr>
              <a:t>Multihoming</a:t>
            </a:r>
          </a:p>
          <a:p>
            <a:pPr lvl="1"/>
            <a:r>
              <a:rPr lang="sk-SK" smtClean="0"/>
              <a:t>Dostupnosť SCTP terminálu pod viacerými IP adresami</a:t>
            </a:r>
          </a:p>
          <a:p>
            <a:pPr lvl="1"/>
            <a:r>
              <a:rPr lang="sk-SK" smtClean="0"/>
              <a:t>Podpora súčasne IPv4 a IPv6</a:t>
            </a:r>
          </a:p>
          <a:p>
            <a:pPr lvl="1"/>
            <a:r>
              <a:rPr lang="sk-SK" smtClean="0"/>
              <a:t>Zabezpečenie redundancie a failover-u</a:t>
            </a:r>
          </a:p>
          <a:p>
            <a:pPr lvl="2"/>
            <a:r>
              <a:rPr lang="sk-SK" smtClean="0"/>
              <a:t>Môže niečo podobné fungovať pod TCP/UDP?</a:t>
            </a:r>
          </a:p>
          <a:p>
            <a:pPr lvl="1"/>
            <a:r>
              <a:rPr lang="sk-SK" smtClean="0"/>
              <a:t>Nie je určené pre load balancing</a:t>
            </a:r>
            <a:endParaRPr lang="sk-SK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SCTP – multihoming</a:t>
            </a:r>
            <a:endParaRPr lang="sk-SK" smtClean="0"/>
          </a:p>
        </p:txBody>
      </p:sp>
      <p:sp>
        <p:nvSpPr>
          <p:cNvPr id="52228" name="Line 9"/>
          <p:cNvSpPr>
            <a:spLocks noChangeShapeType="1"/>
          </p:cNvSpPr>
          <p:nvPr/>
        </p:nvSpPr>
        <p:spPr bwMode="auto">
          <a:xfrm flipV="1">
            <a:off x="1258888" y="4797425"/>
            <a:ext cx="2592387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Line 10"/>
          <p:cNvSpPr>
            <a:spLocks noChangeShapeType="1"/>
          </p:cNvSpPr>
          <p:nvPr/>
        </p:nvSpPr>
        <p:spPr bwMode="auto">
          <a:xfrm>
            <a:off x="4572000" y="4797425"/>
            <a:ext cx="2447925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30" name="Picture 6" descr="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4292600"/>
            <a:ext cx="1439863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Line 11"/>
          <p:cNvSpPr>
            <a:spLocks noChangeShapeType="1"/>
          </p:cNvSpPr>
          <p:nvPr/>
        </p:nvSpPr>
        <p:spPr bwMode="auto">
          <a:xfrm>
            <a:off x="1476375" y="5949950"/>
            <a:ext cx="71913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13"/>
          <p:cNvSpPr>
            <a:spLocks noChangeShapeType="1"/>
          </p:cNvSpPr>
          <p:nvPr/>
        </p:nvSpPr>
        <p:spPr bwMode="auto">
          <a:xfrm flipV="1">
            <a:off x="6300788" y="6021388"/>
            <a:ext cx="719137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33" name="Picture 7" descr="Satel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200" y="5678488"/>
            <a:ext cx="752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4" name="Picture 8" descr="Sateli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5751513"/>
            <a:ext cx="752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5" name="Picture 4" descr="SIPproxysrv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038" y="4941888"/>
            <a:ext cx="900112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6" name="Picture 5" descr="SIPproxysrv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7513" y="4941888"/>
            <a:ext cx="900112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425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sk-SK" smtClean="0"/>
          </a:p>
          <a:p>
            <a:pPr algn="ctr">
              <a:buFont typeface="Wingdings" pitchFamily="2" charset="2"/>
              <a:buNone/>
            </a:pPr>
            <a:r>
              <a:rPr lang="sk-SK" b="1" smtClean="0"/>
              <a:t>Transportné protokoly pre médiá</a:t>
            </a:r>
          </a:p>
        </p:txBody>
      </p:sp>
      <p:pic>
        <p:nvPicPr>
          <p:cNvPr id="7171" name="Picture 4" descr="MBG005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813" y="4365625"/>
            <a:ext cx="2646362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5" descr="MKH0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3573463"/>
            <a:ext cx="2808287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" descr="Skype_USB_Pho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652963"/>
            <a:ext cx="2106612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1275" y="6627813"/>
            <a:ext cx="52387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800"/>
              <a:t>Pictures: Taken from resources.cisco.com. (C) </a:t>
            </a:r>
            <a:r>
              <a:rPr lang="en-US" sz="800"/>
              <a:t>Courtesy of Cisco Systems, Inc. Unauthorized use not permitted.</a:t>
            </a:r>
            <a:endParaRPr lang="sk-SK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SCTP bolo pôvodne navrhnuté pre prenos signalizácie SS7 nad IP sieťou</a:t>
            </a:r>
          </a:p>
          <a:p>
            <a:r>
              <a:rPr lang="sk-SK" smtClean="0"/>
              <a:t>Použitie v súčasnosti:</a:t>
            </a:r>
          </a:p>
          <a:p>
            <a:pPr lvl="1"/>
            <a:r>
              <a:rPr lang="sk-SK" smtClean="0"/>
              <a:t>Prenos signalizácie MTP2, MTP3, SIP</a:t>
            </a:r>
          </a:p>
          <a:p>
            <a:pPr lvl="1"/>
            <a:r>
              <a:rPr lang="sk-SK" smtClean="0"/>
              <a:t>Reliable Server Pooling</a:t>
            </a:r>
          </a:p>
          <a:p>
            <a:pPr lvl="1"/>
            <a:r>
              <a:rPr lang="sk-SK" smtClean="0"/>
              <a:t>DIAMETER</a:t>
            </a:r>
          </a:p>
          <a:p>
            <a:pPr lvl="1"/>
            <a:endParaRPr lang="sk-SK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SCTP – nasadenie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Linux:</a:t>
            </a:r>
          </a:p>
          <a:p>
            <a:pPr lvl="1"/>
            <a:r>
              <a:rPr lang="sk-SK" smtClean="0"/>
              <a:t>Kernel v2.4, v2.6 a novšie</a:t>
            </a:r>
          </a:p>
          <a:p>
            <a:r>
              <a:rPr lang="sk-SK" smtClean="0"/>
              <a:t>BSD:</a:t>
            </a:r>
          </a:p>
          <a:p>
            <a:pPr lvl="1"/>
            <a:r>
              <a:rPr lang="sk-SK" smtClean="0"/>
              <a:t>FreeBSD od verzie 7</a:t>
            </a:r>
          </a:p>
          <a:p>
            <a:pPr lvl="1"/>
            <a:r>
              <a:rPr lang="sk-SK" smtClean="0"/>
              <a:t>Niektoré iné vyžadujú externý patch z projektu KAME</a:t>
            </a:r>
          </a:p>
          <a:p>
            <a:r>
              <a:rPr lang="sk-SK" smtClean="0"/>
              <a:t>Cisco:</a:t>
            </a:r>
          </a:p>
          <a:p>
            <a:pPr lvl="1"/>
            <a:r>
              <a:rPr lang="sk-SK" smtClean="0"/>
              <a:t>12.2</a:t>
            </a:r>
            <a:r>
              <a:rPr lang="en-US" smtClean="0"/>
              <a:t>(8)T a </a:t>
            </a:r>
            <a:r>
              <a:rPr lang="sk-SK" smtClean="0"/>
              <a:t>vyššie</a:t>
            </a:r>
          </a:p>
          <a:p>
            <a:r>
              <a:rPr lang="sk-SK" smtClean="0"/>
              <a:t>Windows:</a:t>
            </a:r>
          </a:p>
          <a:p>
            <a:pPr lvl="1"/>
            <a:r>
              <a:rPr lang="sk-SK" smtClean="0"/>
              <a:t>Len userspace implementácia (sctplib)</a:t>
            </a:r>
          </a:p>
          <a:p>
            <a:r>
              <a:rPr lang="sk-SK" smtClean="0"/>
              <a:t>... a samozrejme proprietárne OS telekomunikačných spoločností</a:t>
            </a:r>
            <a:endParaRPr lang="sk-SK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SCTP – podpora v OS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 vy ste tak</a:t>
            </a:r>
            <a:r>
              <a:rPr lang="sk-SK" smtClean="0"/>
              <a:t>í unavení...?</a:t>
            </a:r>
          </a:p>
        </p:txBody>
      </p:sp>
      <p:pic>
        <p:nvPicPr>
          <p:cNvPr id="55299" name="Picture 4" descr="hiding_be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2205038"/>
            <a:ext cx="48831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smtClean="0"/>
              <a:t>That</a:t>
            </a:r>
            <a:r>
              <a:rPr lang="en-US" sz="2800" b="1" smtClean="0"/>
              <a:t>’s all folks!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Ing. Peter Pal</a:t>
            </a:r>
            <a:r>
              <a:rPr lang="sk-SK" sz="1800" smtClean="0"/>
              <a:t>úch</a:t>
            </a:r>
            <a:r>
              <a:rPr lang="en-US" sz="1800" smtClean="0"/>
              <a:t>, PhD.</a:t>
            </a:r>
            <a:endParaRPr lang="sk-SK" sz="1800" smtClean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smtClean="0">
                <a:hlinkClick r:id="rId2"/>
              </a:rPr>
              <a:t>Peter.Paluch</a:t>
            </a:r>
            <a:r>
              <a:rPr lang="en-US" sz="1800" smtClean="0">
                <a:hlinkClick r:id="rId2"/>
              </a:rPr>
              <a:t>@fri.uniza.sk</a:t>
            </a:r>
            <a:endParaRPr lang="en-US" sz="1800" smtClean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KIS FRI </a:t>
            </a:r>
            <a:r>
              <a:rPr lang="sk-SK" sz="1800" smtClean="0"/>
              <a:t>ŽU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115888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1008"/>
            <a:ext cx="8229600" cy="3096642"/>
          </a:xfrm>
        </p:spPr>
        <p:txBody>
          <a:bodyPr>
            <a:normAutofit fontScale="92500" lnSpcReduction="10000"/>
          </a:bodyPr>
          <a:lstStyle/>
          <a:p>
            <a:r>
              <a:rPr lang="sk-SK" smtClean="0"/>
              <a:t>Real-time dáta</a:t>
            </a:r>
          </a:p>
          <a:p>
            <a:pPr lvl="1"/>
            <a:r>
              <a:rPr lang="sk-SK" smtClean="0"/>
              <a:t>Generované v reálnom čase</a:t>
            </a:r>
          </a:p>
          <a:p>
            <a:pPr lvl="1"/>
            <a:r>
              <a:rPr lang="sk-SK" smtClean="0"/>
              <a:t>Segmenty vyžadujú doručenie a spracovanie do istého momentu, po ňom sú nepoužiteľné</a:t>
            </a:r>
          </a:p>
          <a:p>
            <a:pPr lvl="1"/>
            <a:r>
              <a:rPr lang="sk-SK" smtClean="0"/>
              <a:t>Vysoké nároky na oneskorenie a jitter</a:t>
            </a:r>
          </a:p>
          <a:p>
            <a:pPr lvl="1"/>
            <a:r>
              <a:rPr lang="sk-SK" smtClean="0"/>
              <a:t>Relatívne necitlivé na straty</a:t>
            </a:r>
          </a:p>
          <a:p>
            <a:r>
              <a:rPr lang="sk-SK" smtClean="0"/>
              <a:t>Real-time dáta je potrebné prenášať vo vhodnom transportnom protokole, ktorý vyhovuje týmto požiadavkám</a:t>
            </a:r>
            <a:endParaRPr lang="sk-SK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Špecifiká prenosu real-time dát</a:t>
            </a:r>
            <a:endParaRPr lang="sk-SK" smtClean="0"/>
          </a:p>
        </p:txBody>
      </p:sp>
      <p:pic>
        <p:nvPicPr>
          <p:cNvPr id="8196" name="Picture 4" descr="mod7_slide4"/>
          <p:cNvPicPr>
            <a:picLocks noChangeAspect="1" noChangeArrowheads="1"/>
          </p:cNvPicPr>
          <p:nvPr/>
        </p:nvPicPr>
        <p:blipFill>
          <a:blip r:embed="rId2" cstate="print"/>
          <a:srcRect l="1103" t="1976" r="1218" b="49043"/>
          <a:stretch>
            <a:fillRect/>
          </a:stretch>
        </p:blipFill>
        <p:spPr bwMode="auto">
          <a:xfrm>
            <a:off x="1263650" y="1484313"/>
            <a:ext cx="6548438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k-SK" smtClean="0"/>
              <a:t>Pre real-time aplikácie sa TCP ani UDP priamo nehodia</a:t>
            </a:r>
          </a:p>
          <a:p>
            <a:pPr>
              <a:defRPr/>
            </a:pPr>
            <a:r>
              <a:rPr lang="sk-SK" b="1" smtClean="0">
                <a:solidFill>
                  <a:schemeClr val="tx2"/>
                </a:solidFill>
              </a:rPr>
              <a:t>TCP</a:t>
            </a:r>
            <a:r>
              <a:rPr lang="sk-SK" smtClean="0"/>
              <a:t>:</a:t>
            </a:r>
          </a:p>
          <a:p>
            <a:pPr lvl="1">
              <a:defRPr/>
            </a:pPr>
            <a:r>
              <a:rPr lang="sk-SK" b="1" smtClean="0">
                <a:solidFill>
                  <a:schemeClr val="accent2"/>
                </a:solidFill>
              </a:rPr>
              <a:t>Spoľahlivosť</a:t>
            </a:r>
            <a:r>
              <a:rPr lang="sk-SK" smtClean="0"/>
              <a:t> je skôr príťažou než výhodou</a:t>
            </a:r>
          </a:p>
          <a:p>
            <a:pPr lvl="2">
              <a:defRPr/>
            </a:pPr>
            <a:r>
              <a:rPr lang="sk-SK" smtClean="0"/>
              <a:t>Pomerne veľké percento réžie voči objemu používateľských dát</a:t>
            </a:r>
          </a:p>
          <a:p>
            <a:pPr lvl="2">
              <a:defRPr/>
            </a:pPr>
            <a:r>
              <a:rPr lang="sk-SK" smtClean="0"/>
              <a:t>Spôsob činnosti posuvného okna v TCP pri stratách paketov zhoršuje plynulosť odosielania dát</a:t>
            </a:r>
          </a:p>
          <a:p>
            <a:pPr lvl="2">
              <a:defRPr/>
            </a:pPr>
            <a:r>
              <a:rPr lang="sk-SK" smtClean="0"/>
              <a:t>Preusporiadanie paketov do pôvodného poradia je však istou výhodou</a:t>
            </a:r>
          </a:p>
          <a:p>
            <a:pPr lvl="1">
              <a:defRPr/>
            </a:pPr>
            <a:r>
              <a:rPr lang="sk-SK" b="1" smtClean="0">
                <a:solidFill>
                  <a:schemeClr val="accent2"/>
                </a:solidFill>
              </a:rPr>
              <a:t>Spojovanosť</a:t>
            </a:r>
            <a:r>
              <a:rPr lang="sk-SK" smtClean="0"/>
              <a:t> je výhodou</a:t>
            </a:r>
          </a:p>
          <a:p>
            <a:pPr lvl="2">
              <a:defRPr/>
            </a:pPr>
            <a:r>
              <a:rPr lang="sk-SK" smtClean="0"/>
              <a:t>Vieme, kedy sme s druhou stranou stále v spojení, a kedy bolo spojenie uzatvorené</a:t>
            </a:r>
          </a:p>
          <a:p>
            <a:pPr lvl="1">
              <a:defRPr/>
            </a:pPr>
            <a:r>
              <a:rPr lang="sk-SK" b="1" smtClean="0">
                <a:solidFill>
                  <a:schemeClr val="accent2"/>
                </a:solidFill>
              </a:rPr>
              <a:t>Riadenie toku dát </a:t>
            </a:r>
            <a:r>
              <a:rPr lang="sk-SK" smtClean="0"/>
              <a:t>je výhodou</a:t>
            </a:r>
            <a:endParaRPr lang="sk-SK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Špecifiká prenosu real-time dát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b="1" smtClean="0">
                <a:solidFill>
                  <a:schemeClr val="tx2"/>
                </a:solidFill>
              </a:rPr>
              <a:t>UDP</a:t>
            </a:r>
            <a:r>
              <a:rPr lang="sk-SK" smtClean="0"/>
              <a:t>:</a:t>
            </a:r>
          </a:p>
          <a:p>
            <a:pPr lvl="1"/>
            <a:r>
              <a:rPr lang="sk-SK" smtClean="0"/>
              <a:t>Absentujú akékoľvek mechanizmy okrem elementárneho doručovania dát</a:t>
            </a:r>
          </a:p>
          <a:p>
            <a:pPr lvl="2"/>
            <a:r>
              <a:rPr lang="sk-SK" smtClean="0"/>
              <a:t>Nie je možné odhaliť stratu dát, ich preusporiadanie, duplikáciu či zahltenie v sieti</a:t>
            </a:r>
          </a:p>
          <a:p>
            <a:pPr lvl="1"/>
            <a:r>
              <a:rPr lang="sk-SK" smtClean="0"/>
              <a:t>Minimalistický dizajn UDP významne znižuje objem režijných informácií</a:t>
            </a:r>
          </a:p>
          <a:p>
            <a:r>
              <a:rPr lang="sk-SK" smtClean="0"/>
              <a:t>Evidentne, pre real-time aplikácie je potrebné hľadať riešenie niekde medzi UDP a TCP</a:t>
            </a:r>
            <a:endParaRPr lang="sk-SK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Špecifiká prenosu real-time dát</a:t>
            </a: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UDP segment má v hlavičke kontrolný súčet</a:t>
            </a:r>
          </a:p>
          <a:p>
            <a:pPr lvl="1"/>
            <a:r>
              <a:rPr lang="sk-SK" smtClean="0"/>
              <a:t>Tento súčet chráni celý segment</a:t>
            </a:r>
          </a:p>
          <a:p>
            <a:pPr lvl="1"/>
            <a:r>
              <a:rPr lang="sk-SK" smtClean="0"/>
              <a:t>Ak je na hodnote 0x0000, nemá sa overovať</a:t>
            </a:r>
          </a:p>
          <a:p>
            <a:r>
              <a:rPr lang="sk-SK" smtClean="0"/>
              <a:t>UDP teda buď zahadzuje nesprávne prenesené segmenty, alebo akceptuje všetky</a:t>
            </a:r>
          </a:p>
          <a:p>
            <a:pPr lvl="1"/>
            <a:r>
              <a:rPr lang="sk-SK" smtClean="0"/>
              <a:t>Niektoré real-time aplikácie by však boli vďačné aj za čiastočne dobrý segment (segment, ktorého len časť je chránená kontrolným súčtom)</a:t>
            </a:r>
          </a:p>
          <a:p>
            <a:pPr lvl="1"/>
            <a:r>
              <a:rPr lang="sk-SK" smtClean="0"/>
              <a:t>Túto schopnosť má protokol UDP-Lite</a:t>
            </a:r>
          </a:p>
          <a:p>
            <a:pPr lvl="1"/>
            <a:endParaRPr lang="en-US" smtClean="0"/>
          </a:p>
        </p:txBody>
      </p:sp>
      <p:sp>
        <p:nvSpPr>
          <p:cNvPr id="11267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Lightweight UDP – UDP-Lite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DNS a ENUM</Template>
  <TotalTime>4385</TotalTime>
  <Words>2594</Words>
  <Application>Microsoft Office PowerPoint</Application>
  <PresentationFormat>Prezentácia na obrazovke (4:3)</PresentationFormat>
  <Paragraphs>418</Paragraphs>
  <Slides>53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53</vt:i4>
      </vt:variant>
    </vt:vector>
  </HeadingPairs>
  <TitlesOfParts>
    <vt:vector size="57" baseType="lpstr">
      <vt:lpstr>Arial</vt:lpstr>
      <vt:lpstr>Wingdings</vt:lpstr>
      <vt:lpstr>Tahoma</vt:lpstr>
      <vt:lpstr>Network</vt:lpstr>
      <vt:lpstr>Transportné protokoly vo VoIP aplikáciách</vt:lpstr>
      <vt:lpstr>O čom to bude...?</vt:lpstr>
      <vt:lpstr>Transportná vrstva: Pripomenutie vlastností</vt:lpstr>
      <vt:lpstr>Transportná vrstva – TCP, UDP</vt:lpstr>
      <vt:lpstr>Snímka 5</vt:lpstr>
      <vt:lpstr>Špecifiká prenosu real-time dát</vt:lpstr>
      <vt:lpstr>Špecifiká prenosu real-time dát</vt:lpstr>
      <vt:lpstr>Špecifiká prenosu real-time dát</vt:lpstr>
      <vt:lpstr>Lightweight UDP – UDP-Lite</vt:lpstr>
      <vt:lpstr>Lightweight UDP – UDP-Lite</vt:lpstr>
      <vt:lpstr>Lightweight UDP – UDP-Lite</vt:lpstr>
      <vt:lpstr>Lightweight UDP – UDP-Lite</vt:lpstr>
      <vt:lpstr>Datagram Control Congestion Protocol</vt:lpstr>
      <vt:lpstr>Datagram Control Congestion Protocol</vt:lpstr>
      <vt:lpstr>Datagram Control Congestion Protocol</vt:lpstr>
      <vt:lpstr>Datagram Control Congestion Protocol</vt:lpstr>
      <vt:lpstr>Real-time Transport Protocol</vt:lpstr>
      <vt:lpstr>Real-Time Transport Protocol</vt:lpstr>
      <vt:lpstr>RTP – formát segmentu</vt:lpstr>
      <vt:lpstr>Popis polí RTP hlavičky</vt:lpstr>
      <vt:lpstr>Popis polí RTP hlavičky</vt:lpstr>
      <vt:lpstr>Popis polí RTP hlavičky</vt:lpstr>
      <vt:lpstr>Popis polí RTP hlavičky</vt:lpstr>
      <vt:lpstr>Popis polí RTP hlavičky</vt:lpstr>
      <vt:lpstr>Popis polí RTP hlavičky</vt:lpstr>
      <vt:lpstr>RTP – Využitie mixerov a CSRC</vt:lpstr>
      <vt:lpstr>RTP ako media protokol</vt:lpstr>
      <vt:lpstr>RTCP – RTP Control Protocol</vt:lpstr>
      <vt:lpstr>RTCP – RTP Control Protocol</vt:lpstr>
      <vt:lpstr>Hlasové kodeky</vt:lpstr>
      <vt:lpstr>Proces digitalizácie hlasu</vt:lpstr>
      <vt:lpstr>Hlasové kodeky</vt:lpstr>
      <vt:lpstr>Hlasové kodeky</vt:lpstr>
      <vt:lpstr>Doplnkové vlastnosti kodekov</vt:lpstr>
      <vt:lpstr>Tabuľka MOS Score</vt:lpstr>
      <vt:lpstr>Bitové rýchlosti a MOS pre najbežnejšie kodeky</vt:lpstr>
      <vt:lpstr>Celková spotreba pásma daným kodekom</vt:lpstr>
      <vt:lpstr>Celková náročnosť kodekov na prenosové pásmo</vt:lpstr>
      <vt:lpstr>Snímka 39</vt:lpstr>
      <vt:lpstr>Signalizácia</vt:lpstr>
      <vt:lpstr>Signalizácia</vt:lpstr>
      <vt:lpstr>Transportná vrstva – SCTP</vt:lpstr>
      <vt:lpstr>SCTP – pozícia</vt:lpstr>
      <vt:lpstr>SCTP – formát segmentov</vt:lpstr>
      <vt:lpstr>SCTP – pojmy</vt:lpstr>
      <vt:lpstr>SCTP – pojmy</vt:lpstr>
      <vt:lpstr>SCTP – obsah segmentu</vt:lpstr>
      <vt:lpstr>SCTP – multistreaming</vt:lpstr>
      <vt:lpstr>SCTP – multihoming</vt:lpstr>
      <vt:lpstr>SCTP – nasadenie</vt:lpstr>
      <vt:lpstr>SCTP – podpora v OS</vt:lpstr>
      <vt:lpstr>Aj vy ste takí unavení...?</vt:lpstr>
      <vt:lpstr>Snímka 53</vt:lpstr>
    </vt:vector>
  </TitlesOfParts>
  <Company>Katedra informačných sietí FRI ŽU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Ďalšie protokoly transportnej a aplikačnej vrstvy</dc:title>
  <dc:creator>Peter Palúch</dc:creator>
  <cp:lastModifiedBy>Peter Palúch</cp:lastModifiedBy>
  <cp:revision>104</cp:revision>
  <cp:lastPrinted>1601-01-01T00:00:00Z</cp:lastPrinted>
  <dcterms:created xsi:type="dcterms:W3CDTF">2006-11-06T14:07:26Z</dcterms:created>
  <dcterms:modified xsi:type="dcterms:W3CDTF">2011-10-23T19:58:02Z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