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78" r:id="rId7"/>
    <p:sldId id="274" r:id="rId8"/>
    <p:sldId id="275" r:id="rId9"/>
    <p:sldId id="276" r:id="rId10"/>
    <p:sldId id="261" r:id="rId11"/>
    <p:sldId id="277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57" d="100"/>
          <a:sy n="57" d="100"/>
        </p:scale>
        <p:origin x="-17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BCEB-B512-4ED3-8661-9003F8027C7D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7B44-72EF-4F2D-A0C9-FF2092511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works.com/help/matlab/ref/times.html" TargetMode="External"/><Relationship Id="rId13" Type="http://schemas.openxmlformats.org/officeDocument/2006/relationships/hyperlink" Target="https://www.mathworks.com/help/matlab/ref/while.html" TargetMode="External"/><Relationship Id="rId3" Type="http://schemas.openxmlformats.org/officeDocument/2006/relationships/hyperlink" Target="https://www.mathworks.com/help/stats/binornd.html" TargetMode="External"/><Relationship Id="rId7" Type="http://schemas.openxmlformats.org/officeDocument/2006/relationships/hyperlink" Target="https://www.mathworks.com/help/stats/binomial-distribution.html" TargetMode="External"/><Relationship Id="rId12" Type="http://schemas.openxmlformats.org/officeDocument/2006/relationships/hyperlink" Target="http://www.dummies.com/programming/matlab/how-to-use-the-switch-statement-in-matlab/" TargetMode="External"/><Relationship Id="rId2" Type="http://schemas.openxmlformats.org/officeDocument/2006/relationships/hyperlink" Target="https://www.youtube.com/watch?v=ITdMT5tfQs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help/stats/binopdf.html" TargetMode="External"/><Relationship Id="rId11" Type="http://schemas.openxmlformats.org/officeDocument/2006/relationships/hyperlink" Target="http://bitesizebio.s3.amazonaws.com/wp-content/uploads/2015/10/chi-sqaure-distribution-table1.png" TargetMode="External"/><Relationship Id="rId5" Type="http://schemas.openxmlformats.org/officeDocument/2006/relationships/hyperlink" Target="https://www.mathworks.com/help/matlab/ref/histogram.html" TargetMode="External"/><Relationship Id="rId10" Type="http://schemas.openxmlformats.org/officeDocument/2006/relationships/hyperlink" Target="https://www.mathworks.com/help/matlab/ref/power.html" TargetMode="External"/><Relationship Id="rId4" Type="http://schemas.openxmlformats.org/officeDocument/2006/relationships/hyperlink" Target="https://www.mathworks.com/matlabcentral/answers/160479-how-to-output-whole-vector-in-result" TargetMode="External"/><Relationship Id="rId9" Type="http://schemas.openxmlformats.org/officeDocument/2006/relationships/hyperlink" Target="https://www.youtube.com/watch?v=O7wy6iBFdE8" TargetMode="External"/><Relationship Id="rId14" Type="http://schemas.openxmlformats.org/officeDocument/2006/relationships/hyperlink" Target="http://www.stat.yale.edu/Courses/1997-98/101/chigf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mtClean="0"/>
              <a:t>L1 – Simulácia </a:t>
            </a:r>
            <a:r>
              <a:rPr lang="sk-SK" dirty="0" smtClean="0"/>
              <a:t>Bernoulliho toku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Andrej Šišila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</a:t>
            </a:r>
            <a:r>
              <a:rPr lang="sk-SK" baseline="30000" dirty="0" smtClean="0"/>
              <a:t>2</a:t>
            </a:r>
            <a:r>
              <a:rPr lang="sk-SK" dirty="0" smtClean="0"/>
              <a:t> test dobrej zhody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Hladina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spoľahlivosti = 0.01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k-SK" sz="3200" baseline="0" dirty="0" smtClean="0"/>
              <a:t>Stupne</a:t>
            </a:r>
            <a:r>
              <a:rPr lang="sk-SK" sz="3200" dirty="0" smtClean="0"/>
              <a:t> voľnosti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k-SK" sz="3200" dirty="0" smtClean="0"/>
              <a:t>df = počet intervalov - 1 - počet parametrov rozdelenia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k-SK" sz="3200" dirty="0" smtClean="0"/>
              <a:t>1 / 5 / 13 (pre zodpovedajúce timesloty)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Testovaná hypotéza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k-SK" sz="3200" dirty="0" smtClean="0"/>
              <a:t>Pochádzajú dáta z Bernoulliho rozdelenia?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</a:t>
            </a:r>
            <a:r>
              <a:rPr lang="sk-SK" baseline="30000" dirty="0" smtClean="0"/>
              <a:t>2</a:t>
            </a:r>
            <a:r>
              <a:rPr lang="sk-SK" dirty="0" smtClean="0"/>
              <a:t> test dobrej zhody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8400"/>
                <a:gridCol w="1524000"/>
                <a:gridCol w="16002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Timeslot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Nameraná hodnota </a:t>
                      </a:r>
                      <a:r>
                        <a:rPr lang="el-GR" dirty="0" smtClean="0"/>
                        <a:t>Χ</a:t>
                      </a:r>
                      <a:r>
                        <a:rPr lang="sk-SK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102.4594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5.5221e+03</a:t>
                      </a:r>
                      <a:r>
                        <a:rPr lang="sk-SK" dirty="0" smtClean="0"/>
                        <a:t> (5522.1)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Teoretická hodnota </a:t>
                      </a:r>
                      <a:r>
                        <a:rPr lang="el-GR" dirty="0" smtClean="0"/>
                        <a:t>Χ</a:t>
                      </a:r>
                      <a:r>
                        <a:rPr lang="sk-SK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6.63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15.09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27.69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Zamietam?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Nie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Áno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Áno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57600"/>
            <a:ext cx="8229600" cy="2468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hladine spoľahlivosti 0.01 a pri dĺžke simulácie 100 nezamietame iba hypotézu , keď boli dáta generované s timeslotom = 4. Dáta generované v timeslotoch 8 a 16 nemôžeme modelovať binomickým rozdelením.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Návrh dĺžky simulácie pri ts=16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Monte Carlo</a:t>
            </a:r>
          </a:p>
          <a:p>
            <a:pPr lvl="1"/>
            <a:r>
              <a:rPr lang="sk-SK" dirty="0" smtClean="0"/>
              <a:t>Náhodný jav – odhad dĺžky simulácie pre timeslot = 16 pre zhodu s binomickým rozdelením</a:t>
            </a:r>
          </a:p>
          <a:p>
            <a:pPr lvl="1"/>
            <a:r>
              <a:rPr lang="sk-SK" dirty="0" smtClean="0"/>
              <a:t>Náhodný jav bol </a:t>
            </a:r>
            <a:r>
              <a:rPr lang="sk-SK" smtClean="0"/>
              <a:t>opakovaný </a:t>
            </a:r>
            <a:r>
              <a:rPr lang="sk-SK" smtClean="0"/>
              <a:t>20 krát</a:t>
            </a:r>
            <a:endParaRPr lang="sk-SK" dirty="0" smtClean="0"/>
          </a:p>
          <a:p>
            <a:r>
              <a:rPr lang="sk-SK" dirty="0" smtClean="0"/>
              <a:t>Počiatočná dĺžka simulácie = 10 000</a:t>
            </a:r>
          </a:p>
          <a:p>
            <a:r>
              <a:rPr lang="sk-SK" dirty="0" smtClean="0"/>
              <a:t>Zvyšovanie po 10 000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Dĺžka simulácie = 10 000</a:t>
            </a:r>
            <a:endParaRPr lang="en-US" dirty="0"/>
          </a:p>
        </p:txBody>
      </p:sp>
      <p:pic>
        <p:nvPicPr>
          <p:cNvPr id="8194" name="Picture 2" descr="C:\Users\Andrej\Desktop\namerane_vs_teoreticke_pocetnosti_16 - 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1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Dĺžka simulácie = 20 000</a:t>
            </a:r>
            <a:endParaRPr lang="en-US" dirty="0"/>
          </a:p>
        </p:txBody>
      </p:sp>
      <p:pic>
        <p:nvPicPr>
          <p:cNvPr id="10242" name="Picture 2" descr="C:\Users\Andrej\Desktop\namerane_vs_teoreticke_pocetnosti_16 - Copy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Dĺžka simulácie = 30 000</a:t>
            </a:r>
            <a:endParaRPr lang="en-US" dirty="0"/>
          </a:p>
        </p:txBody>
      </p:sp>
      <p:pic>
        <p:nvPicPr>
          <p:cNvPr id="11266" name="Picture 2" descr="C:\Users\Andrej\Desktop\namerane_vs_teoreticke_pocetnosti_16 - Copy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Dĺžka simulácie = 40 000</a:t>
            </a:r>
            <a:endParaRPr lang="en-US" dirty="0"/>
          </a:p>
        </p:txBody>
      </p:sp>
      <p:pic>
        <p:nvPicPr>
          <p:cNvPr id="12290" name="Picture 2" descr="C:\Users\Andrej\Desktop\namerane_vs_teoreticke_pocetnosti_16 - Copy (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Dĺžka simulácie = 50 000</a:t>
            </a:r>
            <a:endParaRPr lang="en-US" dirty="0"/>
          </a:p>
        </p:txBody>
      </p:sp>
      <p:pic>
        <p:nvPicPr>
          <p:cNvPr id="13314" name="Picture 2" descr="C:\Users\Andrej\Desktop\namerane_vs_teoreticke_pocetnosti_16 - Copy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1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Dĺžka simulácie = 60 000</a:t>
            </a:r>
            <a:endParaRPr lang="en-US" dirty="0"/>
          </a:p>
        </p:txBody>
      </p:sp>
      <p:pic>
        <p:nvPicPr>
          <p:cNvPr id="14338" name="Picture 2" descr="C:\Users\Andrej\Desktop\namerane_vs_teoreticke_pocetnosti_16 - Copy (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1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Dĺžka simulácie = 70 000</a:t>
            </a:r>
            <a:endParaRPr lang="en-US" dirty="0"/>
          </a:p>
        </p:txBody>
      </p:sp>
      <p:pic>
        <p:nvPicPr>
          <p:cNvPr id="15362" name="Picture 2" descr="C:\Users\Andrej\Desktop\namerane_vs_teoreticke_pocetnosti_16 - Copy (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599"/>
            <a:ext cx="7315200" cy="5486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Vstupné dáta (histogramy)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Binomické rozdelenie</a:t>
            </a:r>
          </a:p>
          <a:p>
            <a:pPr lvl="1">
              <a:buFont typeface="Arial" pitchFamily="34" charset="0"/>
              <a:buChar char="•"/>
            </a:pPr>
            <a:r>
              <a:rPr lang="sk-SK" sz="3200" dirty="0" smtClean="0"/>
              <a:t>p = 0.5</a:t>
            </a:r>
          </a:p>
          <a:p>
            <a:pPr lvl="1">
              <a:buFont typeface="Arial" pitchFamily="34" charset="0"/>
              <a:buChar char="•"/>
            </a:pPr>
            <a:r>
              <a:rPr lang="sk-SK" sz="3200" dirty="0"/>
              <a:t>n</a:t>
            </a:r>
            <a:r>
              <a:rPr lang="sk-SK" sz="3200" dirty="0" smtClean="0"/>
              <a:t> (dĺžka simulácie) = 100</a:t>
            </a:r>
          </a:p>
          <a:p>
            <a:r>
              <a:rPr lang="sk-SK" dirty="0" smtClean="0"/>
              <a:t>Veľkosť koša = 1 =&gt; každá hodnota sa meria osobitne</a:t>
            </a:r>
          </a:p>
          <a:p>
            <a:r>
              <a:rPr lang="sk-SK" dirty="0" smtClean="0"/>
              <a:t>Os X – početnosti; Os Y – merané hodnoty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Návrh dĺžky simulácie pri ts=16</a:t>
            </a:r>
            <a:br>
              <a:rPr lang="sk-SK" dirty="0" smtClean="0"/>
            </a:br>
            <a:r>
              <a:rPr lang="sk-SK" dirty="0" smtClean="0"/>
              <a:t>Vyhodnotenie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to, aby sa meranie pri timeslote = 16 zhodovalo s binomickým rozdelením pravdepodobnosti na hladine spoľahlivosti 0.01 a 13 stupňami voľnosti, by sa mala priemerná dĺžka simulácie pohybovať približne v intervale &lt;50 000, 60 000&gt;.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29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sz="6300" dirty="0" smtClean="0"/>
              <a:t>Zdroje</a:t>
            </a:r>
            <a:endParaRPr lang="sk-SK" sz="5700" dirty="0" smtClean="0"/>
          </a:p>
          <a:p>
            <a:r>
              <a:rPr lang="en-US" dirty="0" smtClean="0">
                <a:hlinkClick r:id="rId2"/>
              </a:rPr>
              <a:t>https://www.youtube.com/watch?v=ITdMT5tfQsQ</a:t>
            </a:r>
            <a:endParaRPr lang="sk-SK" dirty="0" smtClean="0"/>
          </a:p>
          <a:p>
            <a:r>
              <a:rPr lang="en-US" dirty="0" smtClean="0">
                <a:hlinkClick r:id="rId3"/>
              </a:rPr>
              <a:t>https://www.mathworks.com/help/stats/binornd.html</a:t>
            </a:r>
            <a:endParaRPr lang="sk-SK" dirty="0" smtClean="0"/>
          </a:p>
          <a:p>
            <a:r>
              <a:rPr lang="en-US" dirty="0" smtClean="0">
                <a:hlinkClick r:id="rId4"/>
              </a:rPr>
              <a:t>https://www.mathworks.com/matlabcentral/answers/160479-how-to-output-whole-vector-in-result</a:t>
            </a:r>
            <a:endParaRPr lang="sk-SK" dirty="0" smtClean="0"/>
          </a:p>
          <a:p>
            <a:r>
              <a:rPr lang="en-US" dirty="0" smtClean="0">
                <a:hlinkClick r:id="rId5"/>
              </a:rPr>
              <a:t>https://www.mathworks.com/help/matlab/ref/histogram.html</a:t>
            </a:r>
            <a:endParaRPr lang="sk-SK" dirty="0" smtClean="0"/>
          </a:p>
          <a:p>
            <a:r>
              <a:rPr lang="en-US" dirty="0" smtClean="0">
                <a:hlinkClick r:id="rId6"/>
              </a:rPr>
              <a:t>https://www.mathworks.com/help/stats/binopdf.html</a:t>
            </a:r>
            <a:endParaRPr lang="sk-SK" dirty="0" smtClean="0"/>
          </a:p>
          <a:p>
            <a:r>
              <a:rPr lang="en-US" dirty="0" smtClean="0">
                <a:hlinkClick r:id="rId7"/>
              </a:rPr>
              <a:t>https://www.mathworks.com/help/stats/binomial-distribution.html</a:t>
            </a:r>
            <a:endParaRPr lang="sk-SK" dirty="0" smtClean="0"/>
          </a:p>
          <a:p>
            <a:r>
              <a:rPr lang="en-US" dirty="0" smtClean="0">
                <a:hlinkClick r:id="rId8"/>
              </a:rPr>
              <a:t>https://www.mathworks.com/help/matlab/ref/times.html</a:t>
            </a:r>
            <a:endParaRPr lang="sk-SK" dirty="0" smtClean="0"/>
          </a:p>
          <a:p>
            <a:r>
              <a:rPr lang="en-US" dirty="0" smtClean="0">
                <a:hlinkClick r:id="rId9"/>
              </a:rPr>
              <a:t>https://www.youtube.com/watch?v=O7wy6iBFdE8</a:t>
            </a:r>
            <a:endParaRPr lang="sk-SK" dirty="0" smtClean="0"/>
          </a:p>
          <a:p>
            <a:r>
              <a:rPr lang="en-US" dirty="0" smtClean="0">
                <a:hlinkClick r:id="rId10"/>
              </a:rPr>
              <a:t>https://www.mathworks.com/help/matlab/ref/power.html</a:t>
            </a:r>
            <a:endParaRPr lang="sk-SK" dirty="0" smtClean="0"/>
          </a:p>
          <a:p>
            <a:r>
              <a:rPr lang="en-US" dirty="0" smtClean="0">
                <a:hlinkClick r:id="rId11"/>
              </a:rPr>
              <a:t>http://bitesizebio.s3.amazonaws.com/wp-content/uploads/2015/10/chi-sqaure-distribution-table1.png</a:t>
            </a:r>
            <a:endParaRPr lang="sk-SK" dirty="0" smtClean="0"/>
          </a:p>
          <a:p>
            <a:r>
              <a:rPr lang="en-US" dirty="0" smtClean="0">
                <a:hlinkClick r:id="rId12"/>
              </a:rPr>
              <a:t>http://www.dummies.com/programming/matlab/how-to-use-the-switch-statement-in-matlab/</a:t>
            </a:r>
            <a:endParaRPr lang="sk-SK" dirty="0" smtClean="0"/>
          </a:p>
          <a:p>
            <a:r>
              <a:rPr lang="en-US" dirty="0" smtClean="0">
                <a:hlinkClick r:id="rId13"/>
              </a:rPr>
              <a:t>https://www.mathworks.com/help/matlab/ref/while.html</a:t>
            </a:r>
            <a:endParaRPr lang="sk-SK" dirty="0" smtClean="0"/>
          </a:p>
          <a:p>
            <a:r>
              <a:rPr lang="en-US" dirty="0" smtClean="0">
                <a:hlinkClick r:id="rId14"/>
              </a:rPr>
              <a:t>http://www.stat.yale.edu/Courses/1997-98/101/chigf.htm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ts = 4</a:t>
            </a:r>
            <a:endParaRPr lang="en-US" dirty="0"/>
          </a:p>
        </p:txBody>
      </p:sp>
      <p:pic>
        <p:nvPicPr>
          <p:cNvPr id="1026" name="Picture 2" descr="C:\Users\Andrej\Desktop\namerane_pocetnosti_histogram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1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ts = 8</a:t>
            </a:r>
            <a:endParaRPr lang="en-US" dirty="0"/>
          </a:p>
        </p:txBody>
      </p:sp>
      <p:pic>
        <p:nvPicPr>
          <p:cNvPr id="2050" name="Picture 2" descr="C:\Users\Andrej\Desktop\namerane_pocetnosti_histogram_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ts = 16</a:t>
            </a:r>
            <a:endParaRPr lang="en-US" dirty="0"/>
          </a:p>
        </p:txBody>
      </p:sp>
      <p:pic>
        <p:nvPicPr>
          <p:cNvPr id="3074" name="Picture 2" descr="C:\Users\Andrej\Desktop\namerane_pocetnosti_histogram_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Porovnanie s teoretickým rozdelením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Dĺžka simulácie = 100 (Binomické rozdelenie)</a:t>
            </a:r>
          </a:p>
          <a:p>
            <a:r>
              <a:rPr lang="sk-SK" dirty="0" smtClean="0"/>
              <a:t>Veľkosť koša = 1</a:t>
            </a:r>
          </a:p>
          <a:p>
            <a:r>
              <a:rPr lang="sk-SK" dirty="0" smtClean="0"/>
              <a:t>Značka X – teoretické početnosti</a:t>
            </a:r>
          </a:p>
          <a:p>
            <a:r>
              <a:rPr lang="sk-SK" dirty="0" smtClean="0"/>
              <a:t>Značka Y – namerané početnosti</a:t>
            </a:r>
          </a:p>
          <a:p>
            <a:r>
              <a:rPr lang="sk-SK" dirty="0" smtClean="0"/>
              <a:t>Os X – početnosti; Os Y – merané hodnoty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ts = 4</a:t>
            </a:r>
            <a:endParaRPr lang="en-US" dirty="0"/>
          </a:p>
        </p:txBody>
      </p:sp>
      <p:pic>
        <p:nvPicPr>
          <p:cNvPr id="5122" name="Picture 2" descr="C:\Users\Andrej\Desktop\namerane_vs_teoreticke_pocetnosti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1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ts = 8</a:t>
            </a:r>
            <a:endParaRPr lang="en-US" dirty="0"/>
          </a:p>
        </p:txBody>
      </p:sp>
      <p:pic>
        <p:nvPicPr>
          <p:cNvPr id="6146" name="Picture 2" descr="C:\Users\Andrej\Desktop\namerane_vs_teoreticke_pocetnosti_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ts = 16</a:t>
            </a:r>
            <a:endParaRPr lang="en-US" dirty="0"/>
          </a:p>
        </p:txBody>
      </p:sp>
      <p:pic>
        <p:nvPicPr>
          <p:cNvPr id="7170" name="Picture 2" descr="C:\Users\Andrej\Desktop\namerane_vs_teoreticke_pocetnosti_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15201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362</Words>
  <Application>Microsoft Office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L1 – Simulácia Bernoulliho toku</vt:lpstr>
      <vt:lpstr>Vstupné dáta (histogramy)</vt:lpstr>
      <vt:lpstr>ts = 4</vt:lpstr>
      <vt:lpstr>ts = 8</vt:lpstr>
      <vt:lpstr>ts = 16</vt:lpstr>
      <vt:lpstr>Porovnanie s teoretickým rozdelením</vt:lpstr>
      <vt:lpstr>ts = 4</vt:lpstr>
      <vt:lpstr>ts = 8</vt:lpstr>
      <vt:lpstr>ts = 16</vt:lpstr>
      <vt:lpstr>Χ2 test dobrej zhody</vt:lpstr>
      <vt:lpstr>Χ2 test dobrej zhody</vt:lpstr>
      <vt:lpstr>Návrh dĺžky simulácie pri ts=16</vt:lpstr>
      <vt:lpstr>Dĺžka simulácie = 10 000</vt:lpstr>
      <vt:lpstr>Dĺžka simulácie = 20 000</vt:lpstr>
      <vt:lpstr>Dĺžka simulácie = 30 000</vt:lpstr>
      <vt:lpstr>Dĺžka simulácie = 40 000</vt:lpstr>
      <vt:lpstr>Dĺžka simulácie = 50 000</vt:lpstr>
      <vt:lpstr>Dĺžka simulácie = 60 000</vt:lpstr>
      <vt:lpstr>Dĺžka simulácie = 70 000</vt:lpstr>
      <vt:lpstr>Návrh dĺžky simulácie pri ts=16 Vyhodnotenie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Simulácia Bernoulliho toku</dc:title>
  <dc:creator>Andrej Šišila</dc:creator>
  <cp:keywords>TIS</cp:keywords>
  <cp:lastModifiedBy>Andrej</cp:lastModifiedBy>
  <cp:revision>43</cp:revision>
  <dcterms:created xsi:type="dcterms:W3CDTF">2017-03-05T17:14:11Z</dcterms:created>
  <dcterms:modified xsi:type="dcterms:W3CDTF">2017-03-05T23:48:26Z</dcterms:modified>
</cp:coreProperties>
</file>