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6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99" r:id="rId11"/>
    <p:sldId id="300" r:id="rId12"/>
    <p:sldId id="298" r:id="rId13"/>
    <p:sldId id="275" r:id="rId14"/>
    <p:sldId id="276" r:id="rId15"/>
    <p:sldId id="277" r:id="rId16"/>
    <p:sldId id="301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67" r:id="rId3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9BFB3-CE04-49FC-9901-FD66318502D9}" type="datetimeFigureOut">
              <a:rPr lang="sk-SK" smtClean="0"/>
              <a:t>11.11.2015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FCC98-8EA2-4FC3-8C9F-07150E3096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255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9BEE6-D39B-48C5-8FD2-A4F00B3C9FC2}" type="slidenum">
              <a:rPr lang="en-US"/>
              <a:pPr/>
              <a:t>1</a:t>
            </a:fld>
            <a:endParaRPr lang="en-US"/>
          </a:p>
        </p:txBody>
      </p:sp>
      <p:sp>
        <p:nvSpPr>
          <p:cNvPr id="163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654" y="4306063"/>
            <a:ext cx="5988482" cy="4184085"/>
          </a:xfrm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C738F-99F0-43B4-9523-49C42735C477}" type="slidenum">
              <a:rPr lang="en-US" altLang="sk-SK">
                <a:solidFill>
                  <a:prstClr val="black"/>
                </a:solidFill>
              </a:rPr>
              <a:pPr/>
              <a:t>2</a:t>
            </a:fld>
            <a:endParaRPr lang="en-US" altLang="sk-SK">
              <a:solidFill>
                <a:prstClr val="black"/>
              </a:solidFill>
            </a:endParaRPr>
          </a:p>
        </p:txBody>
      </p:sp>
      <p:sp>
        <p:nvSpPr>
          <p:cNvPr id="123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1435" y="4307481"/>
            <a:ext cx="5350529" cy="4182667"/>
          </a:xfrm>
        </p:spPr>
        <p:txBody>
          <a:bodyPr/>
          <a:lstStyle/>
          <a:p>
            <a:endParaRPr lang="sk-SK" alt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sk-SK" smtClean="0"/>
          </a:p>
        </p:txBody>
      </p:sp>
      <p:sp>
        <p:nvSpPr>
          <p:cNvPr id="18739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AF88B9-7A41-451C-8EB8-1F3683D6CD46}" type="slidenum">
              <a:rPr lang="en-US" altLang="sk-SK" smtClean="0"/>
              <a:pPr eaLnBrk="1" hangingPunct="1"/>
              <a:t>10</a:t>
            </a:fld>
            <a:endParaRPr lang="en-US" alt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sk-SK" smtClean="0"/>
          </a:p>
        </p:txBody>
      </p:sp>
      <p:sp>
        <p:nvSpPr>
          <p:cNvPr id="18842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F409FC-9C21-4953-9860-166B33867418}" type="slidenum">
              <a:rPr lang="en-US" altLang="sk-SK" smtClean="0"/>
              <a:pPr eaLnBrk="1" hangingPunct="1"/>
              <a:t>11</a:t>
            </a:fld>
            <a:endParaRPr lang="en-US" alt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sk-SK" smtClean="0"/>
          </a:p>
        </p:txBody>
      </p:sp>
      <p:sp>
        <p:nvSpPr>
          <p:cNvPr id="19661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7EE033-F23C-491C-BCBB-8282A9232BB2}" type="slidenum">
              <a:rPr lang="en-US" altLang="sk-SK" smtClean="0"/>
              <a:pPr eaLnBrk="1" hangingPunct="1"/>
              <a:t>12</a:t>
            </a:fld>
            <a:endParaRPr lang="en-US" altLang="sk-S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C738F-99F0-43B4-9523-49C42735C477}" type="slidenum">
              <a:rPr lang="en-US" altLang="sk-SK">
                <a:solidFill>
                  <a:prstClr val="black"/>
                </a:solidFill>
              </a:rPr>
              <a:pPr/>
              <a:t>16</a:t>
            </a:fld>
            <a:endParaRPr lang="en-US" altLang="sk-SK">
              <a:solidFill>
                <a:prstClr val="black"/>
              </a:solidFill>
            </a:endParaRPr>
          </a:p>
        </p:txBody>
      </p:sp>
      <p:sp>
        <p:nvSpPr>
          <p:cNvPr id="123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1435" y="4307481"/>
            <a:ext cx="5350529" cy="4182667"/>
          </a:xfrm>
        </p:spPr>
        <p:txBody>
          <a:bodyPr/>
          <a:lstStyle/>
          <a:p>
            <a:endParaRPr lang="sk-SK" alt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8CB27B-7D73-4A62-AB4D-FBE5C6930412}" type="slidenum">
              <a:rPr lang="en-US"/>
              <a:pPr/>
              <a:t>36</a:t>
            </a:fld>
            <a:endParaRPr 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sk-SK" sz="2400">
              <a:solidFill>
                <a:srgbClr val="000000"/>
              </a:solidFill>
            </a:endParaRPr>
          </a:p>
        </p:txBody>
      </p:sp>
      <p:sp>
        <p:nvSpPr>
          <p:cNvPr id="966659" name="Rectangle 3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D3D3D3"/>
                </a:solidFill>
              </a:rPr>
              <a:t>© 2006 Cisco Systems, Inc. All rights reserved.</a:t>
            </a:r>
          </a:p>
        </p:txBody>
      </p:sp>
      <p:grpSp>
        <p:nvGrpSpPr>
          <p:cNvPr id="966660" name="Group 4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66661" name="AutoShape 5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  <p:sp>
          <p:nvSpPr>
            <p:cNvPr id="966662" name="Rectangle 6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  <p:sp>
          <p:nvSpPr>
            <p:cNvPr id="966663" name="Freeform 7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  <p:sp>
          <p:nvSpPr>
            <p:cNvPr id="966664" name="Freeform 8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  <p:sp>
          <p:nvSpPr>
            <p:cNvPr id="966665" name="Freeform 9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  <p:sp>
          <p:nvSpPr>
            <p:cNvPr id="966666" name="Freeform 10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  <p:sp>
          <p:nvSpPr>
            <p:cNvPr id="966667" name="Freeform 11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  <p:sp>
          <p:nvSpPr>
            <p:cNvPr id="966668" name="Freeform 12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  <p:sp>
          <p:nvSpPr>
            <p:cNvPr id="966669" name="Freeform 13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  <p:sp>
          <p:nvSpPr>
            <p:cNvPr id="966670" name="Freeform 14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  <p:sp>
          <p:nvSpPr>
            <p:cNvPr id="966671" name="Freeform 15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  <p:sp>
          <p:nvSpPr>
            <p:cNvPr id="966672" name="Freeform 16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  <p:sp>
          <p:nvSpPr>
            <p:cNvPr id="966673" name="Freeform 17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  <p:sp>
          <p:nvSpPr>
            <p:cNvPr id="966674" name="Freeform 18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  <p:sp>
          <p:nvSpPr>
            <p:cNvPr id="966675" name="Freeform 19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</p:grpSp>
      <p:sp>
        <p:nvSpPr>
          <p:cNvPr id="966676" name="Rectangle 20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676525"/>
            <a:ext cx="3768725" cy="83026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66677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966678" name="Picture 22" descr="MAE17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1630363"/>
            <a:ext cx="457041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799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602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50" y="304800"/>
            <a:ext cx="2039938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304800"/>
            <a:ext cx="5967412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6693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143000"/>
            <a:ext cx="815975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38" y="3924300"/>
            <a:ext cx="815975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5259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5638" y="1143000"/>
            <a:ext cx="815975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638" y="3924300"/>
            <a:ext cx="815975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1086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5638" y="1143000"/>
            <a:ext cx="4003675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11713" y="1143000"/>
            <a:ext cx="4003675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55638" y="3924300"/>
            <a:ext cx="815975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6755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5638" y="1143000"/>
            <a:ext cx="4003675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1713" y="1143000"/>
            <a:ext cx="4003675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1180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1143000"/>
            <a:ext cx="8159750" cy="5410200"/>
          </a:xfrm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9173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5638" y="1143000"/>
            <a:ext cx="4003675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11713" y="1143000"/>
            <a:ext cx="4003675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11713" y="3924300"/>
            <a:ext cx="4003675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4899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5638" y="1143000"/>
            <a:ext cx="4003675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11713" y="1143000"/>
            <a:ext cx="4003675" cy="5410200"/>
          </a:xfrm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0354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5638" y="1143000"/>
            <a:ext cx="4003675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11713" y="1143000"/>
            <a:ext cx="4003675" cy="5410200"/>
          </a:xfrm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715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4232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1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45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89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143000"/>
            <a:ext cx="400367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1713" y="1143000"/>
            <a:ext cx="400367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650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987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484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58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64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83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304800"/>
            <a:ext cx="81454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965636" name="Rectangle 4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sk-SK" sz="2400">
              <a:solidFill>
                <a:srgbClr val="000000"/>
              </a:solidFill>
            </a:endParaRPr>
          </a:p>
        </p:txBody>
      </p:sp>
      <p:sp>
        <p:nvSpPr>
          <p:cNvPr id="96563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143000"/>
            <a:ext cx="81597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Body Text 24</a:t>
            </a:r>
          </a:p>
          <a:p>
            <a:pPr lvl="1"/>
            <a:r>
              <a:rPr lang="en-US" smtClean="0"/>
              <a:t>Second Level 20</a:t>
            </a:r>
          </a:p>
          <a:p>
            <a:pPr lvl="2"/>
            <a:r>
              <a:rPr lang="en-US" smtClean="0"/>
              <a:t>Third Level 20</a:t>
            </a:r>
          </a:p>
          <a:p>
            <a:pPr lvl="3"/>
            <a:r>
              <a:rPr lang="en-US" smtClean="0"/>
              <a:t>Fourth Level 20</a:t>
            </a:r>
          </a:p>
          <a:p>
            <a:pPr lvl="4"/>
            <a:r>
              <a:rPr lang="en-US" smtClean="0"/>
              <a:t>Fifth Level 20</a:t>
            </a:r>
          </a:p>
        </p:txBody>
      </p:sp>
    </p:spTree>
    <p:extLst>
      <p:ext uri="{BB962C8B-B14F-4D97-AF65-F5344CB8AC3E}">
        <p14:creationId xmlns:p14="http://schemas.microsoft.com/office/powerpoint/2010/main" val="189303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txStyles>
    <p:title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76213" indent="-176213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1813" indent="-176213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896938" indent="-1857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257300" indent="-180975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1617663" indent="-180975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074863" indent="-180975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532063" indent="-180975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989263" indent="-180975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446463" indent="-180975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2676525"/>
            <a:ext cx="3768725" cy="830263"/>
          </a:xfrm>
        </p:spPr>
        <p:txBody>
          <a:bodyPr/>
          <a:lstStyle/>
          <a:p>
            <a:r>
              <a:rPr lang="sk-SK" dirty="0" smtClean="0"/>
              <a:t>QoS na prepínačoch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z="3200" smtClean="0"/>
              <a:t>Frontový režim Shaped Round Robin</a:t>
            </a:r>
            <a:endParaRPr lang="en-US" altLang="sk-SK" sz="3200" smtClean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4581525"/>
            <a:ext cx="8218488" cy="20161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sk-SK" dirty="0" smtClean="0"/>
              <a:t>SRR je možné považovať za ďalší vývojový krok WRR</a:t>
            </a:r>
          </a:p>
          <a:p>
            <a:pPr>
              <a:defRPr/>
            </a:pPr>
            <a:r>
              <a:rPr lang="sk-SK" dirty="0" smtClean="0"/>
              <a:t>Štatisticky poskytuje rovnaké výsledky, ale vnútorné správanie sa je iné</a:t>
            </a:r>
          </a:p>
          <a:p>
            <a:pPr lvl="1">
              <a:defRPr/>
            </a:pPr>
            <a:r>
              <a:rPr lang="sk-SK" dirty="0" smtClean="0"/>
              <a:t>SRR </a:t>
            </a:r>
            <a:r>
              <a:rPr lang="sk-SK" dirty="0" smtClean="0"/>
              <a:t>vyberá v každom prechode z frontu rovnaký objem dát, avšak k frontom s vyššou váhou sa vracia častejšie, ignorujúc pritom fronty nižšej váhy</a:t>
            </a:r>
            <a:endParaRPr lang="en-US" dirty="0"/>
          </a:p>
        </p:txBody>
      </p:sp>
      <p:pic>
        <p:nvPicPr>
          <p:cNvPr id="57348" name="Zástupný symbol obsahu 5" descr="WRR-SRR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5" b="7782"/>
          <a:stretch>
            <a:fillRect/>
          </a:stretch>
        </p:blipFill>
        <p:spPr>
          <a:xfrm>
            <a:off x="1403350" y="1196975"/>
            <a:ext cx="6343650" cy="3168650"/>
          </a:xfrm>
        </p:spPr>
      </p:pic>
    </p:spTree>
    <p:extLst>
      <p:ext uri="{BB962C8B-B14F-4D97-AF65-F5344CB8AC3E}">
        <p14:creationId xmlns:p14="http://schemas.microsoft.com/office/powerpoint/2010/main" val="15790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z="3200" smtClean="0"/>
              <a:t>Frontový režim Shaped Round Robin</a:t>
            </a:r>
            <a:endParaRPr lang="en-US" altLang="sk-SK" sz="3200" smtClean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906963" cy="4411662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sk-SK" dirty="0" smtClean="0"/>
              <a:t>SRR vedie k plynulejšiemu vyprázdňovaniu frontov</a:t>
            </a:r>
          </a:p>
          <a:p>
            <a:pPr lvl="1">
              <a:defRPr/>
            </a:pPr>
            <a:r>
              <a:rPr lang="sk-SK" dirty="0" smtClean="0"/>
              <a:t>Namiesto zhlukov dát z jedného frontu dochádza k prekladaniu (interleavingu) dát z rôznych frontov</a:t>
            </a:r>
          </a:p>
          <a:p>
            <a:pPr>
              <a:defRPr/>
            </a:pPr>
            <a:r>
              <a:rPr lang="sk-SK" dirty="0" smtClean="0"/>
              <a:t>SRR má dva možné podrežimy</a:t>
            </a:r>
          </a:p>
          <a:p>
            <a:pPr lvl="1">
              <a:defRPr/>
            </a:pPr>
            <a:r>
              <a:rPr lang="sk-SK" dirty="0" smtClean="0"/>
              <a:t>Shaped RR: front má garantované a trvale vyhradené pásmo, ktoré nemôžu využiť iné fronty. Zároveň je front limitovaný</a:t>
            </a:r>
          </a:p>
          <a:p>
            <a:pPr lvl="1">
              <a:defRPr/>
            </a:pPr>
            <a:r>
              <a:rPr lang="sk-SK" dirty="0" smtClean="0"/>
              <a:t>Shared RR: front má garantované pásmo, avšak ak ho nevyužíva, môžu ho využiť iné fronty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58372" name="Zástupný symbol obsahu 4" descr="WRR-SRR2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1625" y="2284413"/>
            <a:ext cx="3762375" cy="2708275"/>
          </a:xfrm>
        </p:spPr>
      </p:pic>
    </p:spTree>
    <p:extLst>
      <p:ext uri="{BB962C8B-B14F-4D97-AF65-F5344CB8AC3E}">
        <p14:creationId xmlns:p14="http://schemas.microsoft.com/office/powerpoint/2010/main" val="266222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Obrázok 6" descr="WT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27"/>
          <a:stretch>
            <a:fillRect/>
          </a:stretch>
        </p:blipFill>
        <p:spPr bwMode="auto">
          <a:xfrm>
            <a:off x="5521325" y="567705"/>
            <a:ext cx="36226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Weighted Tail Drop</a:t>
            </a:r>
            <a:endParaRPr lang="en-US" altLang="sk-SK" smtClean="0"/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>
          <a:xfrm>
            <a:off x="655638" y="2348880"/>
            <a:ext cx="8159750" cy="4204320"/>
          </a:xfrm>
        </p:spPr>
        <p:txBody>
          <a:bodyPr/>
          <a:lstStyle/>
          <a:p>
            <a:r>
              <a:rPr lang="sk-SK" dirty="0" smtClean="0"/>
              <a:t>Weighted Tail Drop je ľahkou modifikáciou základného Tail Drop mechanizmu</a:t>
            </a:r>
          </a:p>
          <a:p>
            <a:pPr lvl="1"/>
            <a:r>
              <a:rPr lang="sk-SK" dirty="0" smtClean="0"/>
              <a:t>Front má definované rôzne maximálne dĺžky (tzv. prahové hodnoty, threshold values) pre rôzne triedy prevádzky</a:t>
            </a:r>
          </a:p>
          <a:p>
            <a:pPr lvl="1"/>
            <a:r>
              <a:rPr lang="sk-SK" dirty="0" smtClean="0"/>
              <a:t>Prichádzajúci paket bude akceptovaný, ak je front zaplnený menej, než je stanovená prahová hodnota pre danú triedu prevádzky</a:t>
            </a:r>
          </a:p>
          <a:p>
            <a:pPr lvl="1"/>
            <a:r>
              <a:rPr lang="sk-SK" dirty="0" smtClean="0"/>
              <a:t>WTD nezahadzuje pakety z frontu, len spôsobuje, že pakety menej dôležitých tried budú pri vstupe do frontu zahodené pri jeho nižšej zaplnenosti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Zástupný symbol obsahu 3" descr="Queueing, scheduling on ingres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1236663"/>
            <a:ext cx="4606925" cy="5432425"/>
          </a:xfrm>
        </p:spPr>
      </p:pic>
      <p:sp>
        <p:nvSpPr>
          <p:cNvPr id="113667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Obsluha frontov na vstupe</a:t>
            </a:r>
            <a:endParaRPr lang="en-US" altLang="sk-SK" smtClean="0"/>
          </a:p>
        </p:txBody>
      </p:sp>
    </p:spTree>
    <p:extLst>
      <p:ext uri="{BB962C8B-B14F-4D97-AF65-F5344CB8AC3E}">
        <p14:creationId xmlns:p14="http://schemas.microsoft.com/office/powerpoint/2010/main" val="31003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Obsluha frontov na výstupe</a:t>
            </a:r>
            <a:endParaRPr lang="en-US" altLang="sk-SK" smtClean="0"/>
          </a:p>
        </p:txBody>
      </p:sp>
      <p:sp>
        <p:nvSpPr>
          <p:cNvPr id="114690" name="Zástupný symbol obsahu 1"/>
          <p:cNvSpPr>
            <a:spLocks noGrp="1"/>
          </p:cNvSpPr>
          <p:nvPr>
            <p:ph idx="1"/>
          </p:nvPr>
        </p:nvSpPr>
        <p:spPr>
          <a:xfrm>
            <a:off x="655638" y="2060574"/>
            <a:ext cx="8159750" cy="4492625"/>
          </a:xfrm>
        </p:spPr>
        <p:txBody>
          <a:bodyPr/>
          <a:lstStyle/>
          <a:p>
            <a:r>
              <a:rPr lang="sk-SK" altLang="sk-SK" sz="1800" dirty="0" smtClean="0"/>
              <a:t>Prepínače 2960/3560 majú za interným ringom pre každý port štyri výstupné fronty plánované SRR mechanizmom</a:t>
            </a:r>
          </a:p>
          <a:p>
            <a:pPr lvl="1"/>
            <a:r>
              <a:rPr lang="sk-SK" altLang="sk-SK" sz="1600" dirty="0" smtClean="0"/>
              <a:t>Je možné zvoliť režim Shaped alebo Shared</a:t>
            </a:r>
          </a:p>
          <a:p>
            <a:pPr lvl="2"/>
            <a:r>
              <a:rPr lang="sk-SK" altLang="sk-SK" sz="1400" dirty="0" smtClean="0"/>
              <a:t>Shaped: front má trvale vyhradené, nezdieľané a limitované pásmo</a:t>
            </a:r>
          </a:p>
          <a:p>
            <a:pPr lvl="2"/>
            <a:r>
              <a:rPr lang="sk-SK" altLang="sk-SK" sz="1400" dirty="0" smtClean="0"/>
              <a:t>Shared: front má garantované pásmo, ktoré môže expandovať</a:t>
            </a:r>
          </a:p>
          <a:p>
            <a:pPr lvl="1"/>
            <a:r>
              <a:rPr lang="sk-SK" altLang="sk-SK" sz="1600" dirty="0" smtClean="0"/>
              <a:t>Front 1 je možné označiť za prioritný (expedite). SRR ho bude obsluhovať, kým ho nevyprázdni, až potom sa začne venovať iným frontom</a:t>
            </a:r>
          </a:p>
          <a:p>
            <a:pPr lvl="1"/>
            <a:r>
              <a:rPr lang="sk-SK" altLang="sk-SK" sz="1600" dirty="0" smtClean="0"/>
              <a:t>Fronty sú pred preplnením chránené WTD mechanizmom</a:t>
            </a:r>
            <a:endParaRPr lang="en-US" altLang="sk-SK" sz="1600" dirty="0" smtClean="0"/>
          </a:p>
        </p:txBody>
      </p:sp>
      <p:pic>
        <p:nvPicPr>
          <p:cNvPr id="114692" name="Obrázok 3" descr="Basic QoS sche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17"/>
          <a:stretch>
            <a:fillRect/>
          </a:stretch>
        </p:blipFill>
        <p:spPr bwMode="auto">
          <a:xfrm>
            <a:off x="508000" y="1108075"/>
            <a:ext cx="737711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Obrázok 4" descr="Queue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014913"/>
            <a:ext cx="6858000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8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dirty="0" smtClean="0"/>
              <a:t>Obsluha frontov</a:t>
            </a:r>
            <a:br>
              <a:rPr lang="sk-SK" altLang="sk-SK" dirty="0" smtClean="0"/>
            </a:br>
            <a:r>
              <a:rPr lang="sk-SK" altLang="sk-SK" dirty="0" smtClean="0"/>
              <a:t>na výstupe</a:t>
            </a:r>
            <a:endParaRPr lang="en-US" altLang="sk-SK" dirty="0" smtClean="0"/>
          </a:p>
        </p:txBody>
      </p:sp>
      <p:pic>
        <p:nvPicPr>
          <p:cNvPr id="115715" name="Zástupný symbol obsahu 3" descr="Queueing, scheduling on egress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4163" y="52388"/>
            <a:ext cx="3779837" cy="6761162"/>
          </a:xfrm>
        </p:spPr>
      </p:pic>
    </p:spTree>
    <p:extLst>
      <p:ext uri="{BB962C8B-B14F-4D97-AF65-F5344CB8AC3E}">
        <p14:creationId xmlns:p14="http://schemas.microsoft.com/office/powerpoint/2010/main" val="31753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ChangeArrowheads="1"/>
          </p:cNvSpPr>
          <p:nvPr/>
        </p:nvSpPr>
        <p:spPr bwMode="auto">
          <a:xfrm>
            <a:off x="0" y="0"/>
            <a:ext cx="4800600" cy="31242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sk-SK" sz="2400">
              <a:solidFill>
                <a:srgbClr val="000000"/>
              </a:solidFill>
            </a:endParaRPr>
          </a:p>
        </p:txBody>
      </p:sp>
      <p:pic>
        <p:nvPicPr>
          <p:cNvPr id="1235971" name="Picture 3" descr="MAD1007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63" y="0"/>
            <a:ext cx="46958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59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089025"/>
            <a:ext cx="4449763" cy="110319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sk-SK" altLang="sk-SK" sz="2800" dirty="0" smtClean="0">
                <a:solidFill>
                  <a:schemeClr val="bg1"/>
                </a:solidFill>
              </a:rPr>
              <a:t>Konfigurácia QoS nástrojov na prepínačoch 2960/3560</a:t>
            </a:r>
            <a:endParaRPr lang="en-US" alt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186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Východzie nastavenie QoS</a:t>
            </a:r>
            <a:endParaRPr lang="en-US" altLang="sk-SK" smtClean="0"/>
          </a:p>
        </p:txBody>
      </p:sp>
      <p:sp>
        <p:nvSpPr>
          <p:cNvPr id="11776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sz="2400" dirty="0" smtClean="0"/>
              <a:t>Východzím nastavením na prepínačoch 2960/3560 je deaktivovaná podpora QoS</a:t>
            </a:r>
          </a:p>
          <a:p>
            <a:pPr lvl="1"/>
            <a:r>
              <a:rPr lang="sk-SK" altLang="sk-SK" sz="2000" dirty="0" smtClean="0"/>
              <a:t>Porty nie sú dôveryhodné ani nedôveryhodné, nedochádza </a:t>
            </a:r>
            <a:r>
              <a:rPr lang="sk-SK" altLang="sk-SK" sz="2000" dirty="0" smtClean="0"/>
              <a:t>k prepisom </a:t>
            </a:r>
            <a:r>
              <a:rPr lang="sk-SK" altLang="sk-SK" sz="2000" dirty="0" smtClean="0"/>
              <a:t>prioritných značiek</a:t>
            </a:r>
          </a:p>
          <a:p>
            <a:pPr lvl="1"/>
            <a:r>
              <a:rPr lang="sk-SK" altLang="sk-SK" sz="2000" dirty="0" smtClean="0"/>
              <a:t>Interne sa všetka prevádzka vyhodnocuje ako best effort</a:t>
            </a:r>
          </a:p>
          <a:p>
            <a:r>
              <a:rPr lang="sk-SK" altLang="sk-SK" sz="2400" dirty="0" smtClean="0"/>
              <a:t>Podpora pre QoS sa aktivuje v globálnom konfiguračnom režime príkazom</a:t>
            </a:r>
            <a:endParaRPr lang="en-US" altLang="sk-SK" sz="2400" dirty="0" smtClean="0"/>
          </a:p>
        </p:txBody>
      </p:sp>
      <p:grpSp>
        <p:nvGrpSpPr>
          <p:cNvPr id="117764" name="Group 4"/>
          <p:cNvGrpSpPr>
            <a:grpSpLocks/>
          </p:cNvGrpSpPr>
          <p:nvPr/>
        </p:nvGrpSpPr>
        <p:grpSpPr bwMode="auto">
          <a:xfrm>
            <a:off x="685800" y="4810125"/>
            <a:ext cx="7924800" cy="706438"/>
            <a:chOff x="432" y="1036"/>
            <a:chExt cx="4992" cy="445"/>
          </a:xfrm>
        </p:grpSpPr>
        <p:sp>
          <p:nvSpPr>
            <p:cNvPr id="117765" name="Rectangle 5"/>
            <p:cNvSpPr>
              <a:spLocks noChangeArrowheads="1"/>
            </p:cNvSpPr>
            <p:nvPr/>
          </p:nvSpPr>
          <p:spPr bwMode="auto">
            <a:xfrm>
              <a:off x="432" y="1248"/>
              <a:ext cx="4992" cy="2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altLang="sk-SK" b="1">
                  <a:solidFill>
                    <a:srgbClr val="C00000"/>
                  </a:solidFill>
                  <a:latin typeface="Courier New" pitchFamily="49" charset="0"/>
                </a:rPr>
                <a:t>mls qos</a:t>
              </a:r>
              <a:endParaRPr lang="en-US" altLang="sk-SK" b="1">
                <a:solidFill>
                  <a:srgbClr val="C00000"/>
                </a:solidFill>
                <a:latin typeface="Courier New" pitchFamily="49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/>
          </p:nvSpPr>
          <p:spPr bwMode="auto">
            <a:xfrm>
              <a:off x="432" y="1036"/>
              <a:ext cx="24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sk-SK" altLang="sk-SK" sz="1600" b="1">
                  <a:latin typeface="Courier New" pitchFamily="49" charset="0"/>
                </a:rPr>
                <a:t>Switch(config)</a:t>
              </a:r>
              <a:r>
                <a:rPr lang="en-US" altLang="sk-SK" sz="1600" b="1">
                  <a:latin typeface="Courier New" pitchFamily="49" charset="0"/>
                </a:rPr>
                <a:t>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67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Zástupný symbol obsahu 1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968875"/>
          </a:xfrm>
        </p:spPr>
        <p:txBody>
          <a:bodyPr/>
          <a:lstStyle/>
          <a:p>
            <a:r>
              <a:rPr lang="sk-SK" altLang="sk-SK" dirty="0" smtClean="0"/>
              <a:t>Pred aktiváciou QoS:</a:t>
            </a:r>
          </a:p>
          <a:p>
            <a:endParaRPr lang="sk-SK" altLang="sk-SK" dirty="0" smtClean="0"/>
          </a:p>
          <a:p>
            <a:endParaRPr lang="sk-SK" altLang="sk-SK" dirty="0" smtClean="0"/>
          </a:p>
          <a:p>
            <a:endParaRPr lang="sk-SK" altLang="sk-SK" dirty="0" smtClean="0"/>
          </a:p>
          <a:p>
            <a:r>
              <a:rPr lang="sk-SK" altLang="sk-SK" dirty="0" smtClean="0"/>
              <a:t>Po </a:t>
            </a:r>
            <a:r>
              <a:rPr lang="sk-SK" altLang="sk-SK" dirty="0" smtClean="0"/>
              <a:t>aktivácii QoS:</a:t>
            </a:r>
            <a:endParaRPr lang="en-US" altLang="sk-SK" dirty="0" smtClean="0"/>
          </a:p>
        </p:txBody>
      </p:sp>
      <p:sp>
        <p:nvSpPr>
          <p:cNvPr id="118787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Overenie stavu konfigurácie QoS</a:t>
            </a:r>
            <a:endParaRPr lang="en-US" altLang="sk-SK" smtClean="0"/>
          </a:p>
        </p:txBody>
      </p:sp>
      <p:sp>
        <p:nvSpPr>
          <p:cNvPr id="118788" name="Rectangle 8"/>
          <p:cNvSpPr>
            <a:spLocks noChangeArrowheads="1"/>
          </p:cNvSpPr>
          <p:nvPr/>
        </p:nvSpPr>
        <p:spPr bwMode="auto">
          <a:xfrm>
            <a:off x="266700" y="2132856"/>
            <a:ext cx="8610600" cy="9239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sk-SK" b="1">
                <a:latin typeface="Courier New" pitchFamily="49" charset="0"/>
              </a:rPr>
              <a:t>Switch# </a:t>
            </a:r>
            <a:r>
              <a:rPr lang="en-US" altLang="sk-SK" b="1">
                <a:solidFill>
                  <a:srgbClr val="C00000"/>
                </a:solidFill>
                <a:latin typeface="Courier New" pitchFamily="49" charset="0"/>
              </a:rPr>
              <a:t>show mls qos</a:t>
            </a:r>
          </a:p>
          <a:p>
            <a:pPr eaLnBrk="1" hangingPunct="1"/>
            <a:r>
              <a:rPr lang="en-US" altLang="sk-SK" b="1">
                <a:latin typeface="Courier New" pitchFamily="49" charset="0"/>
              </a:rPr>
              <a:t>QoS is disabled</a:t>
            </a:r>
          </a:p>
          <a:p>
            <a:pPr eaLnBrk="1" hangingPunct="1"/>
            <a:r>
              <a:rPr lang="en-US" altLang="sk-SK" b="1">
                <a:latin typeface="Courier New" pitchFamily="49" charset="0"/>
              </a:rPr>
              <a:t>QoS ip packet dscp rewrite is enabled</a:t>
            </a:r>
          </a:p>
        </p:txBody>
      </p:sp>
      <p:sp>
        <p:nvSpPr>
          <p:cNvPr id="118789" name="Rectangle 8"/>
          <p:cNvSpPr>
            <a:spLocks noChangeArrowheads="1"/>
          </p:cNvSpPr>
          <p:nvPr/>
        </p:nvSpPr>
        <p:spPr bwMode="auto">
          <a:xfrm>
            <a:off x="250825" y="4292600"/>
            <a:ext cx="8610600" cy="9239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sk-SK" b="1">
                <a:latin typeface="Courier New" pitchFamily="49" charset="0"/>
              </a:rPr>
              <a:t>Switch# </a:t>
            </a:r>
            <a:r>
              <a:rPr lang="en-US" altLang="sk-SK" b="1">
                <a:solidFill>
                  <a:srgbClr val="C00000"/>
                </a:solidFill>
                <a:latin typeface="Courier New" pitchFamily="49" charset="0"/>
              </a:rPr>
              <a:t>show mls qos</a:t>
            </a:r>
          </a:p>
          <a:p>
            <a:pPr eaLnBrk="1" hangingPunct="1"/>
            <a:r>
              <a:rPr lang="en-US" altLang="sk-SK" b="1">
                <a:latin typeface="Courier New" pitchFamily="49" charset="0"/>
              </a:rPr>
              <a:t>QoS is </a:t>
            </a:r>
            <a:r>
              <a:rPr lang="sk-SK" altLang="sk-SK" b="1">
                <a:latin typeface="Courier New" pitchFamily="49" charset="0"/>
              </a:rPr>
              <a:t>enabled</a:t>
            </a:r>
            <a:endParaRPr lang="en-US" altLang="sk-SK" b="1">
              <a:latin typeface="Courier New" pitchFamily="49" charset="0"/>
            </a:endParaRPr>
          </a:p>
          <a:p>
            <a:pPr eaLnBrk="1" hangingPunct="1"/>
            <a:r>
              <a:rPr lang="en-US" altLang="sk-SK" b="1">
                <a:latin typeface="Courier New" pitchFamily="49" charset="0"/>
              </a:rPr>
              <a:t>QoS ip packet dscp rewrite is enabled</a:t>
            </a:r>
          </a:p>
        </p:txBody>
      </p:sp>
    </p:spTree>
    <p:extLst>
      <p:ext uri="{BB962C8B-B14F-4D97-AF65-F5344CB8AC3E}">
        <p14:creationId xmlns:p14="http://schemas.microsoft.com/office/powerpoint/2010/main" val="28666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Konfigurácia dôveryhodného portu</a:t>
            </a:r>
            <a:endParaRPr lang="en-US" altLang="sk-SK" smtClean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Dôveryhodný port je port, na ktorom akceptujeme existujúce QoS značenie</a:t>
            </a:r>
          </a:p>
          <a:p>
            <a:pPr lvl="1"/>
            <a:r>
              <a:rPr lang="sk-SK" dirty="0" smtClean="0"/>
              <a:t>Prepoje medzi prepínačmi</a:t>
            </a:r>
          </a:p>
          <a:p>
            <a:pPr lvl="1"/>
            <a:r>
              <a:rPr lang="sk-SK" dirty="0" smtClean="0"/>
              <a:t>Port voči dôveryhodným zariadeniam, ktoré sú schopné generovať prioritné značenie</a:t>
            </a:r>
          </a:p>
          <a:p>
            <a:pPr lvl="1"/>
            <a:r>
              <a:rPr lang="sk-SK" dirty="0" smtClean="0"/>
              <a:t>Port, ktorý je nedôveryhodný, implicitne prepíše všetky prioritné značenia na best effort</a:t>
            </a:r>
          </a:p>
          <a:p>
            <a:r>
              <a:rPr lang="sk-SK" dirty="0" smtClean="0"/>
              <a:t>Dôverovať môžeme jednej z trojice hodnôt</a:t>
            </a:r>
          </a:p>
          <a:p>
            <a:pPr lvl="1"/>
            <a:r>
              <a:rPr lang="sk-SK" dirty="0" smtClean="0"/>
              <a:t>DSCP</a:t>
            </a:r>
          </a:p>
          <a:p>
            <a:pPr lvl="1"/>
            <a:r>
              <a:rPr lang="sk-SK" dirty="0" smtClean="0"/>
              <a:t>IP Precendence (zastaralé, v ďalšom nebudeme uvažovať)</a:t>
            </a:r>
          </a:p>
          <a:p>
            <a:pPr lvl="1"/>
            <a:r>
              <a:rPr lang="sk-SK" dirty="0" smtClean="0"/>
              <a:t>CoS</a:t>
            </a:r>
          </a:p>
          <a:p>
            <a:r>
              <a:rPr lang="sk-SK" dirty="0" smtClean="0"/>
              <a:t>Pretože end-to-end sa zachová iba DSCP, vo väčšine prípadov je vhodné zvoliť dôveru na DSCP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ChangeArrowheads="1"/>
          </p:cNvSpPr>
          <p:nvPr/>
        </p:nvSpPr>
        <p:spPr bwMode="auto">
          <a:xfrm>
            <a:off x="0" y="0"/>
            <a:ext cx="4800600" cy="31242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sk-SK" sz="2400">
              <a:solidFill>
                <a:srgbClr val="000000"/>
              </a:solidFill>
            </a:endParaRPr>
          </a:p>
        </p:txBody>
      </p:sp>
      <p:pic>
        <p:nvPicPr>
          <p:cNvPr id="1235971" name="Picture 3" descr="MAD1007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63" y="0"/>
            <a:ext cx="46958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59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089025"/>
            <a:ext cx="4449763" cy="110319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sk-SK" altLang="sk-SK" sz="2800" dirty="0" smtClean="0">
                <a:solidFill>
                  <a:schemeClr val="bg1"/>
                </a:solidFill>
              </a:rPr>
              <a:t>QoS architektúra prepínačov Catalyst 2960/3560/3750</a:t>
            </a:r>
            <a:endParaRPr lang="en-US" alt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9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Konfigurácia dôveryhodného portu</a:t>
            </a:r>
            <a:endParaRPr lang="en-US" altLang="sk-SK" smtClean="0"/>
          </a:p>
        </p:txBody>
      </p:sp>
      <p:sp>
        <p:nvSpPr>
          <p:cNvPr id="120834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dirty="0" smtClean="0"/>
              <a:t>Dôveryhodný port sa konfiguruje príkazom</a:t>
            </a:r>
            <a:endParaRPr lang="en-US" altLang="sk-SK" dirty="0" smtClean="0"/>
          </a:p>
          <a:p>
            <a:pPr>
              <a:buFont typeface="Wingdings" pitchFamily="2" charset="2"/>
              <a:buNone/>
            </a:pPr>
            <a:endParaRPr lang="en-US" altLang="sk-SK" dirty="0" smtClean="0"/>
          </a:p>
          <a:p>
            <a:endParaRPr lang="sk-SK" altLang="sk-SK" dirty="0" smtClean="0"/>
          </a:p>
          <a:p>
            <a:r>
              <a:rPr lang="en-US" altLang="sk-SK" dirty="0" err="1" smtClean="0"/>
              <a:t>Overenie</a:t>
            </a:r>
            <a:r>
              <a:rPr lang="en-US" altLang="sk-SK" dirty="0" smtClean="0"/>
              <a:t> </a:t>
            </a:r>
            <a:r>
              <a:rPr lang="en-US" altLang="sk-SK" dirty="0" err="1" smtClean="0"/>
              <a:t>konfigur</a:t>
            </a:r>
            <a:r>
              <a:rPr lang="sk-SK" altLang="sk-SK" dirty="0" smtClean="0"/>
              <a:t>ácie:</a:t>
            </a:r>
            <a:endParaRPr lang="en-US" altLang="sk-SK" dirty="0" smtClean="0"/>
          </a:p>
        </p:txBody>
      </p:sp>
      <p:grpSp>
        <p:nvGrpSpPr>
          <p:cNvPr id="120836" name="Group 4"/>
          <p:cNvGrpSpPr>
            <a:grpSpLocks/>
          </p:cNvGrpSpPr>
          <p:nvPr/>
        </p:nvGrpSpPr>
        <p:grpSpPr bwMode="auto">
          <a:xfrm>
            <a:off x="611560" y="1570435"/>
            <a:ext cx="7924800" cy="706437"/>
            <a:chOff x="432" y="1036"/>
            <a:chExt cx="4992" cy="445"/>
          </a:xfrm>
        </p:grpSpPr>
        <p:sp>
          <p:nvSpPr>
            <p:cNvPr id="120838" name="Rectangle 5"/>
            <p:cNvSpPr>
              <a:spLocks noChangeArrowheads="1"/>
            </p:cNvSpPr>
            <p:nvPr/>
          </p:nvSpPr>
          <p:spPr bwMode="auto">
            <a:xfrm>
              <a:off x="432" y="1248"/>
              <a:ext cx="4992" cy="2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altLang="sk-SK" b="1">
                  <a:solidFill>
                    <a:srgbClr val="C00000"/>
                  </a:solidFill>
                  <a:latin typeface="Courier New" pitchFamily="49" charset="0"/>
                </a:rPr>
                <a:t>mls qos trust </a:t>
              </a:r>
              <a:r>
                <a:rPr lang="en-US" altLang="sk-SK" b="1">
                  <a:solidFill>
                    <a:srgbClr val="C00000"/>
                  </a:solidFill>
                  <a:latin typeface="Courier New" pitchFamily="49" charset="0"/>
                </a:rPr>
                <a:t>{ cos | dscp | ip-precedence }</a:t>
              </a:r>
            </a:p>
          </p:txBody>
        </p:sp>
        <p:sp>
          <p:nvSpPr>
            <p:cNvPr id="120839" name="Rectangle 6"/>
            <p:cNvSpPr>
              <a:spLocks noChangeArrowheads="1"/>
            </p:cNvSpPr>
            <p:nvPr/>
          </p:nvSpPr>
          <p:spPr bwMode="auto">
            <a:xfrm>
              <a:off x="432" y="1036"/>
              <a:ext cx="24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sk-SK" altLang="sk-SK" sz="1600" b="1">
                  <a:latin typeface="Courier New" pitchFamily="49" charset="0"/>
                </a:rPr>
                <a:t>Switch(config-if)</a:t>
              </a:r>
              <a:r>
                <a:rPr lang="en-US" altLang="sk-SK" sz="1600" b="1">
                  <a:latin typeface="Courier New" pitchFamily="49" charset="0"/>
                </a:rPr>
                <a:t>#</a:t>
              </a:r>
            </a:p>
          </p:txBody>
        </p:sp>
      </p:grpSp>
      <p:sp>
        <p:nvSpPr>
          <p:cNvPr id="120837" name="Rectangle 8"/>
          <p:cNvSpPr>
            <a:spLocks noChangeArrowheads="1"/>
          </p:cNvSpPr>
          <p:nvPr/>
        </p:nvSpPr>
        <p:spPr bwMode="auto">
          <a:xfrm>
            <a:off x="250825" y="3644900"/>
            <a:ext cx="8610600" cy="28638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sk-SK" b="1" dirty="0">
                <a:latin typeface="Courier New" pitchFamily="49" charset="0"/>
              </a:rPr>
              <a:t>Switch# </a:t>
            </a:r>
            <a:r>
              <a:rPr lang="en-US" altLang="sk-SK" b="1" dirty="0">
                <a:solidFill>
                  <a:srgbClr val="C00000"/>
                </a:solidFill>
                <a:latin typeface="Courier New" pitchFamily="49" charset="0"/>
              </a:rPr>
              <a:t>show </a:t>
            </a:r>
            <a:r>
              <a:rPr lang="en-US" altLang="sk-SK" b="1" dirty="0" err="1">
                <a:solidFill>
                  <a:srgbClr val="C00000"/>
                </a:solidFill>
                <a:latin typeface="Courier New" pitchFamily="49" charset="0"/>
              </a:rPr>
              <a:t>mls</a:t>
            </a:r>
            <a:r>
              <a:rPr lang="en-US" altLang="sk-SK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altLang="sk-SK" b="1" dirty="0" err="1">
                <a:solidFill>
                  <a:srgbClr val="C00000"/>
                </a:solidFill>
                <a:latin typeface="Courier New" pitchFamily="49" charset="0"/>
              </a:rPr>
              <a:t>qos</a:t>
            </a:r>
            <a:r>
              <a:rPr lang="en-US" altLang="sk-SK" b="1" dirty="0">
                <a:solidFill>
                  <a:srgbClr val="C00000"/>
                </a:solidFill>
                <a:latin typeface="Courier New" pitchFamily="49" charset="0"/>
              </a:rPr>
              <a:t> interface fa0/24</a:t>
            </a:r>
          </a:p>
          <a:p>
            <a:pPr eaLnBrk="1" hangingPunct="1"/>
            <a:r>
              <a:rPr lang="en-US" altLang="sk-SK" b="1" dirty="0">
                <a:latin typeface="Courier New" pitchFamily="49" charset="0"/>
              </a:rPr>
              <a:t>FastEthernet0/24</a:t>
            </a:r>
          </a:p>
          <a:p>
            <a:pPr eaLnBrk="1" hangingPunct="1"/>
            <a:r>
              <a:rPr lang="en-US" altLang="sk-SK" b="1" dirty="0">
                <a:latin typeface="Courier New" pitchFamily="49" charset="0"/>
              </a:rPr>
              <a:t>trust state: trust </a:t>
            </a:r>
            <a:r>
              <a:rPr lang="en-US" altLang="sk-SK" b="1" dirty="0" err="1">
                <a:latin typeface="Courier New" pitchFamily="49" charset="0"/>
              </a:rPr>
              <a:t>dscp</a:t>
            </a:r>
            <a:endParaRPr lang="en-US" altLang="sk-SK" b="1" dirty="0">
              <a:latin typeface="Courier New" pitchFamily="49" charset="0"/>
            </a:endParaRPr>
          </a:p>
          <a:p>
            <a:pPr eaLnBrk="1" hangingPunct="1"/>
            <a:r>
              <a:rPr lang="en-US" altLang="sk-SK" b="1" dirty="0">
                <a:latin typeface="Courier New" pitchFamily="49" charset="0"/>
              </a:rPr>
              <a:t>trust mode: trust </a:t>
            </a:r>
            <a:r>
              <a:rPr lang="en-US" altLang="sk-SK" b="1" dirty="0" err="1">
                <a:latin typeface="Courier New" pitchFamily="49" charset="0"/>
              </a:rPr>
              <a:t>dscp</a:t>
            </a:r>
            <a:endParaRPr lang="en-US" altLang="sk-SK" b="1" dirty="0">
              <a:latin typeface="Courier New" pitchFamily="49" charset="0"/>
            </a:endParaRPr>
          </a:p>
          <a:p>
            <a:pPr eaLnBrk="1" hangingPunct="1"/>
            <a:r>
              <a:rPr lang="en-US" altLang="sk-SK" b="1" dirty="0">
                <a:latin typeface="Courier New" pitchFamily="49" charset="0"/>
              </a:rPr>
              <a:t>trust enabled flag: </a:t>
            </a:r>
            <a:r>
              <a:rPr lang="en-US" altLang="sk-SK" b="1" dirty="0" err="1">
                <a:latin typeface="Courier New" pitchFamily="49" charset="0"/>
              </a:rPr>
              <a:t>ena</a:t>
            </a:r>
            <a:endParaRPr lang="en-US" altLang="sk-SK" b="1" dirty="0">
              <a:latin typeface="Courier New" pitchFamily="49" charset="0"/>
            </a:endParaRPr>
          </a:p>
          <a:p>
            <a:pPr eaLnBrk="1" hangingPunct="1"/>
            <a:r>
              <a:rPr lang="en-US" altLang="sk-SK" b="1" dirty="0">
                <a:latin typeface="Courier New" pitchFamily="49" charset="0"/>
              </a:rPr>
              <a:t>COS override: dis</a:t>
            </a:r>
          </a:p>
          <a:p>
            <a:pPr eaLnBrk="1" hangingPunct="1"/>
            <a:r>
              <a:rPr lang="en-US" altLang="sk-SK" b="1" dirty="0">
                <a:latin typeface="Courier New" pitchFamily="49" charset="0"/>
              </a:rPr>
              <a:t>default COS: 0</a:t>
            </a:r>
          </a:p>
          <a:p>
            <a:pPr eaLnBrk="1" hangingPunct="1"/>
            <a:r>
              <a:rPr lang="en-US" altLang="sk-SK" b="1" dirty="0">
                <a:latin typeface="Courier New" pitchFamily="49" charset="0"/>
              </a:rPr>
              <a:t>DSCP Mutation Map: Default DSCP Mutation Map</a:t>
            </a:r>
          </a:p>
          <a:p>
            <a:pPr eaLnBrk="1" hangingPunct="1"/>
            <a:r>
              <a:rPr lang="en-US" altLang="sk-SK" b="1" dirty="0">
                <a:latin typeface="Courier New" pitchFamily="49" charset="0"/>
              </a:rPr>
              <a:t>Trust device: none</a:t>
            </a:r>
          </a:p>
          <a:p>
            <a:pPr eaLnBrk="1" hangingPunct="1"/>
            <a:r>
              <a:rPr lang="en-US" altLang="sk-SK" b="1" dirty="0" err="1">
                <a:latin typeface="Courier New" pitchFamily="49" charset="0"/>
              </a:rPr>
              <a:t>qos</a:t>
            </a:r>
            <a:r>
              <a:rPr lang="en-US" altLang="sk-SK" b="1" dirty="0">
                <a:latin typeface="Courier New" pitchFamily="49" charset="0"/>
              </a:rPr>
              <a:t> mode: port-based</a:t>
            </a:r>
          </a:p>
        </p:txBody>
      </p:sp>
    </p:spTree>
    <p:extLst>
      <p:ext uri="{BB962C8B-B14F-4D97-AF65-F5344CB8AC3E}">
        <p14:creationId xmlns:p14="http://schemas.microsoft.com/office/powerpoint/2010/main" val="11397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Konfigurácia klasifikácie na porte</a:t>
            </a:r>
            <a:endParaRPr lang="en-US" altLang="sk-SK" smtClean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Porty voči nedôveryhodným zariadeniam nemôžu akceptovať prichádzajúce QoS značky, ale prehodnotiť obsah paketu a stanoviť vlastné značenie</a:t>
            </a:r>
          </a:p>
          <a:p>
            <a:pPr lvl="1"/>
            <a:r>
              <a:rPr lang="sk-SK" dirty="0" smtClean="0"/>
              <a:t>Na tento účel sa využívajú konštrukty class-map a policy-map aplikované vo vstupnom smere na rozhraniach</a:t>
            </a:r>
          </a:p>
        </p:txBody>
      </p:sp>
    </p:spTree>
    <p:extLst>
      <p:ext uri="{BB962C8B-B14F-4D97-AF65-F5344CB8AC3E}">
        <p14:creationId xmlns:p14="http://schemas.microsoft.com/office/powerpoint/2010/main" val="609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Zástupný symbol obsahu 1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968875"/>
          </a:xfrm>
        </p:spPr>
        <p:txBody>
          <a:bodyPr/>
          <a:lstStyle/>
          <a:p>
            <a:r>
              <a:rPr lang="en-US" altLang="sk-SK" smtClean="0"/>
              <a:t>Konfigur</a:t>
            </a:r>
            <a:r>
              <a:rPr lang="sk-SK" altLang="sk-SK" smtClean="0"/>
              <a:t>ácia:</a:t>
            </a:r>
            <a:endParaRPr lang="en-US" altLang="sk-SK" smtClean="0"/>
          </a:p>
        </p:txBody>
      </p:sp>
      <p:sp>
        <p:nvSpPr>
          <p:cNvPr id="12288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 1: Výber hlasovej prevádzky</a:t>
            </a:r>
            <a:endParaRPr lang="en-US" altLang="sk-SK" smtClean="0"/>
          </a:p>
        </p:txBody>
      </p:sp>
      <p:sp>
        <p:nvSpPr>
          <p:cNvPr id="122884" name="Rectangle 8"/>
          <p:cNvSpPr>
            <a:spLocks noChangeArrowheads="1"/>
          </p:cNvSpPr>
          <p:nvPr/>
        </p:nvSpPr>
        <p:spPr bwMode="auto">
          <a:xfrm>
            <a:off x="250825" y="2479675"/>
            <a:ext cx="8610600" cy="28940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altLang="sk-SK" sz="1600" b="1">
                <a:latin typeface="Courier New" pitchFamily="49" charset="0"/>
              </a:rPr>
              <a:t>access</a:t>
            </a:r>
            <a:r>
              <a:rPr lang="en-US" altLang="sk-SK" sz="1600" b="1">
                <a:latin typeface="Courier New" pitchFamily="49" charset="0"/>
              </a:rPr>
              <a:t>-class 100 permit udp any any range 16384 32767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!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class-map Voice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 match access-group 100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!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policy-map Fa0/24-in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 class Voice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  set dscp ef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!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interface FastEthernet0/24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 service-policy input Fa0/24-in</a:t>
            </a:r>
          </a:p>
        </p:txBody>
      </p:sp>
    </p:spTree>
    <p:extLst>
      <p:ext uri="{BB962C8B-B14F-4D97-AF65-F5344CB8AC3E}">
        <p14:creationId xmlns:p14="http://schemas.microsoft.com/office/powerpoint/2010/main" val="15416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Zástupný symbol obsahu 1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968875"/>
          </a:xfrm>
        </p:spPr>
        <p:txBody>
          <a:bodyPr/>
          <a:lstStyle/>
          <a:p>
            <a:r>
              <a:rPr lang="sk-SK" altLang="sk-SK" smtClean="0"/>
              <a:t>Overenie:</a:t>
            </a:r>
            <a:endParaRPr lang="en-US" altLang="sk-SK" smtClean="0"/>
          </a:p>
        </p:txBody>
      </p:sp>
      <p:sp>
        <p:nvSpPr>
          <p:cNvPr id="123907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 1: Výber hlasovej prevádzky</a:t>
            </a:r>
            <a:endParaRPr lang="en-US" altLang="sk-SK" smtClean="0"/>
          </a:p>
        </p:txBody>
      </p:sp>
      <p:sp>
        <p:nvSpPr>
          <p:cNvPr id="123908" name="Rectangle 8"/>
          <p:cNvSpPr>
            <a:spLocks noChangeArrowheads="1"/>
          </p:cNvSpPr>
          <p:nvPr/>
        </p:nvSpPr>
        <p:spPr bwMode="auto">
          <a:xfrm>
            <a:off x="250825" y="2479675"/>
            <a:ext cx="8610600" cy="42783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sk-SK" sz="1600" b="1">
                <a:latin typeface="Courier New" pitchFamily="49" charset="0"/>
              </a:rPr>
              <a:t>Switch#</a:t>
            </a:r>
            <a:r>
              <a:rPr lang="sk-SK" altLang="sk-SK" sz="1600" b="1">
                <a:latin typeface="Courier New" pitchFamily="49" charset="0"/>
              </a:rPr>
              <a:t> </a:t>
            </a:r>
            <a:r>
              <a:rPr lang="en-US" altLang="sk-SK" sz="1600" b="1">
                <a:solidFill>
                  <a:srgbClr val="C00000"/>
                </a:solidFill>
                <a:latin typeface="Courier New" pitchFamily="49" charset="0"/>
              </a:rPr>
              <a:t>show ip access-list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Extended IP access list 100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    10 permit udp any any range 16384 32767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Switch#</a:t>
            </a:r>
            <a:r>
              <a:rPr lang="sk-SK" altLang="sk-SK" sz="1600" b="1">
                <a:latin typeface="Courier New" pitchFamily="49" charset="0"/>
              </a:rPr>
              <a:t> </a:t>
            </a:r>
            <a:r>
              <a:rPr lang="en-US" altLang="sk-SK" sz="1600" b="1">
                <a:solidFill>
                  <a:srgbClr val="C00000"/>
                </a:solidFill>
                <a:latin typeface="Courier New" pitchFamily="49" charset="0"/>
              </a:rPr>
              <a:t>show class-map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                                                                                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 Class Map match-any class-default (id 0)                                       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                                                                                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   Match any                                                                    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                                                                                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 Class Map match-all Voice (id 1)                                               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                                                                                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   Match access-group  100                                                      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                                                                                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Switch#</a:t>
            </a:r>
            <a:r>
              <a:rPr lang="sk-SK" altLang="sk-SK" sz="1600" b="1">
                <a:latin typeface="Courier New" pitchFamily="49" charset="0"/>
              </a:rPr>
              <a:t> </a:t>
            </a:r>
            <a:r>
              <a:rPr lang="en-US" altLang="sk-SK" sz="1600" b="1">
                <a:solidFill>
                  <a:srgbClr val="C00000"/>
                </a:solidFill>
                <a:latin typeface="Courier New" pitchFamily="49" charset="0"/>
              </a:rPr>
              <a:t>show policy-map</a:t>
            </a:r>
            <a:endParaRPr lang="en-US" altLang="sk-SK" sz="1600" b="1">
              <a:latin typeface="Courier New" pitchFamily="49" charset="0"/>
            </a:endParaRP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  Policy Map Fa0/24-in                                                          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    Class Voice                                                                 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      set dscp ef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260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Zástupný symbol obsahu 1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968875"/>
          </a:xfrm>
        </p:spPr>
        <p:txBody>
          <a:bodyPr/>
          <a:lstStyle/>
          <a:p>
            <a:r>
              <a:rPr lang="sk-SK" altLang="sk-SK" smtClean="0"/>
              <a:t>Overenie (pokr.)</a:t>
            </a:r>
            <a:endParaRPr lang="en-US" altLang="sk-SK" smtClean="0"/>
          </a:p>
        </p:txBody>
      </p:sp>
      <p:sp>
        <p:nvSpPr>
          <p:cNvPr id="124931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 1: Výber hlasovej prevádzky</a:t>
            </a:r>
            <a:endParaRPr lang="en-US" altLang="sk-SK" smtClean="0"/>
          </a:p>
        </p:txBody>
      </p:sp>
      <p:sp>
        <p:nvSpPr>
          <p:cNvPr id="124932" name="Rectangle 8"/>
          <p:cNvSpPr>
            <a:spLocks noChangeArrowheads="1"/>
          </p:cNvSpPr>
          <p:nvPr/>
        </p:nvSpPr>
        <p:spPr bwMode="auto">
          <a:xfrm>
            <a:off x="250825" y="2479675"/>
            <a:ext cx="8610600" cy="28019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sk-SK" sz="1600" b="1">
                <a:latin typeface="Courier New" pitchFamily="49" charset="0"/>
              </a:rPr>
              <a:t>Switch#</a:t>
            </a:r>
            <a:r>
              <a:rPr lang="sk-SK" altLang="sk-SK" sz="1600" b="1">
                <a:latin typeface="Courier New" pitchFamily="49" charset="0"/>
              </a:rPr>
              <a:t> </a:t>
            </a:r>
            <a:r>
              <a:rPr lang="en-US" altLang="sk-SK" sz="1600" b="1">
                <a:solidFill>
                  <a:srgbClr val="C00000"/>
                </a:solidFill>
                <a:latin typeface="Courier New" pitchFamily="49" charset="0"/>
              </a:rPr>
              <a:t>show mls qos int fa0/24                                                  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FastEthernet0/24                                                                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Attached policy-map for Ingress: Fa0/24-in                                      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trust state: not trusted                                                        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trust mode: not trusted                                                         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trust enabled flag: ena                                                         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COS override: dis                                                               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default COS: 0                                                                  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DSCP Mutation Map: Default DSCP Mutation Map                                    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Trust device: none                                                              </a:t>
            </a:r>
          </a:p>
          <a:p>
            <a:pPr eaLnBrk="1" hangingPunct="1"/>
            <a:r>
              <a:rPr lang="en-US" altLang="sk-SK" sz="1600" b="1">
                <a:latin typeface="Courier New" pitchFamily="49" charset="0"/>
              </a:rPr>
              <a:t>qos mode: port-based</a:t>
            </a:r>
          </a:p>
        </p:txBody>
      </p:sp>
    </p:spTree>
    <p:extLst>
      <p:ext uri="{BB962C8B-B14F-4D97-AF65-F5344CB8AC3E}">
        <p14:creationId xmlns:p14="http://schemas.microsoft.com/office/powerpoint/2010/main" val="17913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Zástupný symbol obsahu 1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968875"/>
          </a:xfrm>
        </p:spPr>
        <p:txBody>
          <a:bodyPr/>
          <a:lstStyle/>
          <a:p>
            <a:r>
              <a:rPr lang="sk-SK" altLang="sk-SK" smtClean="0"/>
              <a:t>Konfigurácia:</a:t>
            </a:r>
            <a:endParaRPr lang="en-US" altLang="sk-SK" smtClean="0"/>
          </a:p>
        </p:txBody>
      </p:sp>
      <p:sp>
        <p:nvSpPr>
          <p:cNvPr id="125955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dirty="0" smtClean="0"/>
              <a:t>Príklad 2: Hlasová prevádzka, signalizácia </a:t>
            </a:r>
            <a:r>
              <a:rPr lang="sk-SK" altLang="sk-SK" dirty="0" smtClean="0"/>
              <a:t>a CAPWAP</a:t>
            </a:r>
            <a:endParaRPr lang="en-US" altLang="sk-SK" dirty="0" smtClean="0"/>
          </a:p>
        </p:txBody>
      </p:sp>
      <p:sp>
        <p:nvSpPr>
          <p:cNvPr id="125956" name="Rectangle 8"/>
          <p:cNvSpPr>
            <a:spLocks noChangeArrowheads="1"/>
          </p:cNvSpPr>
          <p:nvPr/>
        </p:nvSpPr>
        <p:spPr bwMode="auto">
          <a:xfrm>
            <a:off x="250825" y="2276475"/>
            <a:ext cx="8610600" cy="4186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altLang="sk-SK" sz="1400" b="1">
                <a:latin typeface="Courier New" pitchFamily="49" charset="0"/>
              </a:rPr>
              <a:t>access</a:t>
            </a:r>
            <a:r>
              <a:rPr lang="en-US" altLang="sk-SK" sz="1400" b="1">
                <a:latin typeface="Courier New" pitchFamily="49" charset="0"/>
              </a:rPr>
              <a:t>-</a:t>
            </a:r>
            <a:r>
              <a:rPr lang="sk-SK" altLang="sk-SK" sz="1400" b="1">
                <a:latin typeface="Courier New" pitchFamily="49" charset="0"/>
              </a:rPr>
              <a:t>list</a:t>
            </a:r>
            <a:r>
              <a:rPr lang="en-US" altLang="sk-SK" sz="1400" b="1">
                <a:latin typeface="Courier New" pitchFamily="49" charset="0"/>
              </a:rPr>
              <a:t> 100 permit udp any any range 16384 32767</a:t>
            </a:r>
            <a:endParaRPr lang="sk-SK" altLang="sk-SK" sz="1400" b="1">
              <a:latin typeface="Courier New" pitchFamily="49" charset="0"/>
            </a:endParaRP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access-list 100 permit udp any any eq 5060</a:t>
            </a:r>
            <a:endParaRPr lang="en-US" altLang="sk-SK" sz="1400" b="1">
              <a:latin typeface="Courier New" pitchFamily="49" charset="0"/>
            </a:endParaRP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!</a:t>
            </a:r>
            <a:endParaRPr lang="sk-SK" altLang="sk-SK" sz="1400" b="1">
              <a:latin typeface="Courier New" pitchFamily="49" charset="0"/>
            </a:endParaRP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access-list 101 permit udp any any range 5246 5247</a:t>
            </a:r>
            <a:endParaRPr lang="en-US" altLang="sk-SK" sz="1400" b="1">
              <a:latin typeface="Courier New" pitchFamily="49" charset="0"/>
            </a:endParaRP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!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class-map Voice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match access-group 100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!</a:t>
            </a:r>
            <a:endParaRPr lang="sk-SK" altLang="sk-SK" sz="1400" b="1">
              <a:latin typeface="Courier New" pitchFamily="49" charset="0"/>
            </a:endParaRP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class-map CAPWAP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 match access-group 101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!</a:t>
            </a:r>
            <a:endParaRPr lang="en-US" altLang="sk-SK" sz="1400" b="1">
              <a:latin typeface="Courier New" pitchFamily="49" charset="0"/>
            </a:endParaRP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policy-map Fa0/24-in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class Voice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 </a:t>
            </a:r>
            <a:r>
              <a:rPr lang="sk-SK" altLang="sk-SK" sz="1400" b="1">
                <a:latin typeface="Courier New" pitchFamily="49" charset="0"/>
              </a:rPr>
              <a:t>trust dscp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 class CAPWAP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  set dscp af11</a:t>
            </a:r>
            <a:endParaRPr lang="en-US" altLang="sk-SK" sz="1400" b="1">
              <a:latin typeface="Courier New" pitchFamily="49" charset="0"/>
            </a:endParaRP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!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interface FastEthernet0/24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service-policy input Fa0/24-in</a:t>
            </a:r>
          </a:p>
        </p:txBody>
      </p:sp>
    </p:spTree>
    <p:extLst>
      <p:ext uri="{BB962C8B-B14F-4D97-AF65-F5344CB8AC3E}">
        <p14:creationId xmlns:p14="http://schemas.microsoft.com/office/powerpoint/2010/main" val="4551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Zástupný symbol obsahu 1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968875"/>
          </a:xfrm>
        </p:spPr>
        <p:txBody>
          <a:bodyPr/>
          <a:lstStyle/>
          <a:p>
            <a:r>
              <a:rPr lang="sk-SK" altLang="sk-SK" smtClean="0"/>
              <a:t>Overenie:</a:t>
            </a:r>
            <a:endParaRPr lang="en-US" altLang="sk-SK" smtClean="0"/>
          </a:p>
        </p:txBody>
      </p:sp>
      <p:sp>
        <p:nvSpPr>
          <p:cNvPr id="126979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dirty="0" smtClean="0"/>
              <a:t>Príklad 2: Hlasová prevádzka, signalizácia </a:t>
            </a:r>
            <a:r>
              <a:rPr lang="sk-SK" altLang="sk-SK" dirty="0" smtClean="0"/>
              <a:t>a CAPWAP</a:t>
            </a:r>
            <a:endParaRPr lang="en-US" altLang="sk-SK" dirty="0" smtClean="0"/>
          </a:p>
        </p:txBody>
      </p:sp>
      <p:sp>
        <p:nvSpPr>
          <p:cNvPr id="126980" name="Rectangle 8"/>
          <p:cNvSpPr>
            <a:spLocks noChangeArrowheads="1"/>
          </p:cNvSpPr>
          <p:nvPr/>
        </p:nvSpPr>
        <p:spPr bwMode="auto">
          <a:xfrm>
            <a:off x="250825" y="2276475"/>
            <a:ext cx="8610600" cy="44021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sk-SK" sz="1400" b="1">
                <a:latin typeface="Courier New" pitchFamily="49" charset="0"/>
              </a:rPr>
              <a:t>Switch# </a:t>
            </a:r>
            <a:r>
              <a:rPr lang="en-US" altLang="sk-SK" sz="1400" b="1">
                <a:solidFill>
                  <a:srgbClr val="C00000"/>
                </a:solidFill>
                <a:latin typeface="Courier New" pitchFamily="49" charset="0"/>
              </a:rPr>
              <a:t>show ip access-lists 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Extended IP access list 100  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   10 permit udp any any range 16384 32767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   20 permit udp any any eq 5060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Extended IP access list 101  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   10 permit udp any any range 5246 5247                                      </a:t>
            </a:r>
          </a:p>
          <a:p>
            <a:pPr eaLnBrk="1" hangingPunct="1"/>
            <a:endParaRPr lang="en-US" altLang="sk-SK" sz="1400" b="1">
              <a:latin typeface="Courier New" pitchFamily="49" charset="0"/>
            </a:endParaRP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Switch# </a:t>
            </a:r>
            <a:r>
              <a:rPr lang="en-US" altLang="sk-SK" sz="1400" b="1">
                <a:solidFill>
                  <a:srgbClr val="C00000"/>
                </a:solidFill>
                <a:latin typeface="Courier New" pitchFamily="49" charset="0"/>
              </a:rPr>
              <a:t>show class-map       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Class Map match-all CAPWAP (id 2)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  Match access-group  101   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                            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Class Map match-all Voice (id 1)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  Match access-group  100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Switch# </a:t>
            </a:r>
            <a:r>
              <a:rPr lang="en-US" altLang="sk-SK" sz="1400" b="1">
                <a:solidFill>
                  <a:srgbClr val="C00000"/>
                </a:solidFill>
                <a:latin typeface="Courier New" pitchFamily="49" charset="0"/>
              </a:rPr>
              <a:t>show policy-map     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 Policy Map Fa0/24-in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   Class Voice             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     trust dscp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   Class CAPWAP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     set dscp af11 </a:t>
            </a:r>
          </a:p>
        </p:txBody>
      </p:sp>
    </p:spTree>
    <p:extLst>
      <p:ext uri="{BB962C8B-B14F-4D97-AF65-F5344CB8AC3E}">
        <p14:creationId xmlns:p14="http://schemas.microsoft.com/office/powerpoint/2010/main" val="27010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Zástupný symbol obsahu 1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968875"/>
          </a:xfrm>
        </p:spPr>
        <p:txBody>
          <a:bodyPr/>
          <a:lstStyle/>
          <a:p>
            <a:r>
              <a:rPr lang="sk-SK" altLang="sk-SK" smtClean="0"/>
              <a:t>Konfigurácia</a:t>
            </a:r>
            <a:endParaRPr lang="en-US" altLang="sk-SK" smtClean="0"/>
          </a:p>
        </p:txBody>
      </p:sp>
      <p:sp>
        <p:nvSpPr>
          <p:cNvPr id="12800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altLang="sk-SK" dirty="0" smtClean="0"/>
              <a:t>Príklad 3: </a:t>
            </a:r>
            <a:r>
              <a:rPr lang="sk-SK" altLang="sk-SK" dirty="0" smtClean="0"/>
              <a:t>Prevádzka z </a:t>
            </a:r>
            <a:r>
              <a:rPr lang="sk-SK" altLang="sk-SK" dirty="0" smtClean="0"/>
              <a:t>konkrétnej IP siete</a:t>
            </a:r>
            <a:endParaRPr lang="en-US" altLang="sk-SK" dirty="0" smtClean="0"/>
          </a:p>
        </p:txBody>
      </p:sp>
      <p:sp>
        <p:nvSpPr>
          <p:cNvPr id="128004" name="Rectangle 8"/>
          <p:cNvSpPr>
            <a:spLocks noChangeArrowheads="1"/>
          </p:cNvSpPr>
          <p:nvPr/>
        </p:nvSpPr>
        <p:spPr bwMode="auto">
          <a:xfrm>
            <a:off x="250825" y="2276475"/>
            <a:ext cx="8610600" cy="26781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altLang="sk-SK" sz="1400" b="1">
                <a:latin typeface="Courier New" pitchFamily="49" charset="0"/>
              </a:rPr>
              <a:t>ip access-list extended V10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 permit ip 192.168.10.0 0.0.0.255  any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!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class-map FromV10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 match access-group name V10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!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policy-map Fa0/15-in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 class FromV10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  set dscp af11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!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interface FastEthernet0/15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 service-policy input Fa0/15-in</a:t>
            </a:r>
            <a:endParaRPr lang="en-US" altLang="sk-SK" sz="1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Zástupný symbol obsahu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967287"/>
          </a:xfrm>
        </p:spPr>
        <p:txBody>
          <a:bodyPr/>
          <a:lstStyle/>
          <a:p>
            <a:r>
              <a:rPr lang="sk-SK" altLang="sk-SK" smtClean="0"/>
              <a:t>Overenie:</a:t>
            </a:r>
            <a:endParaRPr lang="en-US" altLang="sk-SK" smtClean="0"/>
          </a:p>
        </p:txBody>
      </p:sp>
      <p:sp>
        <p:nvSpPr>
          <p:cNvPr id="129027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Príklad 3: </a:t>
            </a:r>
            <a:r>
              <a:rPr lang="sk-SK" altLang="sk-SK" dirty="0" smtClean="0"/>
              <a:t>Prevádzka z </a:t>
            </a:r>
            <a:r>
              <a:rPr lang="sk-SK" altLang="sk-SK" dirty="0" smtClean="0"/>
              <a:t>konkrétnej IP siete</a:t>
            </a:r>
            <a:endParaRPr lang="en-US" altLang="sk-SK" dirty="0" smtClean="0"/>
          </a:p>
        </p:txBody>
      </p:sp>
      <p:sp>
        <p:nvSpPr>
          <p:cNvPr id="129028" name="Rectangle 8"/>
          <p:cNvSpPr>
            <a:spLocks noChangeArrowheads="1"/>
          </p:cNvSpPr>
          <p:nvPr/>
        </p:nvSpPr>
        <p:spPr bwMode="auto">
          <a:xfrm>
            <a:off x="250825" y="2133600"/>
            <a:ext cx="8610600" cy="4616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sk-SK" sz="1400" b="1">
                <a:latin typeface="Courier New" pitchFamily="49" charset="0"/>
              </a:rPr>
              <a:t>Switch# </a:t>
            </a:r>
            <a:r>
              <a:rPr lang="en-US" altLang="sk-SK" sz="1400" b="1">
                <a:solidFill>
                  <a:srgbClr val="C00000"/>
                </a:solidFill>
                <a:latin typeface="Courier New" pitchFamily="49" charset="0"/>
              </a:rPr>
              <a:t>show ip access-lists</a:t>
            </a:r>
            <a:r>
              <a:rPr lang="en-US" altLang="sk-SK" sz="1400" b="1">
                <a:latin typeface="Courier New" pitchFamily="49" charset="0"/>
              </a:rPr>
              <a:t>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Extended IP access list V10 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   10 permit ip 192.168.10.0 0.0.0.255 any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Switch# </a:t>
            </a:r>
            <a:r>
              <a:rPr lang="en-US" altLang="sk-SK" sz="1400" b="1">
                <a:solidFill>
                  <a:srgbClr val="C00000"/>
                </a:solidFill>
                <a:latin typeface="Courier New" pitchFamily="49" charset="0"/>
              </a:rPr>
              <a:t>show class-map      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Class Map match-all FromV10 (id 2)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  Match access-group name V10                                                                          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Switch# </a:t>
            </a:r>
            <a:r>
              <a:rPr lang="en-US" altLang="sk-SK" sz="1400" b="1">
                <a:solidFill>
                  <a:srgbClr val="C00000"/>
                </a:solidFill>
                <a:latin typeface="Courier New" pitchFamily="49" charset="0"/>
              </a:rPr>
              <a:t>show policy-map</a:t>
            </a:r>
            <a:r>
              <a:rPr lang="en-US" altLang="sk-SK" sz="1400" b="1">
                <a:latin typeface="Courier New" pitchFamily="49" charset="0"/>
              </a:rPr>
              <a:t>     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 Policy Map Fa0/15-in      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   Class FromV10           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      set dscp af11                                                                                       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Switch# </a:t>
            </a:r>
            <a:r>
              <a:rPr lang="en-US" altLang="sk-SK" sz="1400" b="1">
                <a:solidFill>
                  <a:srgbClr val="C00000"/>
                </a:solidFill>
                <a:latin typeface="Courier New" pitchFamily="49" charset="0"/>
              </a:rPr>
              <a:t>show mls qos interface fa0/15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FastEthernet0/15            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Attached policy-map for Ingress: Fa0/15-in</a:t>
            </a:r>
            <a:endParaRPr lang="sk-SK" altLang="sk-SK" sz="1400" b="1">
              <a:latin typeface="Courier New" pitchFamily="49" charset="0"/>
            </a:endParaRP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trust state: not trusted    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trust mode: not trusted     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trust enabled flag: ena     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COS override: dis           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default COS: 0                              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DSCP Mutation Map: Default DSCP Mutation Map                                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Trust device: none  </a:t>
            </a:r>
          </a:p>
          <a:p>
            <a:pPr eaLnBrk="1" hangingPunct="1"/>
            <a:r>
              <a:rPr lang="en-US" altLang="sk-SK" sz="1400" b="1">
                <a:latin typeface="Courier New" pitchFamily="49" charset="0"/>
              </a:rPr>
              <a:t>qos mode: port-based</a:t>
            </a:r>
          </a:p>
        </p:txBody>
      </p:sp>
    </p:spTree>
    <p:extLst>
      <p:ext uri="{BB962C8B-B14F-4D97-AF65-F5344CB8AC3E}">
        <p14:creationId xmlns:p14="http://schemas.microsoft.com/office/powerpoint/2010/main" val="40099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Vstupný policing</a:t>
            </a:r>
            <a:endParaRPr lang="en-US" altLang="sk-SK" smtClean="0"/>
          </a:p>
        </p:txBody>
      </p:sp>
      <p:sp>
        <p:nvSpPr>
          <p:cNvPr id="130050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smtClean="0"/>
              <a:t>Pomocou vstupného policingu je možné obmedziť objem vchádzajúcej prevádzky istého druhu</a:t>
            </a:r>
          </a:p>
          <a:p>
            <a:pPr lvl="1"/>
            <a:r>
              <a:rPr lang="sk-SK" altLang="sk-SK" smtClean="0"/>
              <a:t>Policing predstavuje horný limit objemu akceptovanej vstupnej prevádzky danej triedy</a:t>
            </a:r>
          </a:p>
          <a:p>
            <a:pPr lvl="1"/>
            <a:r>
              <a:rPr lang="sk-SK" altLang="sk-SK" smtClean="0"/>
              <a:t>Pomocou policingu nevytvárame garanciu minimálneho pásma, ale maximálny limit, ktorý prevádzka danej triedy nemôže prekročiť</a:t>
            </a:r>
          </a:p>
          <a:p>
            <a:pPr lvl="1"/>
            <a:r>
              <a:rPr lang="sk-SK" altLang="sk-SK" smtClean="0"/>
              <a:t>Typicky je policing vhodný na „umravnenie“ agresívnejších tokov</a:t>
            </a:r>
            <a:endParaRPr lang="en-US" altLang="sk-SK" smtClean="0"/>
          </a:p>
        </p:txBody>
      </p:sp>
    </p:spTree>
    <p:extLst>
      <p:ext uri="{BB962C8B-B14F-4D97-AF65-F5344CB8AC3E}">
        <p14:creationId xmlns:p14="http://schemas.microsoft.com/office/powerpoint/2010/main" val="13791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QoS architektúra prepínačov</a:t>
            </a:r>
            <a:endParaRPr lang="en-US" altLang="sk-SK" smtClean="0"/>
          </a:p>
        </p:txBody>
      </p:sp>
      <p:sp>
        <p:nvSpPr>
          <p:cNvPr id="106498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smtClean="0"/>
              <a:t>Prepínače Catalyst 2960 a 3560 majú prakticky identickú QoS architektúru</a:t>
            </a:r>
          </a:p>
          <a:p>
            <a:r>
              <a:rPr lang="sk-SK" altLang="sk-SK" smtClean="0"/>
              <a:t>Základná schéma QoS operácií:</a:t>
            </a:r>
          </a:p>
        </p:txBody>
      </p:sp>
      <p:pic>
        <p:nvPicPr>
          <p:cNvPr id="106500" name="Obrázok 3" descr="Basic QoS sche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708920"/>
            <a:ext cx="8128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7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Zástupný symbol obsahu 1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968875"/>
          </a:xfrm>
        </p:spPr>
        <p:txBody>
          <a:bodyPr/>
          <a:lstStyle/>
          <a:p>
            <a:r>
              <a:rPr lang="sk-SK" altLang="sk-SK" smtClean="0"/>
              <a:t>Konfigurácia:</a:t>
            </a:r>
            <a:endParaRPr lang="en-US" altLang="sk-SK" smtClean="0"/>
          </a:p>
        </p:txBody>
      </p:sp>
      <p:sp>
        <p:nvSpPr>
          <p:cNvPr id="131075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dirty="0" smtClean="0"/>
              <a:t>Príklad: Obmedzenie objemu HTTP prevádzky</a:t>
            </a:r>
            <a:endParaRPr lang="en-US" altLang="sk-SK" dirty="0" smtClean="0"/>
          </a:p>
        </p:txBody>
      </p:sp>
      <p:sp>
        <p:nvSpPr>
          <p:cNvPr id="131076" name="Rectangle 8"/>
          <p:cNvSpPr>
            <a:spLocks noChangeArrowheads="1"/>
          </p:cNvSpPr>
          <p:nvPr/>
        </p:nvSpPr>
        <p:spPr bwMode="auto">
          <a:xfrm>
            <a:off x="250825" y="2276475"/>
            <a:ext cx="8610600" cy="28940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altLang="sk-SK" sz="1400" b="1">
                <a:latin typeface="Courier New" pitchFamily="49" charset="0"/>
              </a:rPr>
              <a:t>ip access-list extended HTTP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 permit tcp any eq 80 any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 permit tcp any eq 443 any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!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class-map HTTP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 match access-group name HTTP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!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policy-map Fa0/1-in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 class HTTP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  police 1000000 8000 exceed-action drop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!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interface FastEthernet0/1</a:t>
            </a:r>
          </a:p>
          <a:p>
            <a:pPr eaLnBrk="1" hangingPunct="1"/>
            <a:r>
              <a:rPr lang="sk-SK" altLang="sk-SK" sz="1400" b="1">
                <a:latin typeface="Courier New" pitchFamily="49" charset="0"/>
              </a:rPr>
              <a:t> service-policy input Fa0/1-in</a:t>
            </a:r>
            <a:endParaRPr lang="en-US" altLang="sk-SK" sz="1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Zástupný symbol obsahu 1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968875"/>
          </a:xfrm>
        </p:spPr>
        <p:txBody>
          <a:bodyPr/>
          <a:lstStyle/>
          <a:p>
            <a:r>
              <a:rPr lang="sk-SK" altLang="sk-SK" smtClean="0"/>
              <a:t>Východzie mapovanie:</a:t>
            </a:r>
          </a:p>
          <a:p>
            <a:endParaRPr lang="sk-SK" altLang="sk-SK" smtClean="0"/>
          </a:p>
          <a:p>
            <a:endParaRPr lang="sk-SK" altLang="sk-SK" smtClean="0"/>
          </a:p>
          <a:p>
            <a:endParaRPr lang="sk-SK" altLang="sk-SK" smtClean="0"/>
          </a:p>
          <a:p>
            <a:endParaRPr lang="sk-SK" altLang="sk-SK" smtClean="0"/>
          </a:p>
          <a:p>
            <a:r>
              <a:rPr lang="sk-SK" altLang="sk-SK" smtClean="0"/>
              <a:t>V prípade nutnosti zmena mapovania:</a:t>
            </a:r>
          </a:p>
          <a:p>
            <a:pPr>
              <a:buFont typeface="Wingdings" pitchFamily="2" charset="2"/>
              <a:buNone/>
            </a:pPr>
            <a:endParaRPr lang="en-US" altLang="sk-SK" smtClean="0"/>
          </a:p>
        </p:txBody>
      </p:sp>
      <p:sp>
        <p:nvSpPr>
          <p:cNvPr id="132099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Mapovanie tried do výstupných frontov</a:t>
            </a:r>
            <a:endParaRPr lang="en-US" altLang="sk-SK" smtClean="0"/>
          </a:p>
        </p:txBody>
      </p:sp>
      <p:sp>
        <p:nvSpPr>
          <p:cNvPr id="132100" name="Rectangle 8"/>
          <p:cNvSpPr>
            <a:spLocks noChangeArrowheads="1"/>
          </p:cNvSpPr>
          <p:nvPr/>
        </p:nvSpPr>
        <p:spPr bwMode="auto">
          <a:xfrm>
            <a:off x="0" y="2284413"/>
            <a:ext cx="9144000" cy="2800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altLang="sk-SK" sz="1600" b="1">
                <a:latin typeface="Courier New" pitchFamily="49" charset="0"/>
              </a:rPr>
              <a:t>Switch# </a:t>
            </a:r>
            <a:r>
              <a:rPr lang="sk-SK" altLang="sk-SK" sz="1600" b="1">
                <a:solidFill>
                  <a:srgbClr val="C00000"/>
                </a:solidFill>
                <a:latin typeface="Courier New" pitchFamily="49" charset="0"/>
              </a:rPr>
              <a:t>show mls qos maps dscp-output-q                                          </a:t>
            </a:r>
          </a:p>
          <a:p>
            <a:pPr eaLnBrk="1" hangingPunct="1"/>
            <a:r>
              <a:rPr lang="sk-SK" altLang="sk-SK" sz="1600" b="1">
                <a:latin typeface="Courier New" pitchFamily="49" charset="0"/>
              </a:rPr>
              <a:t>   Dscp-outputq-threshold map:                                                  </a:t>
            </a:r>
          </a:p>
          <a:p>
            <a:pPr eaLnBrk="1" hangingPunct="1"/>
            <a:r>
              <a:rPr lang="sk-SK" altLang="sk-SK" sz="1600" b="1">
                <a:latin typeface="Courier New" pitchFamily="49" charset="0"/>
              </a:rPr>
              <a:t>     d1 :d2    0     1     2     3     4     5     6     7     8     9          </a:t>
            </a:r>
          </a:p>
          <a:p>
            <a:pPr eaLnBrk="1" hangingPunct="1"/>
            <a:r>
              <a:rPr lang="sk-SK" altLang="sk-SK" sz="1600" b="1">
                <a:latin typeface="Courier New" pitchFamily="49" charset="0"/>
              </a:rPr>
              <a:t>     ------------------------------------------------------------               </a:t>
            </a:r>
          </a:p>
          <a:p>
            <a:pPr eaLnBrk="1" hangingPunct="1"/>
            <a:r>
              <a:rPr lang="sk-SK" altLang="sk-SK" sz="1600" b="1">
                <a:latin typeface="Courier New" pitchFamily="49" charset="0"/>
              </a:rPr>
              <a:t>      0 :    02-01 02-01 02-01 02-01 02-01 02-01 02-01 02-01 02-01 02-01        </a:t>
            </a:r>
          </a:p>
          <a:p>
            <a:pPr eaLnBrk="1" hangingPunct="1"/>
            <a:r>
              <a:rPr lang="sk-SK" altLang="sk-SK" sz="1600" b="1">
                <a:latin typeface="Courier New" pitchFamily="49" charset="0"/>
              </a:rPr>
              <a:t>      1 :    02-01 02-01 02-01 02-01 02-01 02-01 03-01 03-01 03-01 03-01        </a:t>
            </a:r>
          </a:p>
          <a:p>
            <a:pPr eaLnBrk="1" hangingPunct="1"/>
            <a:r>
              <a:rPr lang="sk-SK" altLang="sk-SK" sz="1600" b="1">
                <a:latin typeface="Courier New" pitchFamily="49" charset="0"/>
              </a:rPr>
              <a:t>      2 :    03-01 03-01 03-01 03-01 03-01 03-01 03-01 03-01 03-01 03-01        </a:t>
            </a:r>
          </a:p>
          <a:p>
            <a:pPr eaLnBrk="1" hangingPunct="1"/>
            <a:r>
              <a:rPr lang="sk-SK" altLang="sk-SK" sz="1600" b="1">
                <a:latin typeface="Courier New" pitchFamily="49" charset="0"/>
              </a:rPr>
              <a:t>      3 :    03-01 03-01 04-01 04-01 04-01 04-01 04-01 04-01 04-01 04-01        </a:t>
            </a:r>
          </a:p>
          <a:p>
            <a:pPr eaLnBrk="1" hangingPunct="1"/>
            <a:r>
              <a:rPr lang="sk-SK" altLang="sk-SK" sz="1600" b="1">
                <a:latin typeface="Courier New" pitchFamily="49" charset="0"/>
              </a:rPr>
              <a:t>      4 :    01-01 01-01 01-01 01-01 01-01 01-01 01-01 01-01 04-01 04-01        </a:t>
            </a:r>
          </a:p>
          <a:p>
            <a:pPr eaLnBrk="1" hangingPunct="1"/>
            <a:r>
              <a:rPr lang="sk-SK" altLang="sk-SK" sz="1600" b="1">
                <a:latin typeface="Courier New" pitchFamily="49" charset="0"/>
              </a:rPr>
              <a:t>      5 :    04-01 04-01 04-01 04-01 04-01 04-01 04-01 04-01 04-01 04-01        </a:t>
            </a:r>
          </a:p>
          <a:p>
            <a:pPr eaLnBrk="1" hangingPunct="1"/>
            <a:r>
              <a:rPr lang="sk-SK" altLang="sk-SK" sz="1600" b="1">
                <a:latin typeface="Courier New" pitchFamily="49" charset="0"/>
              </a:rPr>
              <a:t>      6 :    04-01 04-01 04-01 04-01                                            </a:t>
            </a:r>
            <a:endParaRPr lang="en-US" altLang="sk-SK" sz="1600" b="1">
              <a:latin typeface="Courier New" pitchFamily="49" charset="0"/>
            </a:endParaRPr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685800" y="5589588"/>
            <a:ext cx="7924800" cy="706437"/>
            <a:chOff x="432" y="1036"/>
            <a:chExt cx="4992" cy="445"/>
          </a:xfrm>
        </p:grpSpPr>
        <p:sp>
          <p:nvSpPr>
            <p:cNvPr id="132102" name="Rectangle 5"/>
            <p:cNvSpPr>
              <a:spLocks noChangeArrowheads="1"/>
            </p:cNvSpPr>
            <p:nvPr/>
          </p:nvSpPr>
          <p:spPr bwMode="auto">
            <a:xfrm>
              <a:off x="432" y="1248"/>
              <a:ext cx="4992" cy="2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altLang="sk-SK" b="1">
                  <a:solidFill>
                    <a:srgbClr val="C00000"/>
                  </a:solidFill>
                  <a:latin typeface="Courier New" pitchFamily="49" charset="0"/>
                </a:rPr>
                <a:t>mls qos srr-queue output dsc-map queue </a:t>
              </a:r>
              <a:r>
                <a:rPr lang="sk-SK" altLang="sk-SK" i="1">
                  <a:solidFill>
                    <a:srgbClr val="C00000"/>
                  </a:solidFill>
                  <a:latin typeface="Courier New" pitchFamily="49" charset="0"/>
                </a:rPr>
                <a:t>id d1 d2 d3 ...</a:t>
              </a:r>
              <a:endParaRPr lang="en-US" altLang="sk-SK" b="1">
                <a:solidFill>
                  <a:srgbClr val="C00000"/>
                </a:solidFill>
                <a:latin typeface="Courier New" pitchFamily="49" charset="0"/>
              </a:endParaRPr>
            </a:p>
          </p:txBody>
        </p:sp>
        <p:sp>
          <p:nvSpPr>
            <p:cNvPr id="132103" name="Rectangle 6"/>
            <p:cNvSpPr>
              <a:spLocks noChangeArrowheads="1"/>
            </p:cNvSpPr>
            <p:nvPr/>
          </p:nvSpPr>
          <p:spPr bwMode="auto">
            <a:xfrm>
              <a:off x="432" y="1036"/>
              <a:ext cx="24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sk-SK" altLang="sk-SK" sz="1600" b="1">
                  <a:latin typeface="Courier New" pitchFamily="49" charset="0"/>
                </a:rPr>
                <a:t>Switch(config)</a:t>
              </a:r>
              <a:r>
                <a:rPr lang="en-US" altLang="sk-SK" sz="1600" b="1">
                  <a:latin typeface="Courier New" pitchFamily="49" charset="0"/>
                </a:rPr>
                <a:t>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84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dirty="0" smtClean="0"/>
              <a:t>Nastavenie váh a režimov výstupných frontov</a:t>
            </a:r>
            <a:endParaRPr lang="en-US" altLang="sk-SK" dirty="0" smtClean="0"/>
          </a:p>
        </p:txBody>
      </p:sp>
      <p:sp>
        <p:nvSpPr>
          <p:cNvPr id="13312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sz="2400" dirty="0" smtClean="0"/>
              <a:t>Váhy a režimy výstupných frontov sa nastavujú na každom porte individuálne</a:t>
            </a:r>
          </a:p>
          <a:p>
            <a:r>
              <a:rPr lang="sk-SK" altLang="sk-SK" sz="2400" dirty="0" smtClean="0"/>
              <a:t>Východzie nastavenie</a:t>
            </a:r>
          </a:p>
          <a:p>
            <a:pPr lvl="1"/>
            <a:r>
              <a:rPr lang="sk-SK" altLang="sk-SK" sz="2000" dirty="0" smtClean="0"/>
              <a:t>Front 1 </a:t>
            </a:r>
            <a:r>
              <a:rPr lang="sk-SK" altLang="sk-SK" sz="2000" b="1" dirty="0" smtClean="0"/>
              <a:t>nie je</a:t>
            </a:r>
            <a:r>
              <a:rPr lang="sk-SK" altLang="sk-SK" sz="2000" dirty="0" smtClean="0"/>
              <a:t> nastavený ako prioritný (expedite)</a:t>
            </a:r>
          </a:p>
          <a:p>
            <a:pPr lvl="1"/>
            <a:r>
              <a:rPr lang="sk-SK" altLang="sk-SK" sz="2000" dirty="0" smtClean="0"/>
              <a:t>Front 1 pracuje v režime </a:t>
            </a:r>
            <a:r>
              <a:rPr lang="sk-SK" altLang="sk-SK" sz="2000" b="1" dirty="0" smtClean="0"/>
              <a:t>Shaped</a:t>
            </a:r>
          </a:p>
          <a:p>
            <a:pPr lvl="1"/>
            <a:r>
              <a:rPr lang="sk-SK" altLang="sk-SK" sz="2000" dirty="0" smtClean="0"/>
              <a:t>Fronty 2, 3, 4 pracujú v režime </a:t>
            </a:r>
            <a:r>
              <a:rPr lang="sk-SK" altLang="sk-SK" sz="2000" b="1" dirty="0" smtClean="0"/>
              <a:t>Shared</a:t>
            </a:r>
          </a:p>
        </p:txBody>
      </p:sp>
      <p:sp>
        <p:nvSpPr>
          <p:cNvPr id="133124" name="Rectangle 8"/>
          <p:cNvSpPr>
            <a:spLocks noChangeArrowheads="1"/>
          </p:cNvSpPr>
          <p:nvPr/>
        </p:nvSpPr>
        <p:spPr bwMode="auto">
          <a:xfrm>
            <a:off x="250825" y="4581525"/>
            <a:ext cx="8610600" cy="18462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4925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altLang="sk-SK" sz="1600" b="1">
                <a:latin typeface="Courier New" pitchFamily="49" charset="0"/>
              </a:rPr>
              <a:t>Switch# </a:t>
            </a:r>
            <a:r>
              <a:rPr lang="sk-SK" altLang="sk-SK" sz="1600" b="1">
                <a:solidFill>
                  <a:srgbClr val="C00000"/>
                </a:solidFill>
                <a:latin typeface="Courier New" pitchFamily="49" charset="0"/>
              </a:rPr>
              <a:t>show mls qos int fa0/2 queueing                                          </a:t>
            </a:r>
          </a:p>
          <a:p>
            <a:pPr eaLnBrk="1" hangingPunct="1"/>
            <a:r>
              <a:rPr lang="sk-SK" altLang="sk-SK" sz="1600" b="1">
                <a:latin typeface="Courier New" pitchFamily="49" charset="0"/>
              </a:rPr>
              <a:t>FastEthernet0/2                                                                 </a:t>
            </a:r>
          </a:p>
          <a:p>
            <a:pPr eaLnBrk="1" hangingPunct="1"/>
            <a:r>
              <a:rPr lang="sk-SK" altLang="sk-SK" sz="1600" b="1">
                <a:latin typeface="Courier New" pitchFamily="49" charset="0"/>
              </a:rPr>
              <a:t>Egress Priority Queue : disabled                                                </a:t>
            </a:r>
          </a:p>
          <a:p>
            <a:pPr eaLnBrk="1" hangingPunct="1"/>
            <a:r>
              <a:rPr lang="sk-SK" altLang="sk-SK" sz="1600" b="1">
                <a:latin typeface="Courier New" pitchFamily="49" charset="0"/>
              </a:rPr>
              <a:t>Shaped queue weights (absolute) :  25 0 0 0                                     </a:t>
            </a:r>
          </a:p>
          <a:p>
            <a:pPr eaLnBrk="1" hangingPunct="1"/>
            <a:r>
              <a:rPr lang="sk-SK" altLang="sk-SK" sz="1600" b="1">
                <a:latin typeface="Courier New" pitchFamily="49" charset="0"/>
              </a:rPr>
              <a:t>Shared queue weights  :  25 25 25 25                                            </a:t>
            </a:r>
          </a:p>
          <a:p>
            <a:pPr eaLnBrk="1" hangingPunct="1"/>
            <a:r>
              <a:rPr lang="sk-SK" altLang="sk-SK" sz="1600" b="1">
                <a:latin typeface="Courier New" pitchFamily="49" charset="0"/>
              </a:rPr>
              <a:t>The port bandwidth limit : 100  (Operational Bandwidth:100.0)                   </a:t>
            </a:r>
          </a:p>
          <a:p>
            <a:pPr eaLnBrk="1" hangingPunct="1"/>
            <a:r>
              <a:rPr lang="sk-SK" altLang="sk-SK" sz="1600" b="1">
                <a:latin typeface="Courier New" pitchFamily="49" charset="0"/>
              </a:rPr>
              <a:t>The port is mapped to qset : 1</a:t>
            </a:r>
            <a:endParaRPr lang="en-US" altLang="sk-SK" sz="1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dirty="0" smtClean="0"/>
              <a:t>Konfigurácia váh výstupných frontov </a:t>
            </a:r>
            <a:r>
              <a:rPr lang="sk-SK" altLang="sk-SK" dirty="0" smtClean="0"/>
              <a:t>v režime </a:t>
            </a:r>
            <a:r>
              <a:rPr lang="sk-SK" altLang="sk-SK" dirty="0" smtClean="0"/>
              <a:t>Shaped</a:t>
            </a:r>
            <a:endParaRPr lang="en-US" altLang="sk-SK" dirty="0" smtClean="0"/>
          </a:p>
        </p:txBody>
      </p:sp>
      <p:sp>
        <p:nvSpPr>
          <p:cNvPr id="134146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sz="2400" dirty="0" smtClean="0"/>
              <a:t>Váhy frontov v režime Shaped sa nastavujú na konkrétnom rozhraní príkazom</a:t>
            </a:r>
          </a:p>
          <a:p>
            <a:pPr lvl="1">
              <a:buFont typeface="Wingdings" pitchFamily="2" charset="2"/>
              <a:buNone/>
            </a:pPr>
            <a:endParaRPr lang="sk-SK" altLang="sk-SK" sz="2000" dirty="0" smtClean="0"/>
          </a:p>
          <a:p>
            <a:pPr lvl="1">
              <a:buFont typeface="Wingdings" pitchFamily="2" charset="2"/>
              <a:buNone/>
            </a:pPr>
            <a:endParaRPr lang="sk-SK" altLang="sk-SK" sz="2000" dirty="0" smtClean="0"/>
          </a:p>
          <a:p>
            <a:pPr lvl="1"/>
            <a:r>
              <a:rPr lang="sk-SK" altLang="sk-SK" sz="2000" dirty="0" smtClean="0"/>
              <a:t>P</a:t>
            </a:r>
            <a:r>
              <a:rPr lang="en-US" altLang="sk-SK" sz="2000" dirty="0" err="1" smtClean="0"/>
              <a:t>revr</a:t>
            </a:r>
            <a:r>
              <a:rPr lang="sk-SK" altLang="sk-SK" sz="2000" dirty="0" smtClean="0"/>
              <a:t>átené hodnoty váh w1, w2, w3, w4 stanovujú percentuálny podiel jednotlivých frontov na kapacite výstupného rozhrania (ich suma musí byť </a:t>
            </a:r>
            <a:r>
              <a:rPr lang="en-US" altLang="sk-SK" sz="2000" dirty="0" smtClean="0"/>
              <a:t>&lt;=1)</a:t>
            </a:r>
            <a:endParaRPr lang="sk-SK" altLang="sk-SK" sz="2000" dirty="0" smtClean="0"/>
          </a:p>
          <a:p>
            <a:pPr lvl="1"/>
            <a:r>
              <a:rPr lang="sk-SK" altLang="sk-SK" sz="2000" dirty="0" smtClean="0"/>
              <a:t>Váhy sa chápu v absolútnom vyjadrení</a:t>
            </a:r>
          </a:p>
          <a:p>
            <a:r>
              <a:rPr lang="sk-SK" altLang="sk-SK" sz="2400" dirty="0" smtClean="0"/>
              <a:t>Príklad: Fronty majú mať podiel v pomere </a:t>
            </a:r>
            <a:r>
              <a:rPr lang="en-US" altLang="sk-SK" sz="2400" dirty="0" smtClean="0"/>
              <a:t>50%, 25%, 12.5%, 12.5%</a:t>
            </a:r>
            <a:r>
              <a:rPr lang="sk-SK" altLang="sk-SK" sz="2400" dirty="0" smtClean="0"/>
              <a:t> (0.5=1/2, 0.25=1/4, 0.125=1/8)</a:t>
            </a:r>
            <a:endParaRPr lang="en-US" altLang="sk-SK" sz="2400" dirty="0" smtClean="0"/>
          </a:p>
        </p:txBody>
      </p:sp>
      <p:grpSp>
        <p:nvGrpSpPr>
          <p:cNvPr id="134148" name="Group 4"/>
          <p:cNvGrpSpPr>
            <a:grpSpLocks/>
          </p:cNvGrpSpPr>
          <p:nvPr/>
        </p:nvGrpSpPr>
        <p:grpSpPr bwMode="auto">
          <a:xfrm>
            <a:off x="679450" y="1916832"/>
            <a:ext cx="7924800" cy="706438"/>
            <a:chOff x="432" y="1036"/>
            <a:chExt cx="4992" cy="445"/>
          </a:xfrm>
        </p:grpSpPr>
        <p:sp>
          <p:nvSpPr>
            <p:cNvPr id="134152" name="Rectangle 5"/>
            <p:cNvSpPr>
              <a:spLocks noChangeArrowheads="1"/>
            </p:cNvSpPr>
            <p:nvPr/>
          </p:nvSpPr>
          <p:spPr bwMode="auto">
            <a:xfrm>
              <a:off x="432" y="1248"/>
              <a:ext cx="4992" cy="2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altLang="sk-SK" b="1">
                  <a:solidFill>
                    <a:srgbClr val="C00000"/>
                  </a:solidFill>
                  <a:latin typeface="Courier New" pitchFamily="49" charset="0"/>
                </a:rPr>
                <a:t>srr-queue bandwidth shape </a:t>
              </a:r>
              <a:r>
                <a:rPr lang="sk-SK" altLang="sk-SK" i="1">
                  <a:solidFill>
                    <a:srgbClr val="C00000"/>
                  </a:solidFill>
                  <a:latin typeface="Courier New" pitchFamily="49" charset="0"/>
                </a:rPr>
                <a:t>w1 w2 w3 w4</a:t>
              </a:r>
              <a:endParaRPr lang="en-US" altLang="sk-SK" i="1">
                <a:solidFill>
                  <a:srgbClr val="C00000"/>
                </a:solidFill>
                <a:latin typeface="Courier New" pitchFamily="49" charset="0"/>
              </a:endParaRPr>
            </a:p>
          </p:txBody>
        </p:sp>
        <p:sp>
          <p:nvSpPr>
            <p:cNvPr id="134153" name="Rectangle 6"/>
            <p:cNvSpPr>
              <a:spLocks noChangeArrowheads="1"/>
            </p:cNvSpPr>
            <p:nvPr/>
          </p:nvSpPr>
          <p:spPr bwMode="auto">
            <a:xfrm>
              <a:off x="432" y="1036"/>
              <a:ext cx="24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sk-SK" altLang="sk-SK" sz="1600" b="1">
                  <a:latin typeface="Courier New" pitchFamily="49" charset="0"/>
                </a:rPr>
                <a:t>Switch(config-if)</a:t>
              </a:r>
              <a:r>
                <a:rPr lang="en-US" altLang="sk-SK" sz="1600" b="1">
                  <a:latin typeface="Courier New" pitchFamily="49" charset="0"/>
                </a:rPr>
                <a:t>#</a:t>
              </a:r>
            </a:p>
          </p:txBody>
        </p:sp>
      </p:grpSp>
      <p:grpSp>
        <p:nvGrpSpPr>
          <p:cNvPr id="134149" name="Group 4"/>
          <p:cNvGrpSpPr>
            <a:grpSpLocks/>
          </p:cNvGrpSpPr>
          <p:nvPr/>
        </p:nvGrpSpPr>
        <p:grpSpPr bwMode="auto">
          <a:xfrm>
            <a:off x="679450" y="5229200"/>
            <a:ext cx="7924800" cy="706437"/>
            <a:chOff x="432" y="1036"/>
            <a:chExt cx="4992" cy="445"/>
          </a:xfrm>
        </p:grpSpPr>
        <p:sp>
          <p:nvSpPr>
            <p:cNvPr id="134150" name="Rectangle 5"/>
            <p:cNvSpPr>
              <a:spLocks noChangeArrowheads="1"/>
            </p:cNvSpPr>
            <p:nvPr/>
          </p:nvSpPr>
          <p:spPr bwMode="auto">
            <a:xfrm>
              <a:off x="432" y="1248"/>
              <a:ext cx="4992" cy="2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altLang="sk-SK" b="1">
                  <a:solidFill>
                    <a:srgbClr val="C00000"/>
                  </a:solidFill>
                  <a:latin typeface="Courier New" pitchFamily="49" charset="0"/>
                </a:rPr>
                <a:t>srr-queue bandwidth shape </a:t>
              </a:r>
              <a:r>
                <a:rPr lang="en-US" altLang="sk-SK" b="1">
                  <a:solidFill>
                    <a:srgbClr val="C00000"/>
                  </a:solidFill>
                  <a:latin typeface="Courier New" pitchFamily="49" charset="0"/>
                </a:rPr>
                <a:t>2 4 8 8</a:t>
              </a:r>
            </a:p>
          </p:txBody>
        </p:sp>
        <p:sp>
          <p:nvSpPr>
            <p:cNvPr id="134151" name="Rectangle 6"/>
            <p:cNvSpPr>
              <a:spLocks noChangeArrowheads="1"/>
            </p:cNvSpPr>
            <p:nvPr/>
          </p:nvSpPr>
          <p:spPr bwMode="auto">
            <a:xfrm>
              <a:off x="432" y="1036"/>
              <a:ext cx="24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sk-SK" altLang="sk-SK" sz="1600" b="1">
                  <a:latin typeface="Courier New" pitchFamily="49" charset="0"/>
                </a:rPr>
                <a:t>Switch(config-if)</a:t>
              </a:r>
              <a:r>
                <a:rPr lang="en-US" altLang="sk-SK" sz="1600" b="1">
                  <a:latin typeface="Courier New" pitchFamily="49" charset="0"/>
                </a:rPr>
                <a:t>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62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Konfigurácia váh výstupných frontov v režime Shared</a:t>
            </a:r>
            <a:endParaRPr lang="en-US" altLang="sk-SK" smtClean="0"/>
          </a:p>
        </p:txBody>
      </p:sp>
      <p:sp>
        <p:nvSpPr>
          <p:cNvPr id="135170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sz="2400" dirty="0" smtClean="0"/>
              <a:t>Ak má front pre režim Shaped nastavenú váhu 0, bude pracovať v režime Shared</a:t>
            </a:r>
          </a:p>
          <a:p>
            <a:pPr lvl="1"/>
            <a:r>
              <a:rPr lang="sk-SK" altLang="sk-SK" sz="2000" dirty="0" smtClean="0"/>
              <a:t>Ak je obsluha frontov zmiešaná (niektoré Shaped, iné Shared), potom v režime Shaped majú pracovať prvé fronty</a:t>
            </a:r>
          </a:p>
          <a:p>
            <a:r>
              <a:rPr lang="sk-SK" altLang="sk-SK" sz="2400" dirty="0" smtClean="0"/>
              <a:t>Príklad:</a:t>
            </a:r>
          </a:p>
          <a:p>
            <a:endParaRPr lang="sk-SK" altLang="sk-SK" sz="2400" dirty="0" smtClean="0"/>
          </a:p>
          <a:p>
            <a:endParaRPr lang="sk-SK" altLang="sk-SK" sz="2400" dirty="0" smtClean="0"/>
          </a:p>
          <a:p>
            <a:pPr lvl="1"/>
            <a:r>
              <a:rPr lang="sk-SK" altLang="sk-SK" sz="2000" dirty="0" smtClean="0"/>
              <a:t>Všetky fronty pracujú v režime Shared</a:t>
            </a:r>
          </a:p>
          <a:p>
            <a:pPr lvl="1"/>
            <a:r>
              <a:rPr lang="sk-SK" altLang="sk-SK" sz="2000" dirty="0" smtClean="0"/>
              <a:t>Váhy frontov sú 2/22, 4/22, 8/22, 8/22</a:t>
            </a:r>
          </a:p>
        </p:txBody>
      </p:sp>
      <p:grpSp>
        <p:nvGrpSpPr>
          <p:cNvPr id="135172" name="Group 4"/>
          <p:cNvGrpSpPr>
            <a:grpSpLocks/>
          </p:cNvGrpSpPr>
          <p:nvPr/>
        </p:nvGrpSpPr>
        <p:grpSpPr bwMode="auto">
          <a:xfrm>
            <a:off x="679450" y="3140968"/>
            <a:ext cx="7924800" cy="984250"/>
            <a:chOff x="432" y="1036"/>
            <a:chExt cx="4992" cy="620"/>
          </a:xfrm>
        </p:grpSpPr>
        <p:sp>
          <p:nvSpPr>
            <p:cNvPr id="135173" name="Rectangle 5"/>
            <p:cNvSpPr>
              <a:spLocks noChangeArrowheads="1"/>
            </p:cNvSpPr>
            <p:nvPr/>
          </p:nvSpPr>
          <p:spPr bwMode="auto">
            <a:xfrm>
              <a:off x="432" y="1248"/>
              <a:ext cx="4992" cy="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altLang="sk-SK" b="1">
                  <a:solidFill>
                    <a:srgbClr val="C00000"/>
                  </a:solidFill>
                  <a:latin typeface="Courier New" pitchFamily="49" charset="0"/>
                </a:rPr>
                <a:t>srr-queue bandwidth shape 0 0 0 0</a:t>
              </a:r>
            </a:p>
            <a:p>
              <a:pPr eaLnBrk="1" hangingPunct="1"/>
              <a:r>
                <a:rPr lang="sk-SK" altLang="sk-SK" b="1">
                  <a:solidFill>
                    <a:srgbClr val="C00000"/>
                  </a:solidFill>
                  <a:latin typeface="Courier New" pitchFamily="49" charset="0"/>
                </a:rPr>
                <a:t>srr-queue bandwidth share 2 4 8 8</a:t>
              </a:r>
            </a:p>
          </p:txBody>
        </p:sp>
        <p:sp>
          <p:nvSpPr>
            <p:cNvPr id="135174" name="Rectangle 6"/>
            <p:cNvSpPr>
              <a:spLocks noChangeArrowheads="1"/>
            </p:cNvSpPr>
            <p:nvPr/>
          </p:nvSpPr>
          <p:spPr bwMode="auto">
            <a:xfrm>
              <a:off x="432" y="1036"/>
              <a:ext cx="24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sk-SK" altLang="sk-SK" sz="1600" b="1">
                  <a:latin typeface="Courier New" pitchFamily="49" charset="0"/>
                </a:rPr>
                <a:t>Switch(config-if)</a:t>
              </a:r>
              <a:r>
                <a:rPr lang="en-US" altLang="sk-SK" sz="1600" b="1">
                  <a:latin typeface="Courier New" pitchFamily="49" charset="0"/>
                </a:rPr>
                <a:t>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30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Konfigurácia prioritného frontu na výstupnom rozhraní</a:t>
            </a:r>
            <a:endParaRPr lang="en-US" altLang="sk-SK" smtClean="0"/>
          </a:p>
        </p:txBody>
      </p:sp>
      <p:sp>
        <p:nvSpPr>
          <p:cNvPr id="136194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sz="2400" smtClean="0"/>
              <a:t>Front 1 môže byť prehlásený za prioritný front</a:t>
            </a:r>
          </a:p>
          <a:p>
            <a:pPr lvl="1"/>
            <a:r>
              <a:rPr lang="sk-SK" altLang="sk-SK" sz="2000" smtClean="0"/>
              <a:t>Plánovač bude vyberať rámce z tohto frontu, pokým nebude celkom prázdny, až potom sa bude venovať ostatným frontom</a:t>
            </a:r>
          </a:p>
          <a:p>
            <a:pPr lvl="1"/>
            <a:r>
              <a:rPr lang="sk-SK" altLang="sk-SK" sz="2000" smtClean="0"/>
              <a:t>Váha prioritného frontu bude ignorovaná</a:t>
            </a:r>
          </a:p>
          <a:p>
            <a:r>
              <a:rPr lang="sk-SK" altLang="sk-SK" sz="2400" smtClean="0"/>
              <a:t>Konfigurácia:</a:t>
            </a:r>
            <a:endParaRPr lang="en-US" altLang="sk-SK" sz="2400" smtClean="0"/>
          </a:p>
        </p:txBody>
      </p:sp>
      <p:grpSp>
        <p:nvGrpSpPr>
          <p:cNvPr id="136196" name="Group 4"/>
          <p:cNvGrpSpPr>
            <a:grpSpLocks/>
          </p:cNvGrpSpPr>
          <p:nvPr/>
        </p:nvGrpSpPr>
        <p:grpSpPr bwMode="auto">
          <a:xfrm>
            <a:off x="679450" y="3356992"/>
            <a:ext cx="7924800" cy="706437"/>
            <a:chOff x="432" y="1036"/>
            <a:chExt cx="4992" cy="445"/>
          </a:xfrm>
        </p:grpSpPr>
        <p:sp>
          <p:nvSpPr>
            <p:cNvPr id="136197" name="Rectangle 5"/>
            <p:cNvSpPr>
              <a:spLocks noChangeArrowheads="1"/>
            </p:cNvSpPr>
            <p:nvPr/>
          </p:nvSpPr>
          <p:spPr bwMode="auto">
            <a:xfrm>
              <a:off x="432" y="1248"/>
              <a:ext cx="4992" cy="2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4925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altLang="sk-SK" b="1">
                  <a:solidFill>
                    <a:srgbClr val="C00000"/>
                  </a:solidFill>
                  <a:latin typeface="Courier New" pitchFamily="49" charset="0"/>
                </a:rPr>
                <a:t>priority-queue out</a:t>
              </a:r>
            </a:p>
          </p:txBody>
        </p:sp>
        <p:sp>
          <p:nvSpPr>
            <p:cNvPr id="136198" name="Rectangle 6"/>
            <p:cNvSpPr>
              <a:spLocks noChangeArrowheads="1"/>
            </p:cNvSpPr>
            <p:nvPr/>
          </p:nvSpPr>
          <p:spPr bwMode="auto">
            <a:xfrm>
              <a:off x="432" y="1036"/>
              <a:ext cx="24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sk-SK" altLang="sk-SK" sz="1600" b="1">
                  <a:latin typeface="Courier New" pitchFamily="49" charset="0"/>
                </a:rPr>
                <a:t>Switch(config-if)</a:t>
              </a:r>
              <a:r>
                <a:rPr lang="en-US" altLang="sk-SK" sz="1600" b="1">
                  <a:latin typeface="Courier New" pitchFamily="49" charset="0"/>
                </a:rPr>
                <a:t>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3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792" name="Group 88"/>
          <p:cNvGrpSpPr>
            <a:grpSpLocks/>
          </p:cNvGrpSpPr>
          <p:nvPr/>
        </p:nvGrpSpPr>
        <p:grpSpPr bwMode="auto">
          <a:xfrm>
            <a:off x="0" y="0"/>
            <a:ext cx="9144000" cy="4383088"/>
            <a:chOff x="0" y="0"/>
            <a:chExt cx="5760" cy="2761"/>
          </a:xfrm>
        </p:grpSpPr>
        <p:grpSp>
          <p:nvGrpSpPr>
            <p:cNvPr id="840757" name="Group 53"/>
            <p:cNvGrpSpPr>
              <a:grpSpLocks/>
            </p:cNvGrpSpPr>
            <p:nvPr/>
          </p:nvGrpSpPr>
          <p:grpSpPr bwMode="auto">
            <a:xfrm>
              <a:off x="1727" y="1485"/>
              <a:ext cx="2400" cy="1276"/>
              <a:chOff x="3272" y="1316"/>
              <a:chExt cx="1889" cy="1002"/>
            </a:xfrm>
          </p:grpSpPr>
          <p:sp>
            <p:nvSpPr>
              <p:cNvPr id="840758" name="AutoShape 54"/>
              <p:cNvSpPr>
                <a:spLocks noChangeAspect="1" noChangeArrowheads="1" noTextEdit="1"/>
              </p:cNvSpPr>
              <p:nvPr/>
            </p:nvSpPr>
            <p:spPr bwMode="auto">
              <a:xfrm>
                <a:off x="3272" y="1316"/>
                <a:ext cx="1889" cy="10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40759" name="Rectangle 55"/>
              <p:cNvSpPr>
                <a:spLocks noChangeArrowheads="1"/>
              </p:cNvSpPr>
              <p:nvPr/>
            </p:nvSpPr>
            <p:spPr bwMode="auto">
              <a:xfrm>
                <a:off x="3803" y="1980"/>
                <a:ext cx="86" cy="325"/>
              </a:xfrm>
              <a:prstGeom prst="rect">
                <a:avLst/>
              </a:pr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40760" name="Freeform 56"/>
              <p:cNvSpPr>
                <a:spLocks/>
              </p:cNvSpPr>
              <p:nvPr/>
            </p:nvSpPr>
            <p:spPr bwMode="auto">
              <a:xfrm>
                <a:off x="4304" y="1971"/>
                <a:ext cx="249" cy="343"/>
              </a:xfrm>
              <a:custGeom>
                <a:avLst/>
                <a:gdLst>
                  <a:gd name="T0" fmla="*/ 58 w 58"/>
                  <a:gd name="T1" fmla="*/ 24 h 80"/>
                  <a:gd name="T2" fmla="*/ 42 w 58"/>
                  <a:gd name="T3" fmla="*/ 20 h 80"/>
                  <a:gd name="T4" fmla="*/ 21 w 58"/>
                  <a:gd name="T5" fmla="*/ 40 h 80"/>
                  <a:gd name="T6" fmla="*/ 42 w 58"/>
                  <a:gd name="T7" fmla="*/ 60 h 80"/>
                  <a:gd name="T8" fmla="*/ 58 w 58"/>
                  <a:gd name="T9" fmla="*/ 56 h 80"/>
                  <a:gd name="T10" fmla="*/ 58 w 58"/>
                  <a:gd name="T11" fmla="*/ 77 h 80"/>
                  <a:gd name="T12" fmla="*/ 41 w 58"/>
                  <a:gd name="T13" fmla="*/ 80 h 80"/>
                  <a:gd name="T14" fmla="*/ 0 w 58"/>
                  <a:gd name="T15" fmla="*/ 40 h 80"/>
                  <a:gd name="T16" fmla="*/ 41 w 58"/>
                  <a:gd name="T17" fmla="*/ 0 h 80"/>
                  <a:gd name="T18" fmla="*/ 58 w 58"/>
                  <a:gd name="T19" fmla="*/ 3 h 80"/>
                  <a:gd name="T20" fmla="*/ 58 w 58"/>
                  <a:gd name="T21" fmla="*/ 2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80">
                    <a:moveTo>
                      <a:pt x="58" y="24"/>
                    </a:moveTo>
                    <a:cubicBezTo>
                      <a:pt x="58" y="23"/>
                      <a:pt x="51" y="20"/>
                      <a:pt x="42" y="20"/>
                    </a:cubicBezTo>
                    <a:cubicBezTo>
                      <a:pt x="30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1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1" y="0"/>
                    </a:cubicBezTo>
                    <a:cubicBezTo>
                      <a:pt x="50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40761" name="Freeform 57"/>
              <p:cNvSpPr>
                <a:spLocks/>
              </p:cNvSpPr>
              <p:nvPr/>
            </p:nvSpPr>
            <p:spPr bwMode="auto">
              <a:xfrm>
                <a:off x="3443" y="1971"/>
                <a:ext cx="249" cy="343"/>
              </a:xfrm>
              <a:custGeom>
                <a:avLst/>
                <a:gdLst>
                  <a:gd name="T0" fmla="*/ 58 w 58"/>
                  <a:gd name="T1" fmla="*/ 24 h 80"/>
                  <a:gd name="T2" fmla="*/ 42 w 58"/>
                  <a:gd name="T3" fmla="*/ 20 h 80"/>
                  <a:gd name="T4" fmla="*/ 21 w 58"/>
                  <a:gd name="T5" fmla="*/ 40 h 80"/>
                  <a:gd name="T6" fmla="*/ 42 w 58"/>
                  <a:gd name="T7" fmla="*/ 60 h 80"/>
                  <a:gd name="T8" fmla="*/ 58 w 58"/>
                  <a:gd name="T9" fmla="*/ 56 h 80"/>
                  <a:gd name="T10" fmla="*/ 58 w 58"/>
                  <a:gd name="T11" fmla="*/ 77 h 80"/>
                  <a:gd name="T12" fmla="*/ 40 w 58"/>
                  <a:gd name="T13" fmla="*/ 80 h 80"/>
                  <a:gd name="T14" fmla="*/ 0 w 58"/>
                  <a:gd name="T15" fmla="*/ 40 h 80"/>
                  <a:gd name="T16" fmla="*/ 40 w 58"/>
                  <a:gd name="T17" fmla="*/ 0 h 80"/>
                  <a:gd name="T18" fmla="*/ 58 w 58"/>
                  <a:gd name="T19" fmla="*/ 3 h 80"/>
                  <a:gd name="T20" fmla="*/ 58 w 58"/>
                  <a:gd name="T21" fmla="*/ 2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80">
                    <a:moveTo>
                      <a:pt x="58" y="24"/>
                    </a:moveTo>
                    <a:cubicBezTo>
                      <a:pt x="57" y="23"/>
                      <a:pt x="51" y="20"/>
                      <a:pt x="42" y="20"/>
                    </a:cubicBezTo>
                    <a:cubicBezTo>
                      <a:pt x="29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0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0" y="0"/>
                    </a:cubicBezTo>
                    <a:cubicBezTo>
                      <a:pt x="49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40762" name="Freeform 58"/>
              <p:cNvSpPr>
                <a:spLocks noEditPoints="1"/>
              </p:cNvSpPr>
              <p:nvPr/>
            </p:nvSpPr>
            <p:spPr bwMode="auto">
              <a:xfrm>
                <a:off x="4643" y="1971"/>
                <a:ext cx="342" cy="343"/>
              </a:xfrm>
              <a:custGeom>
                <a:avLst/>
                <a:gdLst>
                  <a:gd name="T0" fmla="*/ 80 w 80"/>
                  <a:gd name="T1" fmla="*/ 40 h 80"/>
                  <a:gd name="T2" fmla="*/ 40 w 80"/>
                  <a:gd name="T3" fmla="*/ 80 h 80"/>
                  <a:gd name="T4" fmla="*/ 0 w 80"/>
                  <a:gd name="T5" fmla="*/ 40 h 80"/>
                  <a:gd name="T6" fmla="*/ 40 w 80"/>
                  <a:gd name="T7" fmla="*/ 0 h 80"/>
                  <a:gd name="T8" fmla="*/ 80 w 80"/>
                  <a:gd name="T9" fmla="*/ 40 h 80"/>
                  <a:gd name="T10" fmla="*/ 40 w 80"/>
                  <a:gd name="T11" fmla="*/ 20 h 80"/>
                  <a:gd name="T12" fmla="*/ 20 w 80"/>
                  <a:gd name="T13" fmla="*/ 40 h 80"/>
                  <a:gd name="T14" fmla="*/ 40 w 80"/>
                  <a:gd name="T15" fmla="*/ 60 h 80"/>
                  <a:gd name="T16" fmla="*/ 60 w 80"/>
                  <a:gd name="T17" fmla="*/ 40 h 80"/>
                  <a:gd name="T18" fmla="*/ 40 w 80"/>
                  <a:gd name="T19" fmla="*/ 2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80">
                    <a:moveTo>
                      <a:pt x="80" y="40"/>
                    </a:moveTo>
                    <a:cubicBezTo>
                      <a:pt x="80" y="62"/>
                      <a:pt x="64" y="80"/>
                      <a:pt x="40" y="80"/>
                    </a:cubicBezTo>
                    <a:cubicBezTo>
                      <a:pt x="16" y="80"/>
                      <a:pt x="0" y="62"/>
                      <a:pt x="0" y="40"/>
                    </a:cubicBezTo>
                    <a:cubicBezTo>
                      <a:pt x="0" y="18"/>
                      <a:pt x="16" y="0"/>
                      <a:pt x="40" y="0"/>
                    </a:cubicBezTo>
                    <a:cubicBezTo>
                      <a:pt x="64" y="0"/>
                      <a:pt x="80" y="18"/>
                      <a:pt x="80" y="40"/>
                    </a:cubicBezTo>
                    <a:moveTo>
                      <a:pt x="40" y="20"/>
                    </a:moveTo>
                    <a:cubicBezTo>
                      <a:pt x="29" y="20"/>
                      <a:pt x="20" y="29"/>
                      <a:pt x="20" y="40"/>
                    </a:cubicBezTo>
                    <a:cubicBezTo>
                      <a:pt x="20" y="51"/>
                      <a:pt x="29" y="60"/>
                      <a:pt x="40" y="60"/>
                    </a:cubicBezTo>
                    <a:cubicBezTo>
                      <a:pt x="51" y="60"/>
                      <a:pt x="60" y="51"/>
                      <a:pt x="60" y="40"/>
                    </a:cubicBezTo>
                    <a:cubicBezTo>
                      <a:pt x="60" y="29"/>
                      <a:pt x="51" y="20"/>
                      <a:pt x="40" y="20"/>
                    </a:cubicBezTo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40763" name="Freeform 59"/>
              <p:cNvSpPr>
                <a:spLocks/>
              </p:cNvSpPr>
              <p:nvPr/>
            </p:nvSpPr>
            <p:spPr bwMode="auto">
              <a:xfrm>
                <a:off x="4000" y="1971"/>
                <a:ext cx="223" cy="343"/>
              </a:xfrm>
              <a:custGeom>
                <a:avLst/>
                <a:gdLst>
                  <a:gd name="T0" fmla="*/ 47 w 52"/>
                  <a:gd name="T1" fmla="*/ 19 h 80"/>
                  <a:gd name="T2" fmla="*/ 32 w 52"/>
                  <a:gd name="T3" fmla="*/ 17 h 80"/>
                  <a:gd name="T4" fmla="*/ 20 w 52"/>
                  <a:gd name="T5" fmla="*/ 23 h 80"/>
                  <a:gd name="T6" fmla="*/ 29 w 52"/>
                  <a:gd name="T7" fmla="*/ 30 h 80"/>
                  <a:gd name="T8" fmla="*/ 34 w 52"/>
                  <a:gd name="T9" fmla="*/ 32 h 80"/>
                  <a:gd name="T10" fmla="*/ 52 w 52"/>
                  <a:gd name="T11" fmla="*/ 54 h 80"/>
                  <a:gd name="T12" fmla="*/ 21 w 52"/>
                  <a:gd name="T13" fmla="*/ 80 h 80"/>
                  <a:gd name="T14" fmla="*/ 0 w 52"/>
                  <a:gd name="T15" fmla="*/ 77 h 80"/>
                  <a:gd name="T16" fmla="*/ 0 w 52"/>
                  <a:gd name="T17" fmla="*/ 60 h 80"/>
                  <a:gd name="T18" fmla="*/ 18 w 52"/>
                  <a:gd name="T19" fmla="*/ 63 h 80"/>
                  <a:gd name="T20" fmla="*/ 32 w 52"/>
                  <a:gd name="T21" fmla="*/ 56 h 80"/>
                  <a:gd name="T22" fmla="*/ 23 w 52"/>
                  <a:gd name="T23" fmla="*/ 48 h 80"/>
                  <a:gd name="T24" fmla="*/ 19 w 52"/>
                  <a:gd name="T25" fmla="*/ 47 h 80"/>
                  <a:gd name="T26" fmla="*/ 0 w 52"/>
                  <a:gd name="T27" fmla="*/ 24 h 80"/>
                  <a:gd name="T28" fmla="*/ 28 w 52"/>
                  <a:gd name="T29" fmla="*/ 0 h 80"/>
                  <a:gd name="T30" fmla="*/ 47 w 52"/>
                  <a:gd name="T31" fmla="*/ 3 h 80"/>
                  <a:gd name="T32" fmla="*/ 47 w 52"/>
                  <a:gd name="T33" fmla="*/ 1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80">
                    <a:moveTo>
                      <a:pt x="47" y="19"/>
                    </a:moveTo>
                    <a:cubicBezTo>
                      <a:pt x="47" y="19"/>
                      <a:pt x="38" y="17"/>
                      <a:pt x="32" y="17"/>
                    </a:cubicBezTo>
                    <a:cubicBezTo>
                      <a:pt x="24" y="17"/>
                      <a:pt x="20" y="19"/>
                      <a:pt x="20" y="23"/>
                    </a:cubicBezTo>
                    <a:cubicBezTo>
                      <a:pt x="20" y="28"/>
                      <a:pt x="26" y="29"/>
                      <a:pt x="29" y="30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47" y="36"/>
                      <a:pt x="52" y="45"/>
                      <a:pt x="52" y="54"/>
                    </a:cubicBezTo>
                    <a:cubicBezTo>
                      <a:pt x="52" y="73"/>
                      <a:pt x="35" y="80"/>
                      <a:pt x="21" y="80"/>
                    </a:cubicBezTo>
                    <a:cubicBezTo>
                      <a:pt x="10" y="80"/>
                      <a:pt x="1" y="78"/>
                      <a:pt x="0" y="7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" y="60"/>
                      <a:pt x="10" y="63"/>
                      <a:pt x="18" y="63"/>
                    </a:cubicBezTo>
                    <a:cubicBezTo>
                      <a:pt x="28" y="63"/>
                      <a:pt x="32" y="60"/>
                      <a:pt x="32" y="56"/>
                    </a:cubicBezTo>
                    <a:cubicBezTo>
                      <a:pt x="32" y="52"/>
                      <a:pt x="28" y="49"/>
                      <a:pt x="23" y="48"/>
                    </a:cubicBezTo>
                    <a:cubicBezTo>
                      <a:pt x="22" y="48"/>
                      <a:pt x="21" y="47"/>
                      <a:pt x="19" y="47"/>
                    </a:cubicBezTo>
                    <a:cubicBezTo>
                      <a:pt x="9" y="43"/>
                      <a:pt x="0" y="37"/>
                      <a:pt x="0" y="24"/>
                    </a:cubicBezTo>
                    <a:cubicBezTo>
                      <a:pt x="0" y="10"/>
                      <a:pt x="10" y="0"/>
                      <a:pt x="28" y="0"/>
                    </a:cubicBezTo>
                    <a:cubicBezTo>
                      <a:pt x="37" y="0"/>
                      <a:pt x="46" y="3"/>
                      <a:pt x="47" y="3"/>
                    </a:cubicBezTo>
                    <a:lnTo>
                      <a:pt x="47" y="19"/>
                    </a:lnTo>
                    <a:close/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40764" name="Freeform 60"/>
              <p:cNvSpPr>
                <a:spLocks/>
              </p:cNvSpPr>
              <p:nvPr/>
            </p:nvSpPr>
            <p:spPr bwMode="auto">
              <a:xfrm>
                <a:off x="3272" y="1586"/>
                <a:ext cx="81" cy="167"/>
              </a:xfrm>
              <a:custGeom>
                <a:avLst/>
                <a:gdLst>
                  <a:gd name="T0" fmla="*/ 19 w 19"/>
                  <a:gd name="T1" fmla="*/ 10 h 39"/>
                  <a:gd name="T2" fmla="*/ 10 w 19"/>
                  <a:gd name="T3" fmla="*/ 0 h 39"/>
                  <a:gd name="T4" fmla="*/ 0 w 19"/>
                  <a:gd name="T5" fmla="*/ 10 h 39"/>
                  <a:gd name="T6" fmla="*/ 0 w 19"/>
                  <a:gd name="T7" fmla="*/ 30 h 39"/>
                  <a:gd name="T8" fmla="*/ 10 w 19"/>
                  <a:gd name="T9" fmla="*/ 39 h 39"/>
                  <a:gd name="T10" fmla="*/ 19 w 19"/>
                  <a:gd name="T11" fmla="*/ 30 h 39"/>
                  <a:gd name="T12" fmla="*/ 19 w 19"/>
                  <a:gd name="T13" fmla="*/ 1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10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40765" name="Freeform 61"/>
              <p:cNvSpPr>
                <a:spLocks/>
              </p:cNvSpPr>
              <p:nvPr/>
            </p:nvSpPr>
            <p:spPr bwMode="auto">
              <a:xfrm>
                <a:off x="3499" y="1474"/>
                <a:ext cx="81" cy="279"/>
              </a:xfrm>
              <a:custGeom>
                <a:avLst/>
                <a:gdLst>
                  <a:gd name="T0" fmla="*/ 19 w 19"/>
                  <a:gd name="T1" fmla="*/ 9 h 65"/>
                  <a:gd name="T2" fmla="*/ 9 w 19"/>
                  <a:gd name="T3" fmla="*/ 0 h 65"/>
                  <a:gd name="T4" fmla="*/ 0 w 19"/>
                  <a:gd name="T5" fmla="*/ 9 h 65"/>
                  <a:gd name="T6" fmla="*/ 0 w 19"/>
                  <a:gd name="T7" fmla="*/ 56 h 65"/>
                  <a:gd name="T8" fmla="*/ 9 w 19"/>
                  <a:gd name="T9" fmla="*/ 65 h 65"/>
                  <a:gd name="T10" fmla="*/ 19 w 19"/>
                  <a:gd name="T11" fmla="*/ 56 h 65"/>
                  <a:gd name="T12" fmla="*/ 19 w 19"/>
                  <a:gd name="T13" fmla="*/ 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4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40766" name="Freeform 62"/>
              <p:cNvSpPr>
                <a:spLocks/>
              </p:cNvSpPr>
              <p:nvPr/>
            </p:nvSpPr>
            <p:spPr bwMode="auto">
              <a:xfrm>
                <a:off x="3722" y="1320"/>
                <a:ext cx="81" cy="514"/>
              </a:xfrm>
              <a:custGeom>
                <a:avLst/>
                <a:gdLst>
                  <a:gd name="T0" fmla="*/ 19 w 19"/>
                  <a:gd name="T1" fmla="*/ 9 h 120"/>
                  <a:gd name="T2" fmla="*/ 10 w 19"/>
                  <a:gd name="T3" fmla="*/ 0 h 120"/>
                  <a:gd name="T4" fmla="*/ 0 w 19"/>
                  <a:gd name="T5" fmla="*/ 9 h 120"/>
                  <a:gd name="T6" fmla="*/ 0 w 19"/>
                  <a:gd name="T7" fmla="*/ 111 h 120"/>
                  <a:gd name="T8" fmla="*/ 10 w 19"/>
                  <a:gd name="T9" fmla="*/ 120 h 120"/>
                  <a:gd name="T10" fmla="*/ 19 w 19"/>
                  <a:gd name="T11" fmla="*/ 111 h 120"/>
                  <a:gd name="T12" fmla="*/ 19 w 19"/>
                  <a:gd name="T13" fmla="*/ 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5" y="120"/>
                      <a:pt x="10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40767" name="Freeform 63"/>
              <p:cNvSpPr>
                <a:spLocks/>
              </p:cNvSpPr>
              <p:nvPr/>
            </p:nvSpPr>
            <p:spPr bwMode="auto">
              <a:xfrm>
                <a:off x="3949" y="1474"/>
                <a:ext cx="81" cy="279"/>
              </a:xfrm>
              <a:custGeom>
                <a:avLst/>
                <a:gdLst>
                  <a:gd name="T0" fmla="*/ 19 w 19"/>
                  <a:gd name="T1" fmla="*/ 9 h 65"/>
                  <a:gd name="T2" fmla="*/ 9 w 19"/>
                  <a:gd name="T3" fmla="*/ 0 h 65"/>
                  <a:gd name="T4" fmla="*/ 0 w 19"/>
                  <a:gd name="T5" fmla="*/ 9 h 65"/>
                  <a:gd name="T6" fmla="*/ 0 w 19"/>
                  <a:gd name="T7" fmla="*/ 56 h 65"/>
                  <a:gd name="T8" fmla="*/ 9 w 19"/>
                  <a:gd name="T9" fmla="*/ 65 h 65"/>
                  <a:gd name="T10" fmla="*/ 19 w 19"/>
                  <a:gd name="T11" fmla="*/ 56 h 65"/>
                  <a:gd name="T12" fmla="*/ 19 w 19"/>
                  <a:gd name="T13" fmla="*/ 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40768" name="Freeform 64"/>
              <p:cNvSpPr>
                <a:spLocks/>
              </p:cNvSpPr>
              <p:nvPr/>
            </p:nvSpPr>
            <p:spPr bwMode="auto">
              <a:xfrm>
                <a:off x="4171" y="1586"/>
                <a:ext cx="86" cy="167"/>
              </a:xfrm>
              <a:custGeom>
                <a:avLst/>
                <a:gdLst>
                  <a:gd name="T0" fmla="*/ 20 w 20"/>
                  <a:gd name="T1" fmla="*/ 10 h 39"/>
                  <a:gd name="T2" fmla="*/ 10 w 20"/>
                  <a:gd name="T3" fmla="*/ 0 h 39"/>
                  <a:gd name="T4" fmla="*/ 0 w 20"/>
                  <a:gd name="T5" fmla="*/ 10 h 39"/>
                  <a:gd name="T6" fmla="*/ 0 w 20"/>
                  <a:gd name="T7" fmla="*/ 30 h 39"/>
                  <a:gd name="T8" fmla="*/ 10 w 20"/>
                  <a:gd name="T9" fmla="*/ 39 h 39"/>
                  <a:gd name="T10" fmla="*/ 20 w 20"/>
                  <a:gd name="T11" fmla="*/ 30 h 39"/>
                  <a:gd name="T12" fmla="*/ 20 w 20"/>
                  <a:gd name="T13" fmla="*/ 1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39">
                    <a:moveTo>
                      <a:pt x="20" y="10"/>
                    </a:moveTo>
                    <a:cubicBezTo>
                      <a:pt x="20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5" y="39"/>
                      <a:pt x="10" y="39"/>
                    </a:cubicBezTo>
                    <a:cubicBezTo>
                      <a:pt x="15" y="39"/>
                      <a:pt x="20" y="35"/>
                      <a:pt x="20" y="3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40769" name="Freeform 65"/>
              <p:cNvSpPr>
                <a:spLocks/>
              </p:cNvSpPr>
              <p:nvPr/>
            </p:nvSpPr>
            <p:spPr bwMode="auto">
              <a:xfrm>
                <a:off x="4398" y="1474"/>
                <a:ext cx="82" cy="279"/>
              </a:xfrm>
              <a:custGeom>
                <a:avLst/>
                <a:gdLst>
                  <a:gd name="T0" fmla="*/ 19 w 19"/>
                  <a:gd name="T1" fmla="*/ 9 h 65"/>
                  <a:gd name="T2" fmla="*/ 10 w 19"/>
                  <a:gd name="T3" fmla="*/ 0 h 65"/>
                  <a:gd name="T4" fmla="*/ 0 w 19"/>
                  <a:gd name="T5" fmla="*/ 9 h 65"/>
                  <a:gd name="T6" fmla="*/ 0 w 19"/>
                  <a:gd name="T7" fmla="*/ 56 h 65"/>
                  <a:gd name="T8" fmla="*/ 10 w 19"/>
                  <a:gd name="T9" fmla="*/ 65 h 65"/>
                  <a:gd name="T10" fmla="*/ 19 w 19"/>
                  <a:gd name="T11" fmla="*/ 56 h 65"/>
                  <a:gd name="T12" fmla="*/ 19 w 19"/>
                  <a:gd name="T13" fmla="*/ 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40770" name="Freeform 66"/>
              <p:cNvSpPr>
                <a:spLocks/>
              </p:cNvSpPr>
              <p:nvPr/>
            </p:nvSpPr>
            <p:spPr bwMode="auto">
              <a:xfrm>
                <a:off x="4625" y="1320"/>
                <a:ext cx="82" cy="514"/>
              </a:xfrm>
              <a:custGeom>
                <a:avLst/>
                <a:gdLst>
                  <a:gd name="T0" fmla="*/ 19 w 19"/>
                  <a:gd name="T1" fmla="*/ 9 h 120"/>
                  <a:gd name="T2" fmla="*/ 9 w 19"/>
                  <a:gd name="T3" fmla="*/ 0 h 120"/>
                  <a:gd name="T4" fmla="*/ 0 w 19"/>
                  <a:gd name="T5" fmla="*/ 9 h 120"/>
                  <a:gd name="T6" fmla="*/ 0 w 19"/>
                  <a:gd name="T7" fmla="*/ 111 h 120"/>
                  <a:gd name="T8" fmla="*/ 9 w 19"/>
                  <a:gd name="T9" fmla="*/ 120 h 120"/>
                  <a:gd name="T10" fmla="*/ 19 w 19"/>
                  <a:gd name="T11" fmla="*/ 111 h 120"/>
                  <a:gd name="T12" fmla="*/ 19 w 19"/>
                  <a:gd name="T13" fmla="*/ 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4" y="120"/>
                      <a:pt x="9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40771" name="Freeform 67"/>
              <p:cNvSpPr>
                <a:spLocks/>
              </p:cNvSpPr>
              <p:nvPr/>
            </p:nvSpPr>
            <p:spPr bwMode="auto">
              <a:xfrm>
                <a:off x="4848" y="1474"/>
                <a:ext cx="82" cy="279"/>
              </a:xfrm>
              <a:custGeom>
                <a:avLst/>
                <a:gdLst>
                  <a:gd name="T0" fmla="*/ 19 w 19"/>
                  <a:gd name="T1" fmla="*/ 9 h 65"/>
                  <a:gd name="T2" fmla="*/ 10 w 19"/>
                  <a:gd name="T3" fmla="*/ 0 h 65"/>
                  <a:gd name="T4" fmla="*/ 0 w 19"/>
                  <a:gd name="T5" fmla="*/ 9 h 65"/>
                  <a:gd name="T6" fmla="*/ 0 w 19"/>
                  <a:gd name="T7" fmla="*/ 56 h 65"/>
                  <a:gd name="T8" fmla="*/ 10 w 19"/>
                  <a:gd name="T9" fmla="*/ 65 h 65"/>
                  <a:gd name="T10" fmla="*/ 19 w 19"/>
                  <a:gd name="T11" fmla="*/ 56 h 65"/>
                  <a:gd name="T12" fmla="*/ 19 w 19"/>
                  <a:gd name="T13" fmla="*/ 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5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40772" name="Freeform 68"/>
              <p:cNvSpPr>
                <a:spLocks/>
              </p:cNvSpPr>
              <p:nvPr/>
            </p:nvSpPr>
            <p:spPr bwMode="auto">
              <a:xfrm>
                <a:off x="5075" y="1586"/>
                <a:ext cx="82" cy="167"/>
              </a:xfrm>
              <a:custGeom>
                <a:avLst/>
                <a:gdLst>
                  <a:gd name="T0" fmla="*/ 19 w 19"/>
                  <a:gd name="T1" fmla="*/ 10 h 39"/>
                  <a:gd name="T2" fmla="*/ 9 w 19"/>
                  <a:gd name="T3" fmla="*/ 0 h 39"/>
                  <a:gd name="T4" fmla="*/ 0 w 19"/>
                  <a:gd name="T5" fmla="*/ 10 h 39"/>
                  <a:gd name="T6" fmla="*/ 0 w 19"/>
                  <a:gd name="T7" fmla="*/ 30 h 39"/>
                  <a:gd name="T8" fmla="*/ 9 w 19"/>
                  <a:gd name="T9" fmla="*/ 39 h 39"/>
                  <a:gd name="T10" fmla="*/ 19 w 19"/>
                  <a:gd name="T11" fmla="*/ 30 h 39"/>
                  <a:gd name="T12" fmla="*/ 19 w 19"/>
                  <a:gd name="T13" fmla="*/ 1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9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840774" name="Rectangle 70"/>
            <p:cNvSpPr>
              <a:spLocks noChangeArrowheads="1"/>
            </p:cNvSpPr>
            <p:nvPr/>
          </p:nvSpPr>
          <p:spPr bwMode="auto">
            <a:xfrm>
              <a:off x="0" y="0"/>
              <a:ext cx="576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798A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/>
            <a:p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7186664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Klasifikácia na vstupe</a:t>
            </a:r>
            <a:endParaRPr lang="en-US" altLang="sk-SK" smtClean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655638" y="2132856"/>
            <a:ext cx="8159750" cy="442034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sk-SK" dirty="0" smtClean="0"/>
              <a:t>Klasifikácia vstupných paketov sa realizuje na základe</a:t>
            </a:r>
          </a:p>
          <a:p>
            <a:pPr lvl="1">
              <a:defRPr/>
            </a:pPr>
            <a:r>
              <a:rPr lang="sk-SK" dirty="0" smtClean="0"/>
              <a:t>Hodnoty IP ToS resp. IP DSCP</a:t>
            </a:r>
          </a:p>
          <a:p>
            <a:pPr lvl="1">
              <a:defRPr/>
            </a:pPr>
            <a:r>
              <a:rPr lang="sk-SK" dirty="0" smtClean="0"/>
              <a:t>Hodnoty CoS</a:t>
            </a:r>
          </a:p>
          <a:p>
            <a:pPr lvl="1">
              <a:defRPr/>
            </a:pPr>
            <a:r>
              <a:rPr lang="sk-SK" dirty="0" smtClean="0"/>
              <a:t>ACL</a:t>
            </a:r>
            <a:endParaRPr lang="sk-SK" dirty="0" smtClean="0"/>
          </a:p>
          <a:p>
            <a:pPr lvl="2">
              <a:defRPr/>
            </a:pPr>
            <a:r>
              <a:rPr lang="sk-SK" dirty="0" smtClean="0"/>
              <a:t>Non-IP pakety sú vyhodnocované len voči MAC ACL</a:t>
            </a:r>
          </a:p>
          <a:p>
            <a:pPr lvl="2">
              <a:defRPr/>
            </a:pPr>
            <a:r>
              <a:rPr lang="sk-SK" dirty="0" smtClean="0"/>
              <a:t>IP pakety sú vyhodnocované len voči IP ACL</a:t>
            </a:r>
          </a:p>
          <a:p>
            <a:pPr>
              <a:defRPr/>
            </a:pPr>
            <a:r>
              <a:rPr lang="sk-SK" dirty="0" smtClean="0"/>
              <a:t>Klasifikáciou sa paketu prideľuje tzv. QoS label, ktorý vnútorne reprezentuje výsledok klasifikácie pre vnútorné účely prepínača</a:t>
            </a:r>
          </a:p>
          <a:p>
            <a:pPr lvl="1">
              <a:defRPr/>
            </a:pPr>
            <a:r>
              <a:rPr lang="sk-SK" dirty="0" smtClean="0"/>
              <a:t>Hodnota QoS label sa pri odoslaní paketu prepisuje do DSCP resp. CoS</a:t>
            </a:r>
          </a:p>
          <a:p>
            <a:pPr>
              <a:defRPr/>
            </a:pPr>
            <a:r>
              <a:rPr lang="sk-SK" dirty="0" smtClean="0"/>
              <a:t>Dôležitý je tu koncept trust boundary</a:t>
            </a:r>
          </a:p>
          <a:p>
            <a:pPr lvl="1">
              <a:defRPr/>
            </a:pPr>
            <a:r>
              <a:rPr lang="sk-SK" dirty="0" smtClean="0"/>
              <a:t>Na dôveryhodnom porte priamo prevezmeme hodnotu ToS, DSCP alebo CoS z prijatého paketu</a:t>
            </a:r>
          </a:p>
          <a:p>
            <a:pPr lvl="1">
              <a:defRPr/>
            </a:pPr>
            <a:r>
              <a:rPr lang="sk-SK" dirty="0" smtClean="0"/>
              <a:t>Na nedôveryhodnom porte realizujeme komplexnú klasifikáciu</a:t>
            </a:r>
            <a:endParaRPr lang="en-US" dirty="0"/>
          </a:p>
        </p:txBody>
      </p:sp>
      <p:pic>
        <p:nvPicPr>
          <p:cNvPr id="107524" name="Obrázok 3" descr="Basic QoS sche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17"/>
          <a:stretch>
            <a:fillRect/>
          </a:stretch>
        </p:blipFill>
        <p:spPr bwMode="auto">
          <a:xfrm>
            <a:off x="508000" y="1108075"/>
            <a:ext cx="737711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5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Klasifikácia na vstupe</a:t>
            </a:r>
            <a:endParaRPr lang="en-US" altLang="sk-SK" smtClean="0"/>
          </a:p>
        </p:txBody>
      </p:sp>
      <p:sp>
        <p:nvSpPr>
          <p:cNvPr id="108546" name="Zástupný symbol obsahu 1"/>
          <p:cNvSpPr>
            <a:spLocks noGrp="1"/>
          </p:cNvSpPr>
          <p:nvPr>
            <p:ph idx="1"/>
          </p:nvPr>
        </p:nvSpPr>
        <p:spPr>
          <a:xfrm>
            <a:off x="655638" y="2132856"/>
            <a:ext cx="8159750" cy="4420344"/>
          </a:xfrm>
        </p:spPr>
        <p:txBody>
          <a:bodyPr/>
          <a:lstStyle/>
          <a:p>
            <a:r>
              <a:rPr lang="sk-SK" altLang="sk-SK" dirty="0" smtClean="0"/>
              <a:t>V prípade dôveryhodného portu akceptujeme QoS značenie v prichádzajúcom pakete</a:t>
            </a:r>
          </a:p>
          <a:p>
            <a:pPr lvl="1"/>
            <a:r>
              <a:rPr lang="sk-SK" altLang="sk-SK" dirty="0" smtClean="0"/>
              <a:t>Sú tu však možné dve značky: CoS a DSCP, ktoré si navzájom môžu odporovať</a:t>
            </a:r>
          </a:p>
          <a:p>
            <a:pPr lvl="1"/>
            <a:r>
              <a:rPr lang="sk-SK" altLang="sk-SK" dirty="0" smtClean="0"/>
              <a:t>Riešenie: dôverujeme iba jednej z týchto značiek, druhú prepínač automaticky „normalizuje“ podľa preddefinovaných prepisových tabuliek</a:t>
            </a:r>
            <a:endParaRPr lang="en-US" altLang="sk-SK" dirty="0" smtClean="0"/>
          </a:p>
        </p:txBody>
      </p:sp>
      <p:pic>
        <p:nvPicPr>
          <p:cNvPr id="108548" name="Obrázok 3" descr="Basic QoS sche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17"/>
          <a:stretch>
            <a:fillRect/>
          </a:stretch>
        </p:blipFill>
        <p:spPr bwMode="auto">
          <a:xfrm>
            <a:off x="508000" y="1108075"/>
            <a:ext cx="737711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0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Zástupný symbol obsahu 3" descr="Classification proces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1825" y="836613"/>
            <a:ext cx="5340350" cy="5832475"/>
          </a:xfrm>
        </p:spPr>
      </p:pic>
      <p:sp>
        <p:nvSpPr>
          <p:cNvPr id="109571" name="Nadpis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375"/>
          </a:xfrm>
        </p:spPr>
        <p:txBody>
          <a:bodyPr/>
          <a:lstStyle/>
          <a:p>
            <a:r>
              <a:rPr lang="sk-SK" altLang="sk-SK" smtClean="0"/>
              <a:t>Proces klasifikácie na vstupe</a:t>
            </a:r>
            <a:endParaRPr lang="en-US" altLang="sk-SK" smtClean="0"/>
          </a:p>
        </p:txBody>
      </p:sp>
    </p:spTree>
    <p:extLst>
      <p:ext uri="{BB962C8B-B14F-4D97-AF65-F5344CB8AC3E}">
        <p14:creationId xmlns:p14="http://schemas.microsoft.com/office/powerpoint/2010/main" val="280936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Policing a značkovanie na vstupe</a:t>
            </a:r>
            <a:endParaRPr lang="en-US" altLang="sk-SK" smtClean="0"/>
          </a:p>
        </p:txBody>
      </p:sp>
      <p:sp>
        <p:nvSpPr>
          <p:cNvPr id="110594" name="Zástupný symbol obsahu 1"/>
          <p:cNvSpPr>
            <a:spLocks noGrp="1"/>
          </p:cNvSpPr>
          <p:nvPr>
            <p:ph idx="1"/>
          </p:nvPr>
        </p:nvSpPr>
        <p:spPr>
          <a:xfrm>
            <a:off x="655638" y="2204864"/>
            <a:ext cx="8159750" cy="4348336"/>
          </a:xfrm>
        </p:spPr>
        <p:txBody>
          <a:bodyPr/>
          <a:lstStyle/>
          <a:p>
            <a:r>
              <a:rPr lang="sk-SK" altLang="sk-SK" dirty="0" smtClean="0"/>
              <a:t>Trieda prevádzky môže po klasifikácii prejsť policingom</a:t>
            </a:r>
          </a:p>
          <a:p>
            <a:r>
              <a:rPr lang="sk-SK" altLang="sk-SK" dirty="0" smtClean="0"/>
              <a:t>Výsledok policingu môže byť</a:t>
            </a:r>
          </a:p>
          <a:p>
            <a:pPr lvl="1"/>
            <a:r>
              <a:rPr lang="sk-SK" altLang="sk-SK" dirty="0" smtClean="0"/>
              <a:t>Povoliť prenos paketu, ak neprekračuje kontrakt</a:t>
            </a:r>
          </a:p>
          <a:p>
            <a:pPr lvl="1"/>
            <a:r>
              <a:rPr lang="sk-SK" altLang="sk-SK" dirty="0" smtClean="0"/>
              <a:t>Preznačkovať paket, ak prekračuje kontrakt</a:t>
            </a:r>
          </a:p>
          <a:p>
            <a:pPr lvl="1"/>
            <a:r>
              <a:rPr lang="sk-SK" altLang="sk-SK" dirty="0" smtClean="0"/>
              <a:t>Zahodiť paket, ak prekračuje kontrakt</a:t>
            </a:r>
            <a:endParaRPr lang="en-US" altLang="sk-SK" dirty="0" smtClean="0"/>
          </a:p>
        </p:txBody>
      </p:sp>
      <p:pic>
        <p:nvPicPr>
          <p:cNvPr id="110596" name="Obrázok 3" descr="Basic QoS sche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17"/>
          <a:stretch>
            <a:fillRect/>
          </a:stretch>
        </p:blipFill>
        <p:spPr bwMode="auto">
          <a:xfrm>
            <a:off x="508000" y="1108075"/>
            <a:ext cx="737711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9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Zástupný symbol obsahu 3" descr="Policing on physical port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2925" y="1268413"/>
            <a:ext cx="5518150" cy="5505450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z="4000" smtClean="0"/>
              <a:t>Policing a značkovanie na vstupe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Obsluha frontov na vstupe</a:t>
            </a:r>
            <a:endParaRPr lang="en-US" altLang="sk-SK" smtClean="0"/>
          </a:p>
        </p:txBody>
      </p:sp>
      <p:sp>
        <p:nvSpPr>
          <p:cNvPr id="112642" name="Zástupný symbol obsahu 1"/>
          <p:cNvSpPr>
            <a:spLocks noGrp="1"/>
          </p:cNvSpPr>
          <p:nvPr>
            <p:ph idx="1"/>
          </p:nvPr>
        </p:nvSpPr>
        <p:spPr>
          <a:xfrm>
            <a:off x="655638" y="2132856"/>
            <a:ext cx="8159750" cy="4420343"/>
          </a:xfrm>
        </p:spPr>
        <p:txBody>
          <a:bodyPr/>
          <a:lstStyle/>
          <a:p>
            <a:r>
              <a:rPr lang="sk-SK" altLang="sk-SK" sz="2000" dirty="0" smtClean="0"/>
              <a:t>Prepínače 2960/3560 (</a:t>
            </a:r>
            <a:r>
              <a:rPr lang="sk-SK" altLang="sk-SK" sz="2000" b="1" dirty="0" smtClean="0"/>
              <a:t>nie 2960-S</a:t>
            </a:r>
            <a:r>
              <a:rPr lang="sk-SK" altLang="sk-SK" sz="2000" dirty="0" smtClean="0"/>
              <a:t>) majú pred interným ringom dva vstupné fronty plánované SRR sharing mechanizmom</a:t>
            </a:r>
            <a:endParaRPr lang="sk-SK" altLang="sk-SK" sz="1600" dirty="0" smtClean="0"/>
          </a:p>
          <a:p>
            <a:pPr lvl="1"/>
            <a:r>
              <a:rPr lang="sk-SK" altLang="sk-SK" sz="1800" dirty="0" smtClean="0"/>
              <a:t>Podporovaný je len režim sharing, významné sú pomery váh frontov, nie ich absolútne hodnoty</a:t>
            </a:r>
          </a:p>
          <a:p>
            <a:pPr lvl="1"/>
            <a:r>
              <a:rPr lang="sk-SK" altLang="sk-SK" sz="1800" dirty="0" smtClean="0"/>
              <a:t>Jeden z frontov je možné označiť za prioritný (expedite) a definovať jeho garantované prenosové pásmo. SRR bude prednostne obsluhovať prioritný front do úrovne prideleného pásma</a:t>
            </a:r>
          </a:p>
          <a:p>
            <a:pPr lvl="1"/>
            <a:r>
              <a:rPr lang="sk-SK" altLang="sk-SK" sz="1800" dirty="0" smtClean="0"/>
              <a:t>Fronty sú pred preplnením chránené WTD mechanizmom</a:t>
            </a:r>
            <a:endParaRPr lang="en-US" altLang="sk-SK" sz="1800" dirty="0" smtClean="0"/>
          </a:p>
        </p:txBody>
      </p:sp>
      <p:pic>
        <p:nvPicPr>
          <p:cNvPr id="112644" name="Obrázok 3" descr="Basic QoS sche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17"/>
          <a:stretch>
            <a:fillRect/>
          </a:stretch>
        </p:blipFill>
        <p:spPr bwMode="auto">
          <a:xfrm>
            <a:off x="508000" y="1108075"/>
            <a:ext cx="737711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5" name="Obrázok 4" descr="Queue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014913"/>
            <a:ext cx="6858000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30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CNP v5">
  <a:themeElements>
    <a:clrScheme name="1_CCNP v5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1_CCNP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CNP v5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1908</Words>
  <Application>Microsoft Office PowerPoint</Application>
  <PresentationFormat>On-screen Show (4:3)</PresentationFormat>
  <Paragraphs>322</Paragraphs>
  <Slides>36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1_CCNP v5</vt:lpstr>
      <vt:lpstr>QoS na prepínačoch</vt:lpstr>
      <vt:lpstr>QoS architektúra prepínačov Catalyst 2960/3560/3750</vt:lpstr>
      <vt:lpstr>QoS architektúra prepínačov</vt:lpstr>
      <vt:lpstr>Klasifikácia na vstupe</vt:lpstr>
      <vt:lpstr>Klasifikácia na vstupe</vt:lpstr>
      <vt:lpstr>Proces klasifikácie na vstupe</vt:lpstr>
      <vt:lpstr>Policing a značkovanie na vstupe</vt:lpstr>
      <vt:lpstr>Policing a značkovanie na vstupe</vt:lpstr>
      <vt:lpstr>Obsluha frontov na vstupe</vt:lpstr>
      <vt:lpstr>Frontový režim Shaped Round Robin</vt:lpstr>
      <vt:lpstr>Frontový režim Shaped Round Robin</vt:lpstr>
      <vt:lpstr>Weighted Tail Drop</vt:lpstr>
      <vt:lpstr>Obsluha frontov na vstupe</vt:lpstr>
      <vt:lpstr>Obsluha frontov na výstupe</vt:lpstr>
      <vt:lpstr>Obsluha frontov na výstupe</vt:lpstr>
      <vt:lpstr>Konfigurácia QoS nástrojov na prepínačoch 2960/3560</vt:lpstr>
      <vt:lpstr>Východzie nastavenie QoS</vt:lpstr>
      <vt:lpstr>Overenie stavu konfigurácie QoS</vt:lpstr>
      <vt:lpstr>Konfigurácia dôveryhodného portu</vt:lpstr>
      <vt:lpstr>Konfigurácia dôveryhodného portu</vt:lpstr>
      <vt:lpstr>Konfigurácia klasifikácie na porte</vt:lpstr>
      <vt:lpstr>Príklad 1: Výber hlasovej prevádzky</vt:lpstr>
      <vt:lpstr>Príklad 1: Výber hlasovej prevádzky</vt:lpstr>
      <vt:lpstr>Príklad 1: Výber hlasovej prevádzky</vt:lpstr>
      <vt:lpstr>Príklad 2: Hlasová prevádzka, signalizácia a CAPWAP</vt:lpstr>
      <vt:lpstr>Príklad 2: Hlasová prevádzka, signalizácia a CAPWAP</vt:lpstr>
      <vt:lpstr>Príklad 3: Prevádzka z konkrétnej IP siete</vt:lpstr>
      <vt:lpstr>Príklad 3: Prevádzka z konkrétnej IP siete</vt:lpstr>
      <vt:lpstr>Vstupný policing</vt:lpstr>
      <vt:lpstr>Príklad: Obmedzenie objemu HTTP prevádzky</vt:lpstr>
      <vt:lpstr>Mapovanie tried do výstupných frontov</vt:lpstr>
      <vt:lpstr>Nastavenie váh a režimov výstupných frontov</vt:lpstr>
      <vt:lpstr>Konfigurácia váh výstupných frontov v režime Shaped</vt:lpstr>
      <vt:lpstr>Konfigurácia váh výstupných frontov v režime Shared</vt:lpstr>
      <vt:lpstr>Konfigurácia prioritného frontu na výstupnom rozhraní</vt:lpstr>
      <vt:lpstr>PowerPoint Presentation</vt:lpstr>
    </vt:vector>
  </TitlesOfParts>
  <Company>University of Zilina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Implement the DiffServ QoS Model</dc:title>
  <dc:creator>Peter Palúch</dc:creator>
  <cp:lastModifiedBy>Peter Palúch</cp:lastModifiedBy>
  <cp:revision>32</cp:revision>
  <dcterms:created xsi:type="dcterms:W3CDTF">2015-11-03T20:56:18Z</dcterms:created>
  <dcterms:modified xsi:type="dcterms:W3CDTF">2015-11-11T11:00:26Z</dcterms:modified>
</cp:coreProperties>
</file>