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2017/9/1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文件测试方法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541782" indent="-514350">
              <a:buAutoNum type="arabicPeriod"/>
            </a:pPr>
            <a:r>
              <a:rPr lang="zh-CN" altLang="en-US" sz="3600" dirty="0" smtClean="0"/>
              <a:t>编写用例</a:t>
            </a:r>
            <a:endParaRPr lang="en-US" altLang="zh-CN" sz="3600" dirty="0" smtClean="0"/>
          </a:p>
          <a:p>
            <a:pPr marL="541782" indent="-514350">
              <a:buAutoNum type="arabicPeriod"/>
            </a:pPr>
            <a:r>
              <a:rPr lang="zh-CN" altLang="en-US" sz="3600" dirty="0" smtClean="0"/>
              <a:t>执行用例</a:t>
            </a:r>
            <a:endParaRPr lang="en-US" altLang="zh-CN" sz="3600" dirty="0" smtClean="0"/>
          </a:p>
          <a:p>
            <a:pPr marL="541782" indent="-514350">
              <a:buAutoNum type="arabicPeriod"/>
            </a:pPr>
            <a:r>
              <a:rPr lang="zh-CN" altLang="en-US" sz="3600" dirty="0" smtClean="0"/>
              <a:t>断言</a:t>
            </a:r>
            <a:endParaRPr lang="en-US" altLang="zh-CN" sz="3600" dirty="0" smtClean="0"/>
          </a:p>
          <a:p>
            <a:pPr marL="541782" indent="-514350">
              <a:buAutoNum type="arabicPeriod"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5400" dirty="0" smtClean="0">
                <a:solidFill>
                  <a:srgbClr val="7030A0"/>
                </a:solidFill>
                <a:latin typeface="方正舒体" pitchFamily="2" charset="-122"/>
                <a:ea typeface="方正舒体" pitchFamily="2" charset="-122"/>
              </a:rPr>
              <a:t>       </a:t>
            </a:r>
            <a:endParaRPr lang="en-US" altLang="zh-CN" sz="5400" dirty="0" smtClean="0">
              <a:solidFill>
                <a:srgbClr val="7030A0"/>
              </a:solidFill>
              <a:latin typeface="方正舒体" pitchFamily="2" charset="-122"/>
              <a:ea typeface="方正舒体" pitchFamily="2" charset="-122"/>
            </a:endParaRPr>
          </a:p>
          <a:p>
            <a:pPr>
              <a:buNone/>
            </a:pPr>
            <a:r>
              <a:rPr lang="en-US" altLang="zh-CN" sz="5400" smtClean="0">
                <a:solidFill>
                  <a:srgbClr val="7030A0"/>
                </a:solidFill>
                <a:latin typeface="方正舒体" pitchFamily="2" charset="-122"/>
                <a:ea typeface="方正舒体" pitchFamily="2" charset="-122"/>
              </a:rPr>
              <a:t>         </a:t>
            </a:r>
            <a:r>
              <a:rPr lang="zh-CN" altLang="en-US" sz="5400" smtClean="0">
                <a:solidFill>
                  <a:srgbClr val="7030A0"/>
                </a:solidFill>
                <a:latin typeface="方正舒体" pitchFamily="2" charset="-122"/>
                <a:ea typeface="方正舒体" pitchFamily="2" charset="-122"/>
              </a:rPr>
              <a:t>谢谢</a:t>
            </a:r>
            <a:r>
              <a:rPr lang="zh-CN" altLang="en-US" sz="5400" dirty="0" smtClean="0">
                <a:solidFill>
                  <a:srgbClr val="7030A0"/>
                </a:solidFill>
                <a:latin typeface="方正舒体" pitchFamily="2" charset="-122"/>
                <a:ea typeface="方正舒体" pitchFamily="2" charset="-122"/>
              </a:rPr>
              <a:t>观看</a:t>
            </a:r>
            <a:r>
              <a:rPr lang="en-US" altLang="zh-CN" sz="5400" dirty="0" smtClean="0">
                <a:solidFill>
                  <a:srgbClr val="7030A0"/>
                </a:solidFill>
                <a:latin typeface="方正舒体" pitchFamily="2" charset="-122"/>
                <a:ea typeface="方正舒体" pitchFamily="2" charset="-122"/>
              </a:rPr>
              <a:t>~~~~</a:t>
            </a:r>
            <a:endParaRPr lang="zh-CN" altLang="en-US" sz="5400" dirty="0">
              <a:solidFill>
                <a:srgbClr val="7030A0"/>
              </a:solidFill>
              <a:latin typeface="方正舒体" pitchFamily="2" charset="-122"/>
              <a:ea typeface="方正舒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编写用例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i="1" dirty="0" smtClean="0"/>
              <a:t>Unit[] units = {</a:t>
            </a:r>
            <a:br>
              <a:rPr lang="en-US" altLang="zh-CN" sz="1800" i="1" dirty="0" smtClean="0"/>
            </a:br>
            <a:r>
              <a:rPr lang="en-US" altLang="zh-CN" sz="1800" i="1" dirty="0" smtClean="0"/>
              <a:t>        </a:t>
            </a:r>
            <a:r>
              <a:rPr lang="en-US" altLang="zh-CN" sz="1800" i="1" dirty="0" err="1" smtClean="0"/>
              <a:t>cooperPayment</a:t>
            </a:r>
            <a:r>
              <a:rPr lang="en-US" altLang="zh-CN" sz="1800" i="1" dirty="0" smtClean="0"/>
              <a:t>,</a:t>
            </a:r>
            <a:br>
              <a:rPr lang="en-US" altLang="zh-CN" sz="1800" i="1" dirty="0" smtClean="0"/>
            </a:br>
            <a:r>
              <a:rPr lang="en-US" altLang="zh-CN" sz="1800" i="1" dirty="0" smtClean="0"/>
              <a:t>        </a:t>
            </a:r>
            <a:r>
              <a:rPr lang="en-US" altLang="zh-CN" sz="1800" i="1" dirty="0" err="1" smtClean="0"/>
              <a:t>cooperRepayment</a:t>
            </a:r>
            <a:r>
              <a:rPr lang="en-US" altLang="zh-CN" sz="1800" i="1" dirty="0" smtClean="0"/>
              <a:t>,</a:t>
            </a:r>
            <a:br>
              <a:rPr lang="en-US" altLang="zh-CN" sz="1800" i="1" dirty="0" smtClean="0"/>
            </a:br>
            <a:r>
              <a:rPr lang="en-US" altLang="zh-CN" sz="1800" i="1" dirty="0" smtClean="0"/>
              <a:t>        </a:t>
            </a:r>
            <a:r>
              <a:rPr lang="en-US" sz="1800" dirty="0" err="1" smtClean="0"/>
              <a:t>CooperFileGenerateUnit</a:t>
            </a:r>
            <a:r>
              <a:rPr lang="en-US" sz="1800" dirty="0" smtClean="0"/>
              <a:t>(Organization </a:t>
            </a:r>
            <a:r>
              <a:rPr lang="en-US" sz="1800" dirty="0" err="1" smtClean="0"/>
              <a:t>organization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                             long </a:t>
            </a:r>
            <a:r>
              <a:rPr lang="en-US" sz="1800" dirty="0" err="1" smtClean="0"/>
              <a:t>dateAccountTime</a:t>
            </a:r>
            <a:r>
              <a:rPr lang="en-US" sz="1800" dirty="0" smtClean="0"/>
              <a:t>,</a:t>
            </a:r>
            <a:br>
              <a:rPr lang="en-US" sz="1800" dirty="0" smtClean="0"/>
            </a:br>
            <a:r>
              <a:rPr lang="en-US" sz="1800" dirty="0" smtClean="0"/>
              <a:t>                              </a:t>
            </a:r>
            <a:r>
              <a:rPr lang="en-US" sz="1800" dirty="0" err="1" smtClean="0"/>
              <a:t>SplitAccountRule</a:t>
            </a:r>
            <a:r>
              <a:rPr lang="en-US" sz="1800" dirty="0" smtClean="0"/>
              <a:t> rule,</a:t>
            </a:r>
            <a:br>
              <a:rPr lang="en-US" sz="1800" dirty="0" smtClean="0"/>
            </a:br>
            <a:r>
              <a:rPr lang="en-US" sz="1800" dirty="0" smtClean="0"/>
              <a:t>                              List&lt;Integer&gt; </a:t>
            </a:r>
            <a:r>
              <a:rPr lang="en-US" sz="1800" dirty="0" err="1" smtClean="0"/>
              <a:t>fileTypes</a:t>
            </a:r>
            <a:r>
              <a:rPr lang="en-US" sz="1800" dirty="0" smtClean="0"/>
              <a:t>)</a:t>
            </a:r>
            <a:r>
              <a:rPr lang="en-US" altLang="zh-CN" sz="1800" i="1" dirty="0" smtClean="0"/>
              <a:t/>
            </a:r>
            <a:br>
              <a:rPr lang="en-US" altLang="zh-CN" sz="1800" i="1" dirty="0" smtClean="0"/>
            </a:br>
            <a:r>
              <a:rPr lang="en-US" altLang="zh-CN" sz="1800" i="1" dirty="0" smtClean="0"/>
              <a:t>};</a:t>
            </a:r>
          </a:p>
          <a:p>
            <a:pPr>
              <a:buNone/>
            </a:pPr>
            <a:endParaRPr lang="en-US" altLang="zh-CN" sz="1800" i="1" dirty="0" smtClean="0"/>
          </a:p>
          <a:p>
            <a:pPr>
              <a:buNone/>
            </a:pPr>
            <a:r>
              <a:rPr lang="en-US" altLang="zh-CN" sz="1800" i="1" dirty="0" err="1" smtClean="0"/>
              <a:t>CooperFileGenerateUnit</a:t>
            </a:r>
            <a:r>
              <a:rPr lang="zh-CN" altLang="en-US" sz="1800" i="1" dirty="0" smtClean="0"/>
              <a:t>调用的  </a:t>
            </a:r>
            <a:r>
              <a:rPr lang="en-US" altLang="zh-CN" sz="1800" dirty="0" err="1" smtClean="0"/>
              <a:t>loanCounter.reportFile</a:t>
            </a:r>
            <a:r>
              <a:rPr lang="en-US" altLang="zh-CN" sz="1800" dirty="0" smtClean="0"/>
              <a:t>();</a:t>
            </a:r>
          </a:p>
          <a:p>
            <a:pPr>
              <a:buNone/>
            </a:pPr>
            <a:endParaRPr lang="en-US" altLang="zh-CN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i="1" dirty="0" err="1" smtClean="0"/>
              <a:t>CooperFileGenerateUnit</a:t>
            </a:r>
            <a:r>
              <a:rPr lang="zh-CN" altLang="en-US" sz="3200" i="1" dirty="0" smtClean="0"/>
              <a:t>参数说明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1538" y="1447800"/>
            <a:ext cx="8072462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800" dirty="0" smtClean="0">
                <a:solidFill>
                  <a:srgbClr val="7030A0"/>
                </a:solidFill>
              </a:rPr>
              <a:t>参数</a:t>
            </a:r>
            <a:r>
              <a:rPr lang="en-US" altLang="zh-CN" sz="1800" dirty="0" smtClean="0">
                <a:solidFill>
                  <a:srgbClr val="7030A0"/>
                </a:solidFill>
              </a:rPr>
              <a:t>1</a:t>
            </a:r>
            <a:r>
              <a:rPr lang="zh-CN" altLang="en-US" sz="1800" dirty="0" smtClean="0">
                <a:solidFill>
                  <a:srgbClr val="7030A0"/>
                </a:solidFill>
              </a:rPr>
              <a:t>：</a:t>
            </a:r>
            <a:r>
              <a:rPr lang="en-US" sz="1800" dirty="0" smtClean="0">
                <a:solidFill>
                  <a:srgbClr val="7030A0"/>
                </a:solidFill>
              </a:rPr>
              <a:t> organization</a:t>
            </a:r>
          </a:p>
          <a:p>
            <a:r>
              <a:rPr lang="en-US" sz="1600" dirty="0" smtClean="0"/>
              <a:t>0L, "</a:t>
            </a:r>
            <a:r>
              <a:rPr lang="zh-CN" altLang="en-US" sz="1600" dirty="0" smtClean="0"/>
              <a:t>小米金融</a:t>
            </a:r>
            <a:r>
              <a:rPr lang="en-US" sz="1600" dirty="0" smtClean="0"/>
              <a:t>", </a:t>
            </a:r>
            <a:r>
              <a:rPr lang="en-US" sz="1600" dirty="0" err="1" smtClean="0"/>
              <a:t>BizType.LOAN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1L, "</a:t>
            </a:r>
            <a:r>
              <a:rPr lang="zh-CN" altLang="en-US" sz="1600" dirty="0" smtClean="0"/>
              <a:t>南京银行</a:t>
            </a:r>
            <a:r>
              <a:rPr lang="en-US" sz="1600" dirty="0" smtClean="0"/>
              <a:t>", </a:t>
            </a:r>
            <a:r>
              <a:rPr lang="en-US" sz="1600" dirty="0" err="1" smtClean="0"/>
              <a:t>BizType.LOAN_NJCB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2L, "</a:t>
            </a:r>
            <a:r>
              <a:rPr lang="zh-CN" altLang="en-US" sz="1600" dirty="0" smtClean="0"/>
              <a:t>中航信托</a:t>
            </a:r>
            <a:r>
              <a:rPr lang="en-US" sz="1600" dirty="0" smtClean="0"/>
              <a:t>", </a:t>
            </a:r>
            <a:r>
              <a:rPr lang="en-US" sz="1600" dirty="0" err="1" smtClean="0"/>
              <a:t>BizType.ZHONGHANG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3L, "</a:t>
            </a:r>
            <a:r>
              <a:rPr lang="zh-CN" altLang="en-US" sz="1600" dirty="0" smtClean="0"/>
              <a:t>渤海理财</a:t>
            </a:r>
            <a:r>
              <a:rPr lang="en-US" sz="1600" dirty="0" smtClean="0"/>
              <a:t>", </a:t>
            </a:r>
            <a:r>
              <a:rPr lang="en-US" sz="1600" dirty="0" err="1" smtClean="0"/>
              <a:t>BizType.BOHAI_LICAI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5L, "</a:t>
            </a:r>
            <a:r>
              <a:rPr lang="zh-CN" altLang="en-US" sz="1600" dirty="0" smtClean="0"/>
              <a:t>消费贷</a:t>
            </a:r>
            <a:r>
              <a:rPr lang="en-US" sz="1600" dirty="0" smtClean="0"/>
              <a:t>", </a:t>
            </a:r>
            <a:r>
              <a:rPr lang="en-US" sz="1600" dirty="0" err="1" smtClean="0"/>
              <a:t>BizType.CONSUMPTION_LOAN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6L, "</a:t>
            </a:r>
            <a:r>
              <a:rPr lang="zh-CN" altLang="en-US" sz="1600" dirty="0" smtClean="0"/>
              <a:t>新网</a:t>
            </a:r>
            <a:r>
              <a:rPr lang="en-US" sz="1600" dirty="0" smtClean="0"/>
              <a:t>", </a:t>
            </a:r>
            <a:r>
              <a:rPr lang="en-US" sz="1600" dirty="0" err="1" smtClean="0"/>
              <a:t>BizType.XINWANG_LOAN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7L, "</a:t>
            </a:r>
            <a:r>
              <a:rPr lang="zh-CN" altLang="en-US" sz="1600" dirty="0" smtClean="0"/>
              <a:t>小米集团</a:t>
            </a:r>
            <a:r>
              <a:rPr lang="en-US" sz="1600" dirty="0" smtClean="0"/>
              <a:t>", </a:t>
            </a:r>
            <a:r>
              <a:rPr lang="en-US" sz="1600" dirty="0" err="1" smtClean="0"/>
              <a:t>BizType.XIAOMIJITUAN_LOAN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8L, "</a:t>
            </a:r>
            <a:r>
              <a:rPr lang="zh-CN" altLang="en-US" sz="1600" dirty="0" smtClean="0"/>
              <a:t>渤海信托</a:t>
            </a:r>
            <a:r>
              <a:rPr lang="en-US" sz="1600" dirty="0" smtClean="0"/>
              <a:t>", </a:t>
            </a:r>
            <a:r>
              <a:rPr lang="en-US" sz="1600" dirty="0" err="1" smtClean="0"/>
              <a:t>BizType.BOHAI_XINTUO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9L, "</a:t>
            </a:r>
            <a:r>
              <a:rPr lang="zh-CN" altLang="en-US" sz="1600" dirty="0" smtClean="0"/>
              <a:t>民生银行</a:t>
            </a:r>
            <a:r>
              <a:rPr lang="en-US" sz="1600" dirty="0" smtClean="0"/>
              <a:t>", </a:t>
            </a:r>
            <a:r>
              <a:rPr lang="en-US" sz="1600" dirty="0" err="1" smtClean="0"/>
              <a:t>BizType.MINSHENG_LOAN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10L, "</a:t>
            </a:r>
            <a:r>
              <a:rPr lang="zh-CN" altLang="en-US" sz="1600" dirty="0" smtClean="0"/>
              <a:t>银米科技</a:t>
            </a:r>
            <a:r>
              <a:rPr lang="en-US" sz="1600" dirty="0" smtClean="0"/>
              <a:t>", </a:t>
            </a:r>
            <a:r>
              <a:rPr lang="en-US" sz="1600" dirty="0" err="1" smtClean="0"/>
              <a:t>BizType.YINMI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11L, "</a:t>
            </a:r>
            <a:r>
              <a:rPr lang="zh-CN" altLang="en-US" sz="1600" dirty="0" smtClean="0"/>
              <a:t>小米电子</a:t>
            </a:r>
            <a:r>
              <a:rPr lang="en-US" sz="1600" dirty="0" smtClean="0"/>
              <a:t>", </a:t>
            </a:r>
            <a:r>
              <a:rPr lang="en-US" sz="1600" dirty="0" err="1" smtClean="0"/>
              <a:t>BizType.XIAOMI_DIANZI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12L, "</a:t>
            </a:r>
            <a:r>
              <a:rPr lang="zh-CN" altLang="en-US" sz="1600" dirty="0" smtClean="0"/>
              <a:t>华能财产信托</a:t>
            </a:r>
            <a:r>
              <a:rPr lang="en-US" sz="1600" dirty="0" smtClean="0"/>
              <a:t>", </a:t>
            </a:r>
            <a:r>
              <a:rPr lang="en-US" sz="1600" dirty="0" err="1" smtClean="0"/>
              <a:t>BizType.HUANENGCAICHAN_XINTUO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13L, "</a:t>
            </a:r>
            <a:r>
              <a:rPr lang="zh-CN" altLang="en-US" sz="1600" dirty="0" smtClean="0"/>
              <a:t>渤海分期</a:t>
            </a:r>
            <a:r>
              <a:rPr lang="en-US" sz="1600" dirty="0" smtClean="0"/>
              <a:t>", </a:t>
            </a:r>
            <a:r>
              <a:rPr lang="en-US" sz="1600" dirty="0" err="1" smtClean="0"/>
              <a:t>BizType.BOHAI_FENQI</a:t>
            </a:r>
            <a:endParaRPr lang="zh-CN" altLang="en-US" sz="1600" dirty="0" smtClean="0"/>
          </a:p>
          <a:p>
            <a:pPr>
              <a:buNone/>
            </a:pPr>
            <a:r>
              <a:rPr lang="zh-CN" altLang="en-US" sz="1800" dirty="0" smtClean="0">
                <a:solidFill>
                  <a:srgbClr val="7030A0"/>
                </a:solidFill>
              </a:rPr>
              <a:t>参数</a:t>
            </a:r>
            <a:r>
              <a:rPr lang="en-US" altLang="zh-CN" sz="1800" dirty="0" smtClean="0">
                <a:solidFill>
                  <a:srgbClr val="7030A0"/>
                </a:solidFill>
              </a:rPr>
              <a:t>2</a:t>
            </a:r>
            <a:r>
              <a:rPr lang="zh-CN" altLang="en-US" sz="1800" dirty="0" smtClean="0">
                <a:solidFill>
                  <a:srgbClr val="7030A0"/>
                </a:solidFill>
              </a:rPr>
              <a:t>：</a:t>
            </a:r>
            <a:r>
              <a:rPr lang="en-US" sz="1800" dirty="0" smtClean="0">
                <a:solidFill>
                  <a:srgbClr val="7030A0"/>
                </a:solidFill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</a:rPr>
              <a:t>dateAccountTime</a:t>
            </a:r>
            <a:endParaRPr lang="en-US" sz="18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zh-CN" altLang="en-US" sz="1600" dirty="0" smtClean="0"/>
              <a:t>生成文件的时间，一般是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天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例如</a:t>
            </a:r>
            <a:r>
              <a:rPr lang="en-US" altLang="zh-CN" sz="1600" dirty="0" smtClean="0"/>
              <a:t>8.1</a:t>
            </a:r>
            <a:r>
              <a:rPr lang="zh-CN" altLang="en-US" sz="1600" dirty="0" smtClean="0"/>
              <a:t>支用，</a:t>
            </a:r>
            <a:r>
              <a:rPr lang="en-US" altLang="zh-CN" sz="1600" dirty="0" smtClean="0"/>
              <a:t>8.3</a:t>
            </a:r>
            <a:r>
              <a:rPr lang="zh-CN" altLang="en-US" sz="1600" dirty="0" smtClean="0"/>
              <a:t>还款，生成文件时间为</a:t>
            </a:r>
            <a:r>
              <a:rPr lang="en-US" altLang="zh-CN" sz="1600" dirty="0" smtClean="0"/>
              <a:t>8.4</a:t>
            </a:r>
            <a:r>
              <a:rPr lang="zh-CN" altLang="en-US" sz="1600" dirty="0" smtClean="0"/>
              <a:t>，生成的文件是</a:t>
            </a:r>
            <a:r>
              <a:rPr lang="en-US" altLang="zh-CN" sz="1600" dirty="0" smtClean="0"/>
              <a:t>8.4</a:t>
            </a:r>
            <a:r>
              <a:rPr lang="zh-CN" altLang="en-US" sz="1600" dirty="0" smtClean="0"/>
              <a:t>号以前的文件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i="1" dirty="0" err="1" smtClean="0"/>
              <a:t>CooperFileGenerateUnit</a:t>
            </a:r>
            <a:r>
              <a:rPr lang="zh-CN" altLang="en-US" sz="3200" i="1" dirty="0" smtClean="0"/>
              <a:t>参数说明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2600" dirty="0" smtClean="0">
                <a:solidFill>
                  <a:srgbClr val="7030A0"/>
                </a:solidFill>
              </a:rPr>
              <a:t>参数</a:t>
            </a:r>
            <a:r>
              <a:rPr lang="en-US" altLang="zh-CN" sz="2600" dirty="0" smtClean="0">
                <a:solidFill>
                  <a:srgbClr val="7030A0"/>
                </a:solidFill>
              </a:rPr>
              <a:t>3</a:t>
            </a:r>
            <a:r>
              <a:rPr lang="zh-CN" altLang="en-US" sz="2600" dirty="0" smtClean="0">
                <a:solidFill>
                  <a:srgbClr val="7030A0"/>
                </a:solidFill>
              </a:rPr>
              <a:t>：</a:t>
            </a:r>
            <a:r>
              <a:rPr lang="en-US" sz="2600" dirty="0" smtClean="0">
                <a:solidFill>
                  <a:srgbClr val="7030A0"/>
                </a:solidFill>
              </a:rPr>
              <a:t> </a:t>
            </a:r>
            <a:r>
              <a:rPr lang="en-US" sz="2600" dirty="0" err="1" smtClean="0">
                <a:solidFill>
                  <a:srgbClr val="7030A0"/>
                </a:solidFill>
              </a:rPr>
              <a:t>ruleId</a:t>
            </a:r>
            <a:endParaRPr lang="en-US" altLang="zh-CN" sz="26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900" dirty="0" smtClean="0"/>
              <a:t>	MI_SINGLE(0, "</a:t>
            </a:r>
            <a:r>
              <a:rPr lang="zh-CN" altLang="en-US" sz="1900" dirty="0" smtClean="0"/>
              <a:t>小米独资</a:t>
            </a:r>
            <a:r>
              <a:rPr lang="en-US" sz="1900" dirty="0" smtClean="0"/>
              <a:t>", )</a:t>
            </a:r>
            <a:endParaRPr lang="zh-CN" altLang="en-US" sz="1900" dirty="0" smtClean="0"/>
          </a:p>
          <a:p>
            <a:pPr>
              <a:buNone/>
            </a:pPr>
            <a:r>
              <a:rPr lang="en-US" sz="1900" dirty="0" smtClean="0"/>
              <a:t>	TEST(1, "</a:t>
            </a:r>
            <a:r>
              <a:rPr lang="zh-CN" altLang="en-US" sz="1900" dirty="0" smtClean="0"/>
              <a:t>本金分账测试</a:t>
            </a:r>
            <a:r>
              <a:rPr lang="en-US" sz="1900" dirty="0" smtClean="0"/>
              <a:t>", )</a:t>
            </a:r>
            <a:endParaRPr lang="zh-CN" altLang="en-US" sz="1900" dirty="0" smtClean="0"/>
          </a:p>
          <a:p>
            <a:pPr>
              <a:buNone/>
            </a:pPr>
            <a:r>
              <a:rPr lang="en-US" sz="1900" dirty="0" smtClean="0"/>
              <a:t>	ZHONGHANG_SINGLE(2, "</a:t>
            </a:r>
            <a:r>
              <a:rPr lang="zh-CN" altLang="en-US" sz="1900" dirty="0" smtClean="0"/>
              <a:t>中航独资</a:t>
            </a:r>
            <a:r>
              <a:rPr lang="en-US" sz="1900" dirty="0" smtClean="0"/>
              <a:t>", )</a:t>
            </a:r>
            <a:br>
              <a:rPr lang="en-US" sz="1900" dirty="0" smtClean="0"/>
            </a:br>
            <a:r>
              <a:rPr lang="en-US" sz="1900" dirty="0" smtClean="0"/>
              <a:t>BOHAI_LICAI(3, "</a:t>
            </a:r>
            <a:r>
              <a:rPr lang="zh-CN" altLang="en-US" sz="1900" dirty="0" smtClean="0"/>
              <a:t>渤海理财</a:t>
            </a:r>
            <a:r>
              <a:rPr lang="en-US" sz="1900" dirty="0" smtClean="0"/>
              <a:t>",)</a:t>
            </a:r>
            <a:endParaRPr lang="zh-CN" altLang="en-US" sz="1900" dirty="0" smtClean="0"/>
          </a:p>
          <a:p>
            <a:pPr>
              <a:buNone/>
            </a:pPr>
            <a:r>
              <a:rPr lang="en-US" sz="1900" dirty="0" smtClean="0"/>
              <a:t>	NJCB_LOAN(4, "</a:t>
            </a:r>
            <a:r>
              <a:rPr lang="zh-CN" altLang="en-US" sz="1900" dirty="0" smtClean="0"/>
              <a:t>南京银行小贷</a:t>
            </a:r>
            <a:r>
              <a:rPr lang="en-US" sz="1900" dirty="0" smtClean="0"/>
              <a:t>",)</a:t>
            </a:r>
            <a:endParaRPr lang="zh-CN" altLang="en-US" sz="1900" dirty="0" smtClean="0"/>
          </a:p>
          <a:p>
            <a:pPr>
              <a:buNone/>
            </a:pPr>
            <a:r>
              <a:rPr lang="en-US" sz="1900" dirty="0" smtClean="0"/>
              <a:t>	CONSUMPTION_LOAN(5, "</a:t>
            </a:r>
            <a:r>
              <a:rPr lang="zh-CN" altLang="en-US" sz="1900" dirty="0" smtClean="0"/>
              <a:t>消费分期贷款</a:t>
            </a:r>
            <a:r>
              <a:rPr lang="en-US" sz="1900" dirty="0" smtClean="0"/>
              <a:t>", )</a:t>
            </a:r>
            <a:endParaRPr lang="zh-CN" altLang="en-US" sz="1900" dirty="0" smtClean="0"/>
          </a:p>
          <a:p>
            <a:pPr>
              <a:buNone/>
            </a:pPr>
            <a:r>
              <a:rPr lang="en-US" sz="1900" dirty="0" smtClean="0"/>
              <a:t>	XINWANG_LOAN(6, "</a:t>
            </a:r>
            <a:r>
              <a:rPr lang="zh-CN" altLang="en-US" sz="1900" dirty="0" smtClean="0"/>
              <a:t>新网银行</a:t>
            </a:r>
            <a:r>
              <a:rPr lang="en-US" sz="1900" dirty="0" smtClean="0"/>
              <a:t>", )</a:t>
            </a:r>
            <a:br>
              <a:rPr lang="en-US" sz="1900" dirty="0" smtClean="0"/>
            </a:br>
            <a:r>
              <a:rPr lang="en-US" sz="1900" dirty="0" smtClean="0"/>
              <a:t>TEST_RATE(7, "</a:t>
            </a:r>
            <a:r>
              <a:rPr lang="zh-CN" altLang="en-US" sz="1900" dirty="0" smtClean="0"/>
              <a:t>利息分账测试</a:t>
            </a:r>
            <a:r>
              <a:rPr lang="en-US" sz="1900" dirty="0" smtClean="0"/>
              <a:t>", )</a:t>
            </a:r>
            <a:endParaRPr lang="zh-CN" altLang="en-US" sz="1900" dirty="0" smtClean="0"/>
          </a:p>
          <a:p>
            <a:pPr>
              <a:buNone/>
            </a:pPr>
            <a:r>
              <a:rPr lang="en-US" sz="1900" dirty="0" smtClean="0"/>
              <a:t>	BOHAI_XINTUO(8, "</a:t>
            </a:r>
            <a:r>
              <a:rPr lang="zh-CN" altLang="en-US" sz="1900" dirty="0" smtClean="0"/>
              <a:t>渤海信托</a:t>
            </a:r>
            <a:r>
              <a:rPr lang="en-US" sz="1900" dirty="0" smtClean="0"/>
              <a:t>", )</a:t>
            </a:r>
            <a:endParaRPr lang="zh-CN" altLang="en-US" sz="1900" dirty="0" smtClean="0"/>
          </a:p>
          <a:p>
            <a:pPr>
              <a:buNone/>
            </a:pPr>
            <a:r>
              <a:rPr lang="en-US" sz="1900" dirty="0" smtClean="0"/>
              <a:t>	MINSHENG_LOAN(9, "</a:t>
            </a:r>
            <a:r>
              <a:rPr lang="zh-CN" altLang="en-US" sz="1900" dirty="0" smtClean="0"/>
              <a:t>民生银行</a:t>
            </a:r>
            <a:r>
              <a:rPr lang="en-US" sz="1900" dirty="0" smtClean="0"/>
              <a:t>", )</a:t>
            </a:r>
            <a:endParaRPr lang="zh-CN" altLang="en-US" sz="1900" dirty="0" smtClean="0"/>
          </a:p>
          <a:p>
            <a:pPr>
              <a:buNone/>
            </a:pPr>
            <a:r>
              <a:rPr lang="en-US" sz="1900" dirty="0" smtClean="0"/>
              <a:t>	MI_HIGH_RATE(10, "</a:t>
            </a:r>
            <a:r>
              <a:rPr lang="zh-CN" altLang="en-US" sz="1900" dirty="0" smtClean="0"/>
              <a:t>小米高利率</a:t>
            </a:r>
            <a:r>
              <a:rPr lang="en-US" sz="1900" dirty="0" smtClean="0"/>
              <a:t>",)</a:t>
            </a:r>
            <a:endParaRPr lang="zh-CN" altLang="en-US" sz="1900" dirty="0" smtClean="0"/>
          </a:p>
          <a:p>
            <a:pPr>
              <a:buNone/>
            </a:pPr>
            <a:r>
              <a:rPr lang="en-US" sz="1900" dirty="0" smtClean="0"/>
              <a:t>	HUANENGCAICHAN_XINTUO(11, "</a:t>
            </a:r>
            <a:r>
              <a:rPr lang="zh-CN" altLang="en-US" sz="1900" dirty="0" smtClean="0"/>
              <a:t>华能信托</a:t>
            </a:r>
            <a:r>
              <a:rPr lang="en-US" sz="1900" dirty="0" smtClean="0"/>
              <a:t>", )</a:t>
            </a:r>
            <a:endParaRPr lang="zh-CN" altLang="en-US" sz="1900" dirty="0" smtClean="0"/>
          </a:p>
          <a:p>
            <a:pPr>
              <a:buNone/>
            </a:pPr>
            <a:r>
              <a:rPr lang="en-US" sz="1900" dirty="0" smtClean="0"/>
              <a:t>	BOHAI_FENQI(13, "</a:t>
            </a:r>
            <a:r>
              <a:rPr lang="zh-CN" altLang="en-US" sz="1900" dirty="0" smtClean="0"/>
              <a:t>渤海分期</a:t>
            </a:r>
            <a:r>
              <a:rPr lang="en-US" sz="1900" dirty="0" smtClean="0"/>
              <a:t>", )</a:t>
            </a:r>
          </a:p>
          <a:p>
            <a:pPr>
              <a:buNone/>
            </a:pPr>
            <a:endParaRPr lang="en-US" altLang="zh-CN" sz="2000" dirty="0" smtClean="0"/>
          </a:p>
          <a:p>
            <a:pPr>
              <a:buNone/>
            </a:pPr>
            <a:endParaRPr lang="zh-CN" altLang="en-US" sz="19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i="1" dirty="0" err="1" smtClean="0"/>
              <a:t>CooperFileGenerateUnit</a:t>
            </a:r>
            <a:r>
              <a:rPr lang="zh-CN" altLang="en-US" sz="3200" i="1" dirty="0" smtClean="0"/>
              <a:t>参数说明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7030A0"/>
                </a:solidFill>
              </a:rPr>
              <a:t>参数</a:t>
            </a:r>
            <a:r>
              <a:rPr lang="en-US" altLang="zh-CN" dirty="0" smtClean="0">
                <a:solidFill>
                  <a:srgbClr val="7030A0"/>
                </a:solidFill>
              </a:rPr>
              <a:t>4</a:t>
            </a:r>
            <a:r>
              <a:rPr lang="zh-CN" altLang="en-US" dirty="0" smtClean="0">
                <a:solidFill>
                  <a:srgbClr val="7030A0"/>
                </a:solidFill>
              </a:rPr>
              <a:t>：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fileTypes</a:t>
            </a:r>
            <a:endParaRPr lang="en-US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zh-CN" altLang="en-US" dirty="0" smtClean="0"/>
              <a:t>以理财分期为例：</a:t>
            </a:r>
            <a:endParaRPr lang="en-US" altLang="zh-CN" dirty="0" smtClean="0"/>
          </a:p>
          <a:p>
            <a:pPr>
              <a:buNone/>
            </a:pPr>
            <a:r>
              <a:rPr lang="en-US" sz="2600" dirty="0" smtClean="0"/>
              <a:t>private List&lt;Integer&gt; </a:t>
            </a:r>
            <a:r>
              <a:rPr lang="en-US" sz="2600" dirty="0" err="1" smtClean="0"/>
              <a:t>allFileTypes</a:t>
            </a:r>
            <a:r>
              <a:rPr lang="en-US" sz="2600" dirty="0" smtClean="0"/>
              <a:t> = </a:t>
            </a:r>
            <a:r>
              <a:rPr lang="en-US" sz="2600" dirty="0" err="1" smtClean="0"/>
              <a:t>Lists.</a:t>
            </a:r>
            <a:r>
              <a:rPr lang="en-US" sz="2600" i="1" dirty="0" err="1" smtClean="0"/>
              <a:t>newArrayList</a:t>
            </a:r>
            <a:r>
              <a:rPr lang="en-US" sz="2600" dirty="0" smtClean="0"/>
              <a:t>(</a:t>
            </a:r>
          </a:p>
          <a:p>
            <a:pPr>
              <a:buNone/>
            </a:pPr>
            <a:r>
              <a:rPr lang="en-US" sz="2600" dirty="0" smtClean="0"/>
              <a:t>//</a:t>
            </a:r>
            <a:r>
              <a:rPr lang="zh-CN" altLang="en-US" sz="2600" dirty="0" smtClean="0"/>
              <a:t>日初（借据）信息文件说明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       </a:t>
            </a:r>
            <a:r>
              <a:rPr lang="en-US" sz="2600" dirty="0" err="1" smtClean="0"/>
              <a:t>ReportFileType.</a:t>
            </a:r>
            <a:r>
              <a:rPr lang="en-US" sz="2600" i="1" dirty="0" err="1" smtClean="0"/>
              <a:t>CONTRACT_STATUS</a:t>
            </a:r>
            <a:r>
              <a:rPr lang="en-US" sz="2600" dirty="0" err="1" smtClean="0"/>
              <a:t>.getId</a:t>
            </a:r>
            <a:r>
              <a:rPr lang="en-US" sz="2600" dirty="0" smtClean="0"/>
              <a:t>(), </a:t>
            </a:r>
          </a:p>
          <a:p>
            <a:pPr>
              <a:buNone/>
            </a:pPr>
            <a:r>
              <a:rPr lang="en-US" sz="2600" dirty="0" smtClean="0"/>
              <a:t>//</a:t>
            </a:r>
            <a:r>
              <a:rPr lang="zh-CN" altLang="en-US" sz="2600" dirty="0" smtClean="0"/>
              <a:t>日初（分期）信息文件说明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       </a:t>
            </a:r>
            <a:r>
              <a:rPr lang="en-US" sz="2600" dirty="0" err="1" smtClean="0"/>
              <a:t>ReportFileType.</a:t>
            </a:r>
            <a:r>
              <a:rPr lang="en-US" sz="2600" i="1" dirty="0" err="1" smtClean="0"/>
              <a:t>TERM_STATUS</a:t>
            </a:r>
            <a:r>
              <a:rPr lang="en-US" sz="2600" dirty="0" err="1" smtClean="0"/>
              <a:t>.getId</a:t>
            </a:r>
            <a:r>
              <a:rPr lang="en-US" sz="2600" dirty="0" smtClean="0"/>
              <a:t>(), </a:t>
            </a:r>
          </a:p>
          <a:p>
            <a:pPr>
              <a:buNone/>
            </a:pPr>
            <a:r>
              <a:rPr lang="en-US" sz="2600" dirty="0" smtClean="0"/>
              <a:t>//</a:t>
            </a:r>
            <a:r>
              <a:rPr lang="zh-CN" altLang="en-US" sz="2600" dirty="0" smtClean="0"/>
              <a:t>还款（借据）明细文件说明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       </a:t>
            </a:r>
            <a:r>
              <a:rPr lang="en-US" sz="2600" dirty="0" err="1" smtClean="0"/>
              <a:t>ReportFileType.</a:t>
            </a:r>
            <a:r>
              <a:rPr lang="en-US" sz="2600" i="1" dirty="0" err="1" smtClean="0"/>
              <a:t>CONTRACT_REPAY_DETAIL</a:t>
            </a:r>
            <a:r>
              <a:rPr lang="en-US" sz="2600" dirty="0" err="1" smtClean="0"/>
              <a:t>.getId</a:t>
            </a:r>
            <a:r>
              <a:rPr lang="en-US" sz="2600" dirty="0" smtClean="0"/>
              <a:t>(),</a:t>
            </a:r>
          </a:p>
          <a:p>
            <a:pPr>
              <a:buNone/>
            </a:pPr>
            <a:r>
              <a:rPr lang="en-US" sz="2600" dirty="0" smtClean="0"/>
              <a:t>//</a:t>
            </a:r>
            <a:r>
              <a:rPr lang="zh-CN" altLang="en-US" sz="2600" dirty="0" smtClean="0"/>
              <a:t>还款（分期）明细文件说明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       </a:t>
            </a:r>
            <a:r>
              <a:rPr lang="en-US" sz="2600" dirty="0" err="1" smtClean="0"/>
              <a:t>ReportFileType.</a:t>
            </a:r>
            <a:r>
              <a:rPr lang="en-US" sz="2600" i="1" dirty="0" err="1" smtClean="0"/>
              <a:t>TERM_REPAY_DETAIL</a:t>
            </a:r>
            <a:r>
              <a:rPr lang="en-US" sz="2600" dirty="0" err="1" smtClean="0"/>
              <a:t>.getId</a:t>
            </a:r>
            <a:r>
              <a:rPr lang="en-US" sz="2600" dirty="0" smtClean="0"/>
              <a:t>(), </a:t>
            </a:r>
          </a:p>
          <a:p>
            <a:pPr>
              <a:buNone/>
            </a:pPr>
            <a:r>
              <a:rPr lang="en-US" sz="2600" dirty="0" smtClean="0"/>
              <a:t>//</a:t>
            </a:r>
            <a:r>
              <a:rPr lang="zh-CN" altLang="en-US" sz="2600" dirty="0" smtClean="0"/>
              <a:t>放款借据明细文件说明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       </a:t>
            </a:r>
            <a:r>
              <a:rPr lang="en-US" sz="2600" dirty="0" err="1" smtClean="0"/>
              <a:t>ReportFileType.</a:t>
            </a:r>
            <a:r>
              <a:rPr lang="en-US" sz="2600" i="1" dirty="0" err="1" smtClean="0"/>
              <a:t>LOAN_DETAIL</a:t>
            </a:r>
            <a:r>
              <a:rPr lang="en-US" sz="2600" dirty="0" err="1" smtClean="0"/>
              <a:t>.getId</a:t>
            </a:r>
            <a:r>
              <a:rPr lang="en-US" sz="2600" dirty="0" smtClean="0"/>
              <a:t>(), </a:t>
            </a:r>
          </a:p>
          <a:p>
            <a:pPr>
              <a:buNone/>
            </a:pPr>
            <a:r>
              <a:rPr lang="en-US" sz="2600" dirty="0" smtClean="0"/>
              <a:t>//</a:t>
            </a:r>
            <a:r>
              <a:rPr lang="zh-CN" altLang="en-US" sz="2600" dirty="0" smtClean="0"/>
              <a:t>还款计划文件说明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       </a:t>
            </a:r>
            <a:r>
              <a:rPr lang="en-US" sz="2600" dirty="0" err="1" smtClean="0"/>
              <a:t>ReportFileType.</a:t>
            </a:r>
            <a:r>
              <a:rPr lang="en-US" sz="2600" i="1" dirty="0" err="1" smtClean="0"/>
              <a:t>REPAY_PLAN</a:t>
            </a:r>
            <a:r>
              <a:rPr lang="en-US" sz="2600" dirty="0" err="1" smtClean="0"/>
              <a:t>.getId</a:t>
            </a:r>
            <a:r>
              <a:rPr lang="en-US" sz="2600" dirty="0" smtClean="0"/>
              <a:t>(), </a:t>
            </a:r>
          </a:p>
          <a:p>
            <a:pPr>
              <a:buNone/>
            </a:pPr>
            <a:r>
              <a:rPr lang="en-US" sz="2600" dirty="0" smtClean="0"/>
              <a:t>//</a:t>
            </a:r>
            <a:r>
              <a:rPr lang="zh-CN" altLang="en-US" sz="2600" dirty="0" smtClean="0"/>
              <a:t>账户资金流水对账文件说明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       </a:t>
            </a:r>
            <a:r>
              <a:rPr lang="en-US" sz="2600" dirty="0" err="1" smtClean="0"/>
              <a:t>ReportFileType.</a:t>
            </a:r>
            <a:r>
              <a:rPr lang="en-US" sz="2600" i="1" dirty="0" err="1" smtClean="0"/>
              <a:t>INSTRUCTION_CHECK</a:t>
            </a:r>
            <a:r>
              <a:rPr lang="en-US" sz="2600" dirty="0" err="1" smtClean="0"/>
              <a:t>.getId</a:t>
            </a:r>
            <a:r>
              <a:rPr lang="en-US" sz="2600" dirty="0" smtClean="0"/>
              <a:t>() </a:t>
            </a:r>
            <a:br>
              <a:rPr lang="en-US" sz="2600" dirty="0" smtClean="0"/>
            </a:br>
            <a:r>
              <a:rPr lang="en-US" sz="2600" dirty="0" smtClean="0"/>
              <a:t>);</a:t>
            </a:r>
            <a:endParaRPr lang="zh-CN" altLang="en-US" sz="26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执行用例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LiCaiCooperTestRunner.</a:t>
            </a:r>
            <a:r>
              <a:rPr lang="en-US" sz="2000" i="1" dirty="0" err="1" smtClean="0"/>
              <a:t>run</a:t>
            </a:r>
            <a:r>
              <a:rPr lang="en-US" sz="2000" dirty="0" smtClean="0"/>
              <a:t>(</a:t>
            </a:r>
          </a:p>
          <a:p>
            <a:pPr>
              <a:buNone/>
            </a:pPr>
            <a:r>
              <a:rPr lang="en-US" sz="2000" dirty="0" smtClean="0"/>
              <a:t>Unit[] units, </a:t>
            </a:r>
          </a:p>
          <a:p>
            <a:pPr>
              <a:buNone/>
            </a:pP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autoGenerateFile</a:t>
            </a:r>
            <a:r>
              <a:rPr lang="en-US" sz="2000" dirty="0" smtClean="0"/>
              <a:t>, </a:t>
            </a:r>
          </a:p>
          <a:p>
            <a:pPr>
              <a:buNone/>
            </a:pP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autoCheckInstruction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en-US" sz="2000" dirty="0" err="1" smtClean="0"/>
              <a:t>boolean</a:t>
            </a:r>
            <a:r>
              <a:rPr lang="en-US" sz="2000" dirty="0" smtClean="0"/>
              <a:t> </a:t>
            </a:r>
            <a:r>
              <a:rPr lang="en-US" sz="2000" dirty="0" err="1" smtClean="0"/>
              <a:t>autoClearing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zh-CN" altLang="en-US" sz="2000" dirty="0" smtClean="0"/>
          </a:p>
          <a:p>
            <a:pPr>
              <a:buNone/>
            </a:pPr>
            <a:r>
              <a:rPr lang="zh-CN" altLang="en-US" sz="1600" dirty="0" smtClean="0">
                <a:solidFill>
                  <a:srgbClr val="002060"/>
                </a:solidFill>
              </a:rPr>
              <a:t>参数</a:t>
            </a:r>
            <a:r>
              <a:rPr lang="en-US" altLang="zh-CN" sz="1600" dirty="0" smtClean="0">
                <a:solidFill>
                  <a:srgbClr val="002060"/>
                </a:solidFill>
              </a:rPr>
              <a:t>1</a:t>
            </a:r>
            <a:r>
              <a:rPr lang="zh-CN" altLang="en-US" sz="1600" dirty="0" smtClean="0">
                <a:solidFill>
                  <a:srgbClr val="002060"/>
                </a:solidFill>
              </a:rPr>
              <a:t>：将前面的用例传进来</a:t>
            </a:r>
            <a:endParaRPr lang="en-US" altLang="zh-CN" sz="16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zh-CN" altLang="en-US" sz="1600" dirty="0" smtClean="0">
                <a:solidFill>
                  <a:srgbClr val="002060"/>
                </a:solidFill>
              </a:rPr>
              <a:t>参数</a:t>
            </a:r>
            <a:r>
              <a:rPr lang="en-US" altLang="zh-CN" sz="1600" dirty="0" smtClean="0">
                <a:solidFill>
                  <a:srgbClr val="002060"/>
                </a:solidFill>
              </a:rPr>
              <a:t>2</a:t>
            </a:r>
            <a:r>
              <a:rPr lang="zh-CN" altLang="en-US" sz="1600" dirty="0" smtClean="0">
                <a:solidFill>
                  <a:srgbClr val="002060"/>
                </a:solidFill>
              </a:rPr>
              <a:t>：是否自动生成文件（</a:t>
            </a:r>
            <a:r>
              <a:rPr lang="en-US" altLang="zh-CN" sz="1600" dirty="0" smtClean="0">
                <a:solidFill>
                  <a:srgbClr val="002060"/>
                </a:solidFill>
              </a:rPr>
              <a:t>true   or  false</a:t>
            </a:r>
            <a:r>
              <a:rPr lang="zh-CN" altLang="en-US" sz="1600" dirty="0" smtClean="0">
                <a:solidFill>
                  <a:srgbClr val="002060"/>
                </a:solidFill>
              </a:rPr>
              <a:t>）</a:t>
            </a:r>
            <a:endParaRPr lang="en-US" altLang="zh-CN" sz="16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altLang="zh-CN" sz="1600" dirty="0" err="1" smtClean="0">
                <a:solidFill>
                  <a:srgbClr val="002060"/>
                </a:solidFill>
              </a:rPr>
              <a:t>eg</a:t>
            </a:r>
            <a:r>
              <a:rPr lang="en-US" altLang="zh-CN" sz="1600" dirty="0" smtClean="0">
                <a:solidFill>
                  <a:srgbClr val="002060"/>
                </a:solidFill>
              </a:rPr>
              <a:t>:  8.1</a:t>
            </a:r>
            <a:r>
              <a:rPr lang="zh-CN" altLang="en-US" sz="1600" dirty="0" smtClean="0">
                <a:solidFill>
                  <a:srgbClr val="002060"/>
                </a:solidFill>
              </a:rPr>
              <a:t>支用，</a:t>
            </a:r>
            <a:r>
              <a:rPr lang="en-US" altLang="zh-CN" sz="1600" dirty="0" smtClean="0">
                <a:solidFill>
                  <a:srgbClr val="002060"/>
                </a:solidFill>
              </a:rPr>
              <a:t>8.24</a:t>
            </a:r>
            <a:r>
              <a:rPr lang="zh-CN" altLang="en-US" sz="1600" dirty="0" smtClean="0">
                <a:solidFill>
                  <a:srgbClr val="002060"/>
                </a:solidFill>
              </a:rPr>
              <a:t>还款。如果为</a:t>
            </a:r>
            <a:r>
              <a:rPr lang="en-US" altLang="zh-CN" sz="1600" dirty="0" smtClean="0">
                <a:solidFill>
                  <a:srgbClr val="002060"/>
                </a:solidFill>
              </a:rPr>
              <a:t>true</a:t>
            </a:r>
            <a:r>
              <a:rPr lang="zh-CN" altLang="en-US" sz="1600" dirty="0" smtClean="0">
                <a:solidFill>
                  <a:srgbClr val="002060"/>
                </a:solidFill>
              </a:rPr>
              <a:t>，则</a:t>
            </a:r>
            <a:r>
              <a:rPr lang="en-US" altLang="zh-CN" sz="1600" dirty="0" smtClean="0">
                <a:solidFill>
                  <a:srgbClr val="002060"/>
                </a:solidFill>
              </a:rPr>
              <a:t>8.1-8.24</a:t>
            </a:r>
            <a:r>
              <a:rPr lang="zh-CN" altLang="en-US" sz="1600" dirty="0" smtClean="0">
                <a:solidFill>
                  <a:srgbClr val="002060"/>
                </a:solidFill>
              </a:rPr>
              <a:t>号每天生成文件</a:t>
            </a:r>
            <a:r>
              <a:rPr lang="en-US" altLang="zh-CN" sz="1600" dirty="0" smtClean="0">
                <a:solidFill>
                  <a:srgbClr val="002060"/>
                </a:solidFill>
              </a:rPr>
              <a:t>;</a:t>
            </a:r>
            <a:r>
              <a:rPr lang="zh-CN" altLang="en-US" sz="1600" dirty="0" smtClean="0">
                <a:solidFill>
                  <a:srgbClr val="002060"/>
                </a:solidFill>
              </a:rPr>
              <a:t>如果为</a:t>
            </a:r>
            <a:r>
              <a:rPr lang="en-US" altLang="zh-CN" sz="1600" dirty="0" smtClean="0">
                <a:solidFill>
                  <a:srgbClr val="002060"/>
                </a:solidFill>
              </a:rPr>
              <a:t>false,</a:t>
            </a:r>
            <a:r>
              <a:rPr lang="zh-CN" altLang="en-US" sz="1600" dirty="0" smtClean="0">
                <a:solidFill>
                  <a:srgbClr val="002060"/>
                </a:solidFill>
              </a:rPr>
              <a:t>只生成</a:t>
            </a:r>
            <a:r>
              <a:rPr lang="en-US" altLang="zh-CN" sz="1600" dirty="0" smtClean="0">
                <a:solidFill>
                  <a:srgbClr val="002060"/>
                </a:solidFill>
              </a:rPr>
              <a:t>24</a:t>
            </a:r>
            <a:r>
              <a:rPr lang="zh-CN" altLang="en-US" sz="1600" dirty="0" smtClean="0">
                <a:solidFill>
                  <a:srgbClr val="002060"/>
                </a:solidFill>
              </a:rPr>
              <a:t>号的文件。</a:t>
            </a:r>
            <a:endParaRPr lang="en-US" altLang="zh-CN" sz="16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zh-CN" altLang="en-US" sz="1600" dirty="0" smtClean="0">
                <a:solidFill>
                  <a:srgbClr val="002060"/>
                </a:solidFill>
              </a:rPr>
              <a:t>参数</a:t>
            </a:r>
            <a:r>
              <a:rPr lang="en-US" altLang="zh-CN" sz="1600" dirty="0" smtClean="0">
                <a:solidFill>
                  <a:srgbClr val="002060"/>
                </a:solidFill>
              </a:rPr>
              <a:t>3</a:t>
            </a:r>
            <a:r>
              <a:rPr lang="zh-CN" altLang="en-US" sz="1600" dirty="0" smtClean="0">
                <a:solidFill>
                  <a:srgbClr val="002060"/>
                </a:solidFill>
              </a:rPr>
              <a:t>：是否自动</a:t>
            </a:r>
            <a:r>
              <a:rPr lang="en-US" altLang="zh-CN" sz="1600" dirty="0" smtClean="0">
                <a:solidFill>
                  <a:srgbClr val="002060"/>
                </a:solidFill>
              </a:rPr>
              <a:t>check</a:t>
            </a:r>
            <a:r>
              <a:rPr lang="zh-CN" altLang="en-US" sz="1600" dirty="0" smtClean="0">
                <a:solidFill>
                  <a:srgbClr val="002060"/>
                </a:solidFill>
              </a:rPr>
              <a:t>每条流水，一般为</a:t>
            </a:r>
            <a:r>
              <a:rPr lang="en-US" altLang="zh-CN" sz="1600" dirty="0" smtClean="0">
                <a:solidFill>
                  <a:srgbClr val="002060"/>
                </a:solidFill>
              </a:rPr>
              <a:t>true</a:t>
            </a:r>
          </a:p>
          <a:p>
            <a:pPr>
              <a:buNone/>
            </a:pPr>
            <a:r>
              <a:rPr lang="zh-CN" altLang="en-US" sz="1600" dirty="0" smtClean="0">
                <a:solidFill>
                  <a:srgbClr val="002060"/>
                </a:solidFill>
              </a:rPr>
              <a:t>参数</a:t>
            </a:r>
            <a:r>
              <a:rPr lang="en-US" altLang="zh-CN" sz="1600" dirty="0" smtClean="0">
                <a:solidFill>
                  <a:srgbClr val="002060"/>
                </a:solidFill>
              </a:rPr>
              <a:t>4</a:t>
            </a:r>
            <a:r>
              <a:rPr lang="zh-CN" altLang="en-US" sz="1600" dirty="0" smtClean="0">
                <a:solidFill>
                  <a:srgbClr val="002060"/>
                </a:solidFill>
              </a:rPr>
              <a:t>：是否自动清分，一般为</a:t>
            </a:r>
            <a:r>
              <a:rPr lang="en-US" altLang="zh-CN" sz="1600" dirty="0" smtClean="0">
                <a:solidFill>
                  <a:srgbClr val="002060"/>
                </a:solidFill>
              </a:rPr>
              <a:t>true</a:t>
            </a:r>
            <a:endParaRPr lang="zh-CN" alt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None/>
            </a:pPr>
            <a:r>
              <a:rPr lang="zh-CN" altLang="en-US" sz="2400" dirty="0" smtClean="0"/>
              <a:t>三个元素：</a:t>
            </a:r>
            <a:endParaRPr lang="en-US" altLang="zh-CN" sz="2400" dirty="0" smtClean="0"/>
          </a:p>
          <a:p>
            <a:pPr marL="596646" indent="-514350">
              <a:buFont typeface="+mj-lt"/>
              <a:buAutoNum type="alphaLcPeriod"/>
            </a:pPr>
            <a:r>
              <a:rPr lang="zh-CN" altLang="en-US" sz="2400" dirty="0" smtClean="0"/>
              <a:t>实际结果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获取文件内容</a:t>
            </a:r>
            <a:r>
              <a:rPr lang="en-US" altLang="zh-CN" sz="2400" dirty="0" smtClean="0"/>
              <a:t>)</a:t>
            </a:r>
          </a:p>
          <a:p>
            <a:pPr marL="596646" indent="-514350">
              <a:buAutoNum type="alphaLcPeriod"/>
            </a:pPr>
            <a:r>
              <a:rPr lang="zh-CN" altLang="en-US" sz="2400" dirty="0" smtClean="0"/>
              <a:t>期望结果</a:t>
            </a:r>
            <a:endParaRPr lang="en-US" altLang="zh-CN" sz="2400" dirty="0" smtClean="0"/>
          </a:p>
          <a:p>
            <a:pPr marL="596646" indent="-514350">
              <a:buAutoNum type="alphaLcPeriod"/>
            </a:pPr>
            <a:r>
              <a:rPr lang="en-US" altLang="zh-CN" sz="2400" dirty="0" smtClean="0"/>
              <a:t>Assert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配置</a:t>
            </a:r>
            <a:r>
              <a:rPr lang="en-US" altLang="zh-CN" sz="2000" dirty="0" err="1" smtClean="0"/>
              <a:t>sftp</a:t>
            </a:r>
            <a:r>
              <a:rPr lang="zh-CN" altLang="en-US" sz="2000" dirty="0" smtClean="0"/>
              <a:t>参数，传入路径，</a:t>
            </a:r>
            <a:r>
              <a:rPr lang="en-US" altLang="zh-CN" sz="2000" dirty="0" smtClean="0"/>
              <a:t>host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port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user</a:t>
            </a:r>
            <a:r>
              <a:rPr lang="zh-CN" altLang="en-US" sz="2000" dirty="0" smtClean="0"/>
              <a:t>，密钥等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SftpHelper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i="1" dirty="0" err="1" smtClean="0">
                <a:solidFill>
                  <a:srgbClr val="00B050"/>
                </a:solidFill>
              </a:rPr>
              <a:t>sftpHelper</a:t>
            </a:r>
            <a:r>
              <a:rPr lang="en-US" sz="1600" i="1" dirty="0" smtClean="0">
                <a:solidFill>
                  <a:srgbClr val="00B050"/>
                </a:solidFill>
              </a:rPr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= new </a:t>
            </a:r>
            <a:r>
              <a:rPr lang="en-US" sz="1600" dirty="0" err="1" smtClean="0">
                <a:solidFill>
                  <a:srgbClr val="00B050"/>
                </a:solidFill>
              </a:rPr>
              <a:t>SftpHelper</a:t>
            </a:r>
            <a:r>
              <a:rPr lang="en-US" sz="1600" dirty="0" smtClean="0">
                <a:solidFill>
                  <a:srgbClr val="00B050"/>
                </a:solidFill>
              </a:rPr>
              <a:t>("/test/</a:t>
            </a:r>
            <a:r>
              <a:rPr lang="en-US" sz="1600" dirty="0" err="1" smtClean="0">
                <a:solidFill>
                  <a:srgbClr val="00B050"/>
                </a:solidFill>
              </a:rPr>
              <a:t>bohaifenqi</a:t>
            </a:r>
            <a:r>
              <a:rPr lang="en-US" sz="1600" dirty="0" smtClean="0">
                <a:solidFill>
                  <a:srgbClr val="00B050"/>
                </a:solidFill>
              </a:rPr>
              <a:t>/");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通过</a:t>
            </a:r>
            <a:r>
              <a:rPr lang="en-US" altLang="zh-CN" sz="2000" dirty="0" err="1" smtClean="0"/>
              <a:t>sftp</a:t>
            </a:r>
            <a:r>
              <a:rPr lang="zh-CN" altLang="en-US" sz="2000" dirty="0" smtClean="0"/>
              <a:t>的</a:t>
            </a:r>
            <a:r>
              <a:rPr lang="en-US" sz="2000" dirty="0" err="1" smtClean="0"/>
              <a:t>readFrom</a:t>
            </a:r>
            <a:r>
              <a:rPr lang="zh-CN" altLang="en-US" sz="2000" dirty="0" smtClean="0"/>
              <a:t>方法读取文件内容</a:t>
            </a:r>
            <a:endParaRPr lang="en-US" altLang="zh-CN" sz="2000" dirty="0" smtClean="0"/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String </a:t>
            </a:r>
            <a:r>
              <a:rPr lang="en-US" sz="1600" dirty="0" err="1" smtClean="0">
                <a:solidFill>
                  <a:srgbClr val="00B050"/>
                </a:solidFill>
              </a:rPr>
              <a:t>repayLog</a:t>
            </a:r>
            <a:r>
              <a:rPr lang="en-US" sz="1600" dirty="0" smtClean="0">
                <a:solidFill>
                  <a:srgbClr val="00B050"/>
                </a:solidFill>
              </a:rPr>
              <a:t> = </a:t>
            </a:r>
            <a:r>
              <a:rPr lang="en-US" sz="1600" i="1" dirty="0" err="1" smtClean="0">
                <a:solidFill>
                  <a:srgbClr val="00B050"/>
                </a:solidFill>
              </a:rPr>
              <a:t>sftpHelper</a:t>
            </a:r>
            <a:r>
              <a:rPr lang="en-US" sz="1600" dirty="0" err="1" smtClean="0">
                <a:solidFill>
                  <a:srgbClr val="00B050"/>
                </a:solidFill>
              </a:rPr>
              <a:t>.readFrom</a:t>
            </a:r>
            <a:r>
              <a:rPr lang="en-US" sz="1600" dirty="0" smtClean="0">
                <a:solidFill>
                  <a:srgbClr val="00B050"/>
                </a:solidFill>
              </a:rPr>
              <a:t>(</a:t>
            </a:r>
            <a:r>
              <a:rPr lang="en-US" sz="1600" dirty="0" err="1" smtClean="0">
                <a:solidFill>
                  <a:srgbClr val="00B050"/>
                </a:solidFill>
              </a:rPr>
              <a:t>subPath</a:t>
            </a:r>
            <a:r>
              <a:rPr lang="en-US" sz="1600" dirty="0" smtClean="0">
                <a:solidFill>
                  <a:srgbClr val="00B050"/>
                </a:solidFill>
              </a:rPr>
              <a:t>, </a:t>
            </a:r>
            <a:r>
              <a:rPr lang="en-US" sz="1600" dirty="0" err="1" smtClean="0">
                <a:solidFill>
                  <a:srgbClr val="00B050"/>
                </a:solidFill>
              </a:rPr>
              <a:t>fileName</a:t>
            </a:r>
            <a:r>
              <a:rPr lang="en-US" sz="1600" dirty="0" smtClean="0">
                <a:solidFill>
                  <a:srgbClr val="00B050"/>
                </a:solidFill>
              </a:rPr>
              <a:t>);</a:t>
            </a:r>
            <a:endParaRPr lang="en-US" altLang="zh-CN" sz="1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处理文件内容</a:t>
            </a:r>
            <a:endParaRPr lang="en-US" altLang="zh-CN" sz="2000" dirty="0" smtClean="0"/>
          </a:p>
          <a:p>
            <a:pPr>
              <a:buNone/>
            </a:pPr>
            <a:r>
              <a:rPr lang="en-US" sz="1600" dirty="0" smtClean="0">
                <a:solidFill>
                  <a:srgbClr val="00B050"/>
                </a:solidFill>
              </a:rPr>
              <a:t>         List&lt;</a:t>
            </a:r>
            <a:r>
              <a:rPr lang="en-US" sz="1600" dirty="0" err="1" smtClean="0">
                <a:solidFill>
                  <a:srgbClr val="00B050"/>
                </a:solidFill>
              </a:rPr>
              <a:t>LoanDetailBean</a:t>
            </a:r>
            <a:r>
              <a:rPr lang="en-US" sz="1600" dirty="0" smtClean="0">
                <a:solidFill>
                  <a:srgbClr val="00B050"/>
                </a:solidFill>
              </a:rPr>
              <a:t>&gt; </a:t>
            </a:r>
            <a:r>
              <a:rPr lang="en-US" sz="1600" dirty="0" err="1" smtClean="0">
                <a:solidFill>
                  <a:srgbClr val="00B050"/>
                </a:solidFill>
              </a:rPr>
              <a:t>actualResult</a:t>
            </a:r>
            <a:r>
              <a:rPr lang="en-US" sz="1600" dirty="0" smtClean="0">
                <a:solidFill>
                  <a:srgbClr val="00B050"/>
                </a:solidFill>
              </a:rPr>
              <a:t> = new </a:t>
            </a:r>
            <a:r>
              <a:rPr lang="en-US" sz="1600" dirty="0" err="1" smtClean="0">
                <a:solidFill>
                  <a:srgbClr val="00B050"/>
                </a:solidFill>
              </a:rPr>
              <a:t>ArrayList</a:t>
            </a:r>
            <a:r>
              <a:rPr lang="en-US" sz="1600" dirty="0" smtClean="0">
                <a:solidFill>
                  <a:srgbClr val="00B050"/>
                </a:solidFill>
              </a:rPr>
              <a:t>&lt;</a:t>
            </a:r>
            <a:r>
              <a:rPr lang="en-US" sz="1600" dirty="0" err="1" smtClean="0">
                <a:solidFill>
                  <a:srgbClr val="00B050"/>
                </a:solidFill>
              </a:rPr>
              <a:t>LoanDetailBean</a:t>
            </a:r>
            <a:r>
              <a:rPr lang="en-US" sz="1600" dirty="0" smtClean="0">
                <a:solidFill>
                  <a:srgbClr val="00B050"/>
                </a:solidFill>
              </a:rPr>
              <a:t>&gt;();</a:t>
            </a:r>
            <a:br>
              <a:rPr lang="en-US" sz="1600" dirty="0" smtClean="0">
                <a:solidFill>
                  <a:srgbClr val="00B050"/>
                </a:solidFill>
              </a:rPr>
            </a:br>
            <a:r>
              <a:rPr lang="en-US" sz="1600" dirty="0" smtClean="0">
                <a:solidFill>
                  <a:srgbClr val="00B050"/>
                </a:solidFill>
              </a:rPr>
              <a:t>    for (String line : </a:t>
            </a:r>
            <a:r>
              <a:rPr lang="en-US" sz="1600" dirty="0" err="1" smtClean="0">
                <a:solidFill>
                  <a:srgbClr val="00B050"/>
                </a:solidFill>
              </a:rPr>
              <a:t>repayLog.split</a:t>
            </a:r>
            <a:r>
              <a:rPr lang="en-US" sz="1600" dirty="0" smtClean="0">
                <a:solidFill>
                  <a:srgbClr val="00B050"/>
                </a:solidFill>
              </a:rPr>
              <a:t>("[\\n]+")) {</a:t>
            </a:r>
            <a:br>
              <a:rPr lang="en-US" sz="1600" dirty="0" smtClean="0">
                <a:solidFill>
                  <a:srgbClr val="00B050"/>
                </a:solidFill>
              </a:rPr>
            </a:br>
            <a:r>
              <a:rPr lang="en-US" sz="1600" dirty="0" smtClean="0">
                <a:solidFill>
                  <a:srgbClr val="00B050"/>
                </a:solidFill>
              </a:rPr>
              <a:t>        List&lt;String&gt; </a:t>
            </a:r>
            <a:r>
              <a:rPr lang="en-US" sz="1600" dirty="0" err="1" smtClean="0">
                <a:solidFill>
                  <a:srgbClr val="00B050"/>
                </a:solidFill>
              </a:rPr>
              <a:t>beanContent</a:t>
            </a:r>
            <a:r>
              <a:rPr lang="en-US" sz="1600" dirty="0" smtClean="0">
                <a:solidFill>
                  <a:srgbClr val="00B050"/>
                </a:solidFill>
              </a:rPr>
              <a:t> = </a:t>
            </a:r>
            <a:r>
              <a:rPr lang="en-US" sz="1600" dirty="0" err="1" smtClean="0">
                <a:solidFill>
                  <a:srgbClr val="00B050"/>
                </a:solidFill>
              </a:rPr>
              <a:t>Arrays.</a:t>
            </a:r>
            <a:r>
              <a:rPr lang="en-US" sz="1600" i="1" dirty="0" err="1" smtClean="0">
                <a:solidFill>
                  <a:srgbClr val="00B050"/>
                </a:solidFill>
              </a:rPr>
              <a:t>asList</a:t>
            </a:r>
            <a:r>
              <a:rPr lang="en-US" sz="1600" dirty="0" smtClean="0">
                <a:solidFill>
                  <a:srgbClr val="00B050"/>
                </a:solidFill>
              </a:rPr>
              <a:t>(</a:t>
            </a:r>
            <a:r>
              <a:rPr lang="en-US" sz="1600" dirty="0" err="1" smtClean="0">
                <a:solidFill>
                  <a:srgbClr val="00B050"/>
                </a:solidFill>
              </a:rPr>
              <a:t>line.split</a:t>
            </a:r>
            <a:r>
              <a:rPr lang="en-US" sz="1600" dirty="0" smtClean="0">
                <a:solidFill>
                  <a:srgbClr val="00B050"/>
                </a:solidFill>
              </a:rPr>
              <a:t>(",\\t"));</a:t>
            </a:r>
            <a:br>
              <a:rPr lang="en-US" sz="1600" dirty="0" smtClean="0">
                <a:solidFill>
                  <a:srgbClr val="00B050"/>
                </a:solidFill>
              </a:rPr>
            </a:br>
            <a:r>
              <a:rPr lang="en-US" sz="1600" dirty="0" smtClean="0">
                <a:solidFill>
                  <a:srgbClr val="00B050"/>
                </a:solidFill>
              </a:rPr>
              <a:t>        </a:t>
            </a:r>
            <a:r>
              <a:rPr lang="en-US" sz="1600" dirty="0" err="1" smtClean="0">
                <a:solidFill>
                  <a:srgbClr val="00B050"/>
                </a:solidFill>
              </a:rPr>
              <a:t>actualResult.add</a:t>
            </a:r>
            <a:r>
              <a:rPr lang="en-US" sz="1600" dirty="0" smtClean="0">
                <a:solidFill>
                  <a:srgbClr val="00B050"/>
                </a:solidFill>
              </a:rPr>
              <a:t>(new </a:t>
            </a:r>
            <a:r>
              <a:rPr lang="en-US" sz="1600" dirty="0" err="1" smtClean="0">
                <a:solidFill>
                  <a:srgbClr val="00B050"/>
                </a:solidFill>
              </a:rPr>
              <a:t>LoanDetailBean</a:t>
            </a:r>
            <a:r>
              <a:rPr lang="en-US" sz="1600" dirty="0" smtClean="0">
                <a:solidFill>
                  <a:srgbClr val="00B050"/>
                </a:solidFill>
              </a:rPr>
              <a:t>(</a:t>
            </a:r>
            <a:r>
              <a:rPr lang="en-US" sz="1600" dirty="0" err="1" smtClean="0">
                <a:solidFill>
                  <a:srgbClr val="00B050"/>
                </a:solidFill>
              </a:rPr>
              <a:t>beanContent</a:t>
            </a:r>
            <a:r>
              <a:rPr lang="en-US" sz="1600" dirty="0" smtClean="0">
                <a:solidFill>
                  <a:srgbClr val="00B050"/>
                </a:solidFill>
              </a:rPr>
              <a:t>));</a:t>
            </a:r>
            <a:br>
              <a:rPr lang="en-US" sz="1600" dirty="0" smtClean="0">
                <a:solidFill>
                  <a:srgbClr val="00B050"/>
                </a:solidFill>
              </a:rPr>
            </a:br>
            <a:r>
              <a:rPr lang="en-US" sz="1600" dirty="0" smtClean="0">
                <a:solidFill>
                  <a:srgbClr val="00B050"/>
                </a:solidFill>
              </a:rPr>
              <a:t>  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25196" indent="-34290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期望结果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>
                <a:solidFill>
                  <a:srgbClr val="00B050"/>
                </a:solidFill>
              </a:rPr>
              <a:t> List&lt;</a:t>
            </a:r>
            <a:r>
              <a:rPr lang="en-US" sz="2600" dirty="0" err="1" smtClean="0">
                <a:solidFill>
                  <a:srgbClr val="00B050"/>
                </a:solidFill>
              </a:rPr>
              <a:t>LoanDetailBean</a:t>
            </a:r>
            <a:r>
              <a:rPr lang="en-US" sz="2600" dirty="0" smtClean="0">
                <a:solidFill>
                  <a:srgbClr val="00B050"/>
                </a:solidFill>
              </a:rPr>
              <a:t>&gt; </a:t>
            </a:r>
            <a:r>
              <a:rPr lang="en-US" sz="2600" dirty="0" err="1" smtClean="0">
                <a:solidFill>
                  <a:srgbClr val="00B050"/>
                </a:solidFill>
              </a:rPr>
              <a:t>expectedLoanDetail</a:t>
            </a:r>
            <a:r>
              <a:rPr lang="en-US" sz="2600" dirty="0" smtClean="0">
                <a:solidFill>
                  <a:srgbClr val="00B050"/>
                </a:solidFill>
              </a:rPr>
              <a:t> = new </a:t>
            </a:r>
            <a:r>
              <a:rPr lang="en-US" sz="2600" dirty="0" err="1" smtClean="0">
                <a:solidFill>
                  <a:srgbClr val="00B050"/>
                </a:solidFill>
              </a:rPr>
              <a:t>ArrayList</a:t>
            </a:r>
            <a:r>
              <a:rPr lang="en-US" sz="2600" dirty="0" smtClean="0">
                <a:solidFill>
                  <a:srgbClr val="00B050"/>
                </a:solidFill>
              </a:rPr>
              <a:t>&lt;</a:t>
            </a:r>
            <a:r>
              <a:rPr lang="en-US" sz="2600" dirty="0" err="1" smtClean="0">
                <a:solidFill>
                  <a:srgbClr val="00B050"/>
                </a:solidFill>
              </a:rPr>
              <a:t>LoanDetailBean</a:t>
            </a:r>
            <a:r>
              <a:rPr lang="en-US" sz="2600" dirty="0" smtClean="0">
                <a:solidFill>
                  <a:srgbClr val="00B050"/>
                </a:solidFill>
              </a:rPr>
              <a:t>&gt;();</a:t>
            </a:r>
            <a:br>
              <a:rPr lang="en-US" sz="2600" dirty="0" smtClean="0">
                <a:solidFill>
                  <a:srgbClr val="00B050"/>
                </a:solidFill>
              </a:rPr>
            </a:br>
            <a:r>
              <a:rPr lang="en-US" sz="2600" dirty="0" smtClean="0">
                <a:solidFill>
                  <a:srgbClr val="00B050"/>
                </a:solidFill>
              </a:rPr>
              <a:t>    for (String line : </a:t>
            </a:r>
            <a:r>
              <a:rPr lang="en-US" sz="2600" dirty="0" err="1" smtClean="0">
                <a:solidFill>
                  <a:srgbClr val="00B050"/>
                </a:solidFill>
              </a:rPr>
              <a:t>expectedResult.split</a:t>
            </a:r>
            <a:r>
              <a:rPr lang="en-US" sz="2600" dirty="0" smtClean="0">
                <a:solidFill>
                  <a:srgbClr val="00B050"/>
                </a:solidFill>
              </a:rPr>
              <a:t>("\\n")) {</a:t>
            </a:r>
            <a:br>
              <a:rPr lang="en-US" sz="2600" dirty="0" smtClean="0">
                <a:solidFill>
                  <a:srgbClr val="00B050"/>
                </a:solidFill>
              </a:rPr>
            </a:br>
            <a:r>
              <a:rPr lang="en-US" sz="2600" dirty="0" smtClean="0">
                <a:solidFill>
                  <a:srgbClr val="00B050"/>
                </a:solidFill>
              </a:rPr>
              <a:t>        List&lt;String&gt; beanContent2 = </a:t>
            </a:r>
            <a:r>
              <a:rPr lang="en-US" sz="2600" dirty="0" err="1" smtClean="0">
                <a:solidFill>
                  <a:srgbClr val="00B050"/>
                </a:solidFill>
              </a:rPr>
              <a:t>Arrays.</a:t>
            </a:r>
            <a:r>
              <a:rPr lang="en-US" sz="2600" i="1" dirty="0" err="1" smtClean="0">
                <a:solidFill>
                  <a:srgbClr val="00B050"/>
                </a:solidFill>
              </a:rPr>
              <a:t>asList</a:t>
            </a:r>
            <a:r>
              <a:rPr lang="en-US" sz="2600" dirty="0" smtClean="0">
                <a:solidFill>
                  <a:srgbClr val="00B050"/>
                </a:solidFill>
              </a:rPr>
              <a:t>(</a:t>
            </a:r>
            <a:r>
              <a:rPr lang="en-US" sz="2600" dirty="0" err="1" smtClean="0">
                <a:solidFill>
                  <a:srgbClr val="00B050"/>
                </a:solidFill>
              </a:rPr>
              <a:t>line.split</a:t>
            </a:r>
            <a:r>
              <a:rPr lang="en-US" sz="2600" dirty="0" smtClean="0">
                <a:solidFill>
                  <a:srgbClr val="00B050"/>
                </a:solidFill>
              </a:rPr>
              <a:t>(",\\t"));</a:t>
            </a:r>
            <a:br>
              <a:rPr lang="en-US" sz="2600" dirty="0" smtClean="0">
                <a:solidFill>
                  <a:srgbClr val="00B050"/>
                </a:solidFill>
              </a:rPr>
            </a:br>
            <a:r>
              <a:rPr lang="en-US" sz="2600" dirty="0" smtClean="0">
                <a:solidFill>
                  <a:srgbClr val="00B050"/>
                </a:solidFill>
              </a:rPr>
              <a:t>        </a:t>
            </a:r>
            <a:r>
              <a:rPr lang="en-US" sz="2600" dirty="0" err="1" smtClean="0">
                <a:solidFill>
                  <a:srgbClr val="00B050"/>
                </a:solidFill>
              </a:rPr>
              <a:t>expectedLoanDetail.add</a:t>
            </a:r>
            <a:r>
              <a:rPr lang="en-US" sz="2600" dirty="0" smtClean="0">
                <a:solidFill>
                  <a:srgbClr val="00B050"/>
                </a:solidFill>
              </a:rPr>
              <a:t>(new </a:t>
            </a:r>
            <a:r>
              <a:rPr lang="en-US" sz="2600" dirty="0" err="1" smtClean="0">
                <a:solidFill>
                  <a:srgbClr val="00B050"/>
                </a:solidFill>
              </a:rPr>
              <a:t>LoanDetailBean</a:t>
            </a:r>
            <a:r>
              <a:rPr lang="en-US" sz="2600" dirty="0" smtClean="0">
                <a:solidFill>
                  <a:srgbClr val="00B050"/>
                </a:solidFill>
              </a:rPr>
              <a:t>(beanContent2));</a:t>
            </a:r>
            <a:br>
              <a:rPr lang="en-US" sz="2600" dirty="0" smtClean="0">
                <a:solidFill>
                  <a:srgbClr val="00B050"/>
                </a:solidFill>
              </a:rPr>
            </a:br>
            <a:r>
              <a:rPr lang="en-US" sz="2600" dirty="0" smtClean="0">
                <a:solidFill>
                  <a:srgbClr val="00B050"/>
                </a:solidFill>
              </a:rPr>
              <a:t>    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altLang="zh-CN" dirty="0" smtClean="0"/>
          </a:p>
          <a:p>
            <a:pPr marL="425196" indent="-342900"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断言</a:t>
            </a:r>
            <a:endParaRPr lang="en-US" altLang="zh-CN" dirty="0" smtClean="0"/>
          </a:p>
          <a:p>
            <a:pPr marL="596646" indent="-514350">
              <a:buNone/>
            </a:pPr>
            <a:r>
              <a:rPr lang="en-US" sz="2300" dirty="0" smtClean="0">
                <a:solidFill>
                  <a:srgbClr val="00B050"/>
                </a:solidFill>
              </a:rPr>
              <a:t>	for (</a:t>
            </a:r>
            <a:r>
              <a:rPr lang="en-US" sz="2300" dirty="0" err="1" smtClean="0">
                <a:solidFill>
                  <a:srgbClr val="00B050"/>
                </a:solidFill>
              </a:rPr>
              <a:t>int</a:t>
            </a:r>
            <a:r>
              <a:rPr lang="en-US" sz="2300" dirty="0" smtClean="0">
                <a:solidFill>
                  <a:srgbClr val="00B050"/>
                </a:solidFill>
              </a:rPr>
              <a:t> </a:t>
            </a:r>
            <a:r>
              <a:rPr lang="en-US" sz="2300" dirty="0" err="1" smtClean="0">
                <a:solidFill>
                  <a:srgbClr val="00B050"/>
                </a:solidFill>
              </a:rPr>
              <a:t>i</a:t>
            </a:r>
            <a:r>
              <a:rPr lang="en-US" sz="2300" dirty="0" smtClean="0">
                <a:solidFill>
                  <a:srgbClr val="00B050"/>
                </a:solidFill>
              </a:rPr>
              <a:t> = 0 ;</a:t>
            </a:r>
            <a:r>
              <a:rPr lang="en-US" sz="2300" dirty="0" err="1" smtClean="0">
                <a:solidFill>
                  <a:srgbClr val="00B050"/>
                </a:solidFill>
              </a:rPr>
              <a:t>i</a:t>
            </a:r>
            <a:r>
              <a:rPr lang="en-US" sz="2300" dirty="0" smtClean="0">
                <a:solidFill>
                  <a:srgbClr val="00B050"/>
                </a:solidFill>
              </a:rPr>
              <a:t>&lt; </a:t>
            </a:r>
            <a:r>
              <a:rPr lang="en-US" sz="2300" dirty="0" err="1" smtClean="0">
                <a:solidFill>
                  <a:srgbClr val="00B050"/>
                </a:solidFill>
              </a:rPr>
              <a:t>expectedLoanDetail.size</a:t>
            </a:r>
            <a:r>
              <a:rPr lang="en-US" sz="2300" dirty="0" smtClean="0">
                <a:solidFill>
                  <a:srgbClr val="00B050"/>
                </a:solidFill>
              </a:rPr>
              <a:t>();</a:t>
            </a:r>
            <a:r>
              <a:rPr lang="en-US" sz="2300" dirty="0" err="1" smtClean="0">
                <a:solidFill>
                  <a:srgbClr val="00B050"/>
                </a:solidFill>
              </a:rPr>
              <a:t>i</a:t>
            </a:r>
            <a:r>
              <a:rPr lang="en-US" sz="2300" dirty="0" smtClean="0">
                <a:solidFill>
                  <a:srgbClr val="00B050"/>
                </a:solidFill>
              </a:rPr>
              <a:t>++){</a:t>
            </a:r>
            <a:br>
              <a:rPr lang="en-US" sz="2300" dirty="0" smtClean="0">
                <a:solidFill>
                  <a:srgbClr val="00B050"/>
                </a:solidFill>
              </a:rPr>
            </a:br>
            <a:r>
              <a:rPr lang="en-US" sz="2300" dirty="0" smtClean="0">
                <a:solidFill>
                  <a:srgbClr val="00B050"/>
                </a:solidFill>
              </a:rPr>
              <a:t>        </a:t>
            </a:r>
            <a:r>
              <a:rPr lang="en-US" sz="2300" dirty="0" err="1" smtClean="0">
                <a:solidFill>
                  <a:srgbClr val="00B050"/>
                </a:solidFill>
              </a:rPr>
              <a:t>System.</a:t>
            </a:r>
            <a:r>
              <a:rPr lang="en-US" sz="2300" i="1" dirty="0" err="1" smtClean="0">
                <a:solidFill>
                  <a:srgbClr val="00B050"/>
                </a:solidFill>
              </a:rPr>
              <a:t>out</a:t>
            </a:r>
            <a:r>
              <a:rPr lang="en-US" sz="2300" dirty="0" err="1" smtClean="0">
                <a:solidFill>
                  <a:srgbClr val="00B050"/>
                </a:solidFill>
              </a:rPr>
              <a:t>.println</a:t>
            </a:r>
            <a:r>
              <a:rPr lang="en-US" sz="2300" dirty="0" smtClean="0">
                <a:solidFill>
                  <a:srgbClr val="00B050"/>
                </a:solidFill>
              </a:rPr>
              <a:t>("expected" + I  + </a:t>
            </a:r>
            <a:r>
              <a:rPr lang="en-US" sz="2300" dirty="0" err="1" smtClean="0">
                <a:solidFill>
                  <a:srgbClr val="00B050"/>
                </a:solidFill>
              </a:rPr>
              <a:t>expectedLoanDetail.get</a:t>
            </a:r>
            <a:r>
              <a:rPr lang="en-US" sz="2300" dirty="0" smtClean="0">
                <a:solidFill>
                  <a:srgbClr val="00B050"/>
                </a:solidFill>
              </a:rPr>
              <a:t>(</a:t>
            </a:r>
            <a:r>
              <a:rPr lang="en-US" sz="2300" dirty="0" err="1" smtClean="0">
                <a:solidFill>
                  <a:srgbClr val="00B050"/>
                </a:solidFill>
              </a:rPr>
              <a:t>i</a:t>
            </a:r>
            <a:r>
              <a:rPr lang="en-US" sz="2300" dirty="0" smtClean="0">
                <a:solidFill>
                  <a:srgbClr val="00B050"/>
                </a:solidFill>
              </a:rPr>
              <a:t>).</a:t>
            </a:r>
            <a:r>
              <a:rPr lang="en-US" sz="2300" dirty="0" err="1" smtClean="0">
                <a:solidFill>
                  <a:srgbClr val="00B050"/>
                </a:solidFill>
              </a:rPr>
              <a:t>toString</a:t>
            </a:r>
            <a:r>
              <a:rPr lang="en-US" sz="2300" dirty="0" smtClean="0">
                <a:solidFill>
                  <a:srgbClr val="00B050"/>
                </a:solidFill>
              </a:rPr>
              <a:t>());</a:t>
            </a:r>
            <a:br>
              <a:rPr lang="en-US" sz="2300" dirty="0" smtClean="0">
                <a:solidFill>
                  <a:srgbClr val="00B050"/>
                </a:solidFill>
              </a:rPr>
            </a:br>
            <a:r>
              <a:rPr lang="en-US" sz="2300" dirty="0" smtClean="0">
                <a:solidFill>
                  <a:srgbClr val="00B050"/>
                </a:solidFill>
              </a:rPr>
              <a:t>        </a:t>
            </a:r>
            <a:r>
              <a:rPr lang="en-US" sz="2300" dirty="0" err="1" smtClean="0">
                <a:solidFill>
                  <a:srgbClr val="00B050"/>
                </a:solidFill>
              </a:rPr>
              <a:t>System.</a:t>
            </a:r>
            <a:r>
              <a:rPr lang="en-US" sz="2300" i="1" dirty="0" err="1" smtClean="0">
                <a:solidFill>
                  <a:srgbClr val="00B050"/>
                </a:solidFill>
              </a:rPr>
              <a:t>out</a:t>
            </a:r>
            <a:r>
              <a:rPr lang="en-US" sz="2300" dirty="0" err="1" smtClean="0">
                <a:solidFill>
                  <a:srgbClr val="00B050"/>
                </a:solidFill>
              </a:rPr>
              <a:t>.println</a:t>
            </a:r>
            <a:r>
              <a:rPr lang="en-US" sz="2300" dirty="0" smtClean="0">
                <a:solidFill>
                  <a:srgbClr val="00B050"/>
                </a:solidFill>
              </a:rPr>
              <a:t>("actual" + </a:t>
            </a:r>
            <a:r>
              <a:rPr lang="en-US" sz="2300" dirty="0" err="1" smtClean="0">
                <a:solidFill>
                  <a:srgbClr val="00B050"/>
                </a:solidFill>
              </a:rPr>
              <a:t>i</a:t>
            </a:r>
            <a:r>
              <a:rPr lang="en-US" sz="2300" dirty="0" smtClean="0">
                <a:solidFill>
                  <a:srgbClr val="00B050"/>
                </a:solidFill>
              </a:rPr>
              <a:t> + </a:t>
            </a:r>
            <a:r>
              <a:rPr lang="en-US" sz="2300" dirty="0" err="1" smtClean="0">
                <a:solidFill>
                  <a:srgbClr val="00B050"/>
                </a:solidFill>
              </a:rPr>
              <a:t>actualResult.get</a:t>
            </a:r>
            <a:r>
              <a:rPr lang="en-US" sz="2300" dirty="0" smtClean="0">
                <a:solidFill>
                  <a:srgbClr val="00B050"/>
                </a:solidFill>
              </a:rPr>
              <a:t>(</a:t>
            </a:r>
            <a:r>
              <a:rPr lang="en-US" sz="2300" dirty="0" err="1" smtClean="0">
                <a:solidFill>
                  <a:srgbClr val="00B050"/>
                </a:solidFill>
              </a:rPr>
              <a:t>i</a:t>
            </a:r>
            <a:r>
              <a:rPr lang="en-US" sz="2300" dirty="0" smtClean="0">
                <a:solidFill>
                  <a:srgbClr val="00B050"/>
                </a:solidFill>
              </a:rPr>
              <a:t>).</a:t>
            </a:r>
            <a:r>
              <a:rPr lang="en-US" sz="2300" dirty="0" err="1" smtClean="0">
                <a:solidFill>
                  <a:srgbClr val="00B050"/>
                </a:solidFill>
              </a:rPr>
              <a:t>toString</a:t>
            </a:r>
            <a:r>
              <a:rPr lang="en-US" sz="2300" dirty="0" smtClean="0">
                <a:solidFill>
                  <a:srgbClr val="00B050"/>
                </a:solidFill>
              </a:rPr>
              <a:t>());</a:t>
            </a:r>
            <a:br>
              <a:rPr lang="en-US" sz="2300" dirty="0" smtClean="0">
                <a:solidFill>
                  <a:srgbClr val="00B050"/>
                </a:solidFill>
              </a:rPr>
            </a:br>
            <a:r>
              <a:rPr lang="en-US" sz="2300" dirty="0" smtClean="0">
                <a:solidFill>
                  <a:srgbClr val="00B050"/>
                </a:solidFill>
              </a:rPr>
              <a:t>        </a:t>
            </a:r>
            <a:r>
              <a:rPr lang="en-US" sz="2300" dirty="0" err="1" smtClean="0">
                <a:solidFill>
                  <a:srgbClr val="00B050"/>
                </a:solidFill>
              </a:rPr>
              <a:t>Assert.</a:t>
            </a:r>
            <a:r>
              <a:rPr lang="en-US" sz="2300" i="1" dirty="0" err="1" smtClean="0">
                <a:solidFill>
                  <a:srgbClr val="00B050"/>
                </a:solidFill>
              </a:rPr>
              <a:t>assertEquals</a:t>
            </a:r>
            <a:r>
              <a:rPr lang="en-US" sz="2300" dirty="0" smtClean="0">
                <a:solidFill>
                  <a:srgbClr val="00B050"/>
                </a:solidFill>
              </a:rPr>
              <a:t>(</a:t>
            </a:r>
            <a:r>
              <a:rPr lang="en-US" sz="2300" dirty="0" err="1" smtClean="0">
                <a:solidFill>
                  <a:srgbClr val="00B050"/>
                </a:solidFill>
              </a:rPr>
              <a:t>expectedLoanDetail.get</a:t>
            </a:r>
            <a:r>
              <a:rPr lang="en-US" sz="2300" dirty="0" smtClean="0">
                <a:solidFill>
                  <a:srgbClr val="00B050"/>
                </a:solidFill>
              </a:rPr>
              <a:t>(</a:t>
            </a:r>
            <a:r>
              <a:rPr lang="en-US" sz="2300" dirty="0" err="1" smtClean="0">
                <a:solidFill>
                  <a:srgbClr val="00B050"/>
                </a:solidFill>
              </a:rPr>
              <a:t>i</a:t>
            </a:r>
            <a:r>
              <a:rPr lang="en-US" sz="2300" dirty="0" smtClean="0">
                <a:solidFill>
                  <a:srgbClr val="00B050"/>
                </a:solidFill>
              </a:rPr>
              <a:t>).</a:t>
            </a:r>
            <a:r>
              <a:rPr lang="en-US" sz="2300" dirty="0" err="1" smtClean="0">
                <a:solidFill>
                  <a:srgbClr val="00B050"/>
                </a:solidFill>
              </a:rPr>
              <a:t>toString</a:t>
            </a:r>
            <a:r>
              <a:rPr lang="en-US" sz="2300" dirty="0" smtClean="0">
                <a:solidFill>
                  <a:srgbClr val="00B050"/>
                </a:solidFill>
              </a:rPr>
              <a:t>(), </a:t>
            </a:r>
            <a:r>
              <a:rPr lang="en-US" sz="2300" dirty="0" err="1" smtClean="0">
                <a:solidFill>
                  <a:srgbClr val="00B050"/>
                </a:solidFill>
              </a:rPr>
              <a:t>actualResult.get</a:t>
            </a:r>
            <a:r>
              <a:rPr lang="en-US" sz="2300" dirty="0" smtClean="0">
                <a:solidFill>
                  <a:srgbClr val="00B050"/>
                </a:solidFill>
              </a:rPr>
              <a:t>(</a:t>
            </a:r>
            <a:r>
              <a:rPr lang="en-US" sz="2300" dirty="0" err="1" smtClean="0">
                <a:solidFill>
                  <a:srgbClr val="00B050"/>
                </a:solidFill>
              </a:rPr>
              <a:t>i</a:t>
            </a:r>
            <a:r>
              <a:rPr lang="en-US" sz="2300" dirty="0" smtClean="0">
                <a:solidFill>
                  <a:srgbClr val="00B050"/>
                </a:solidFill>
              </a:rPr>
              <a:t>).</a:t>
            </a:r>
            <a:r>
              <a:rPr lang="en-US" sz="2300" dirty="0" err="1" smtClean="0">
                <a:solidFill>
                  <a:srgbClr val="00B050"/>
                </a:solidFill>
              </a:rPr>
              <a:t>toString</a:t>
            </a:r>
            <a:r>
              <a:rPr lang="en-US" sz="2300" dirty="0" smtClean="0">
                <a:solidFill>
                  <a:srgbClr val="00B050"/>
                </a:solidFill>
              </a:rPr>
              <a:t>());</a:t>
            </a:r>
            <a:br>
              <a:rPr lang="en-US" sz="2300" dirty="0" smtClean="0">
                <a:solidFill>
                  <a:srgbClr val="00B050"/>
                </a:solidFill>
              </a:rPr>
            </a:br>
            <a:r>
              <a:rPr lang="en-US" sz="2300" dirty="0" smtClean="0">
                <a:solidFill>
                  <a:srgbClr val="00B050"/>
                </a:solidFill>
              </a:rPr>
              <a:t>    }</a:t>
            </a:r>
            <a:endParaRPr lang="zh-CN" altLang="en-US" sz="2300" dirty="0" smtClean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117</TotalTime>
  <Words>245</Words>
  <Application>Microsoft Office PowerPoint</Application>
  <PresentationFormat>全屏显示(4:3)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方正舒体</vt:lpstr>
      <vt:lpstr>华文中宋</vt:lpstr>
      <vt:lpstr>Gill Sans MT</vt:lpstr>
      <vt:lpstr>Verdana</vt:lpstr>
      <vt:lpstr>Wingdings 2</vt:lpstr>
      <vt:lpstr>夏至</vt:lpstr>
      <vt:lpstr>文件测试方法 </vt:lpstr>
      <vt:lpstr>1. 编写用例</vt:lpstr>
      <vt:lpstr>CooperFileGenerateUnit参数说明</vt:lpstr>
      <vt:lpstr>CooperFileGenerateUnit参数说明</vt:lpstr>
      <vt:lpstr>CooperFileGenerateUnit参数说明</vt:lpstr>
      <vt:lpstr>2. 执行用例</vt:lpstr>
      <vt:lpstr>3.断言</vt:lpstr>
      <vt:lpstr>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</dc:title>
  <dc:creator>gxn</dc:creator>
  <cp:lastModifiedBy>Windows 用户</cp:lastModifiedBy>
  <cp:revision>26</cp:revision>
  <dcterms:created xsi:type="dcterms:W3CDTF">2017-08-31T14:38:29Z</dcterms:created>
  <dcterms:modified xsi:type="dcterms:W3CDTF">2017-09-01T01:19:46Z</dcterms:modified>
</cp:coreProperties>
</file>