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Clique para editar o estilo do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769F2-B68F-402D-9F24-4F8B1ED79837}" type="datetimeFigureOut">
              <a:rPr lang="pt-PT" smtClean="0"/>
              <a:t>19-01-2018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593DC-2FC7-410C-B515-0C686A8AA94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6721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769F2-B68F-402D-9F24-4F8B1ED79837}" type="datetimeFigureOut">
              <a:rPr lang="pt-PT" smtClean="0"/>
              <a:t>19-01-2018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593DC-2FC7-410C-B515-0C686A8AA94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68942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769F2-B68F-402D-9F24-4F8B1ED79837}" type="datetimeFigureOut">
              <a:rPr lang="pt-PT" smtClean="0"/>
              <a:t>19-01-2018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593DC-2FC7-410C-B515-0C686A8AA944}" type="slidenum">
              <a:rPr lang="pt-PT" smtClean="0"/>
              <a:t>‹nº›</a:t>
            </a:fld>
            <a:endParaRPr lang="pt-P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2763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769F2-B68F-402D-9F24-4F8B1ED79837}" type="datetimeFigureOut">
              <a:rPr lang="pt-PT" smtClean="0"/>
              <a:t>19-01-2018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593DC-2FC7-410C-B515-0C686A8AA94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181781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769F2-B68F-402D-9F24-4F8B1ED79837}" type="datetimeFigureOut">
              <a:rPr lang="pt-PT" smtClean="0"/>
              <a:t>19-01-2018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593DC-2FC7-410C-B515-0C686A8AA944}" type="slidenum">
              <a:rPr lang="pt-PT" smtClean="0"/>
              <a:t>‹nº›</a:t>
            </a:fld>
            <a:endParaRPr lang="pt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05322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769F2-B68F-402D-9F24-4F8B1ED79837}" type="datetimeFigureOut">
              <a:rPr lang="pt-PT" smtClean="0"/>
              <a:t>19-01-2018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593DC-2FC7-410C-B515-0C686A8AA94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90854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769F2-B68F-402D-9F24-4F8B1ED79837}" type="datetimeFigureOut">
              <a:rPr lang="pt-PT" smtClean="0"/>
              <a:t>19-01-2018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593DC-2FC7-410C-B515-0C686A8AA94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125924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769F2-B68F-402D-9F24-4F8B1ED79837}" type="datetimeFigureOut">
              <a:rPr lang="pt-PT" smtClean="0"/>
              <a:t>19-01-2018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593DC-2FC7-410C-B515-0C686A8AA94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62281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769F2-B68F-402D-9F24-4F8B1ED79837}" type="datetimeFigureOut">
              <a:rPr lang="pt-PT" smtClean="0"/>
              <a:t>19-01-2018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593DC-2FC7-410C-B515-0C686A8AA94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12309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769F2-B68F-402D-9F24-4F8B1ED79837}" type="datetimeFigureOut">
              <a:rPr lang="pt-PT" smtClean="0"/>
              <a:t>19-01-2018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593DC-2FC7-410C-B515-0C686A8AA94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41216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769F2-B68F-402D-9F24-4F8B1ED79837}" type="datetimeFigureOut">
              <a:rPr lang="pt-PT" smtClean="0"/>
              <a:t>19-01-2018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593DC-2FC7-410C-B515-0C686A8AA94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80466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769F2-B68F-402D-9F24-4F8B1ED79837}" type="datetimeFigureOut">
              <a:rPr lang="pt-PT" smtClean="0"/>
              <a:t>19-01-2018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593DC-2FC7-410C-B515-0C686A8AA94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58313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769F2-B68F-402D-9F24-4F8B1ED79837}" type="datetimeFigureOut">
              <a:rPr lang="pt-PT" smtClean="0"/>
              <a:t>19-01-2018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593DC-2FC7-410C-B515-0C686A8AA94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42530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769F2-B68F-402D-9F24-4F8B1ED79837}" type="datetimeFigureOut">
              <a:rPr lang="pt-PT" smtClean="0"/>
              <a:t>19-01-2018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593DC-2FC7-410C-B515-0C686A8AA94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71276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769F2-B68F-402D-9F24-4F8B1ED79837}" type="datetimeFigureOut">
              <a:rPr lang="pt-PT" smtClean="0"/>
              <a:t>19-01-2018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593DC-2FC7-410C-B515-0C686A8AA94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62171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769F2-B68F-402D-9F24-4F8B1ED79837}" type="datetimeFigureOut">
              <a:rPr lang="pt-PT" smtClean="0"/>
              <a:t>19-01-2018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593DC-2FC7-410C-B515-0C686A8AA94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86926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769F2-B68F-402D-9F24-4F8B1ED79837}" type="datetimeFigureOut">
              <a:rPr lang="pt-PT" smtClean="0"/>
              <a:t>19-01-2018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8D593DC-2FC7-410C-B515-0C686A8AA94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98465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Redes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50504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Categorias dos cabos de rede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 smtClean="0"/>
              <a:t>Categoria 1 – utilizada no passado em instalações telefónicas.</a:t>
            </a:r>
          </a:p>
          <a:p>
            <a:r>
              <a:rPr lang="pt-PT" dirty="0" smtClean="0"/>
              <a:t>Categoria 2 </a:t>
            </a:r>
            <a:r>
              <a:rPr lang="pt-PT" dirty="0"/>
              <a:t>- utilizada no </a:t>
            </a:r>
            <a:r>
              <a:rPr lang="pt-PT" dirty="0" smtClean="0"/>
              <a:t>passado também </a:t>
            </a:r>
            <a:r>
              <a:rPr lang="pt-PT" dirty="0"/>
              <a:t>em instalações </a:t>
            </a:r>
            <a:r>
              <a:rPr lang="pt-PT" dirty="0" smtClean="0"/>
              <a:t>telefónicas. </a:t>
            </a:r>
            <a:r>
              <a:rPr lang="pt-PT" dirty="0"/>
              <a:t>C</a:t>
            </a:r>
            <a:r>
              <a:rPr lang="pt-PT" dirty="0" smtClean="0"/>
              <a:t>hegaram </a:t>
            </a:r>
            <a:r>
              <a:rPr lang="pt-PT" dirty="0"/>
              <a:t>a ser </a:t>
            </a:r>
            <a:r>
              <a:rPr lang="pt-PT" dirty="0" smtClean="0"/>
              <a:t>utilizados </a:t>
            </a:r>
            <a:r>
              <a:rPr lang="pt-PT" dirty="0"/>
              <a:t>em redes </a:t>
            </a:r>
            <a:r>
              <a:rPr lang="pt-PT" dirty="0" err="1"/>
              <a:t>Arcnet</a:t>
            </a:r>
            <a:r>
              <a:rPr lang="pt-PT" dirty="0"/>
              <a:t> de 2.5 megabits e redes </a:t>
            </a:r>
            <a:r>
              <a:rPr lang="pt-PT" dirty="0" err="1"/>
              <a:t>Token</a:t>
            </a:r>
            <a:r>
              <a:rPr lang="pt-PT" dirty="0"/>
              <a:t> Ring de 4 </a:t>
            </a:r>
            <a:r>
              <a:rPr lang="pt-PT" dirty="0" smtClean="0"/>
              <a:t>megabits.</a:t>
            </a:r>
            <a:endParaRPr lang="pt-PT" dirty="0" smtClean="0"/>
          </a:p>
          <a:p>
            <a:r>
              <a:rPr lang="pt-PT" dirty="0" smtClean="0"/>
              <a:t>Categoria 3 - </a:t>
            </a:r>
            <a:r>
              <a:rPr lang="pt-PT" dirty="0"/>
              <a:t>foi o primeiro padrão de cabos de par entrançado (</a:t>
            </a:r>
            <a:r>
              <a:rPr lang="pt-PT" dirty="0" err="1"/>
              <a:t>Twisted</a:t>
            </a:r>
            <a:r>
              <a:rPr lang="pt-PT" dirty="0"/>
              <a:t> </a:t>
            </a:r>
            <a:r>
              <a:rPr lang="pt-PT" dirty="0" err="1" smtClean="0"/>
              <a:t>pair</a:t>
            </a:r>
            <a:r>
              <a:rPr lang="pt-PT" dirty="0" smtClean="0"/>
              <a:t>). O</a:t>
            </a:r>
            <a:r>
              <a:rPr lang="pt-PT" dirty="0" smtClean="0"/>
              <a:t>s cabos </a:t>
            </a:r>
            <a:r>
              <a:rPr lang="pt-PT" dirty="0" smtClean="0"/>
              <a:t>possuem </a:t>
            </a:r>
            <a:r>
              <a:rPr lang="pt-PT" dirty="0"/>
              <a:t>pelo menos 24 tranças por metro e, por isso, são muito mais resistentes a ruídos externos. Cada par de cabos tem um número diferente de tranças por metro, o que atenua as interferências entre os pares de cabos</a:t>
            </a:r>
            <a:r>
              <a:rPr lang="pt-PT" dirty="0" smtClean="0"/>
              <a:t>.</a:t>
            </a:r>
            <a:endParaRPr lang="pt-PT" dirty="0" smtClean="0"/>
          </a:p>
          <a:p>
            <a:r>
              <a:rPr lang="pt-PT" dirty="0" smtClean="0"/>
              <a:t>Categoria 4 - </a:t>
            </a:r>
            <a:r>
              <a:rPr lang="pt-PT" dirty="0"/>
              <a:t>Esta categoria de cabos tem uma qualidade um pouco superior e é certificada para sinalização de até 20 MHz. Foram </a:t>
            </a:r>
            <a:r>
              <a:rPr lang="pt-PT" dirty="0" smtClean="0"/>
              <a:t>utilizados </a:t>
            </a:r>
            <a:r>
              <a:rPr lang="pt-PT" dirty="0"/>
              <a:t>em redes </a:t>
            </a:r>
            <a:r>
              <a:rPr lang="pt-PT" dirty="0" err="1"/>
              <a:t>Token</a:t>
            </a:r>
            <a:r>
              <a:rPr lang="pt-PT" dirty="0"/>
              <a:t> Ring de 16 megabits e também podiam ser utilizados em redes Ethernet em substituição aos cabos de categoria </a:t>
            </a:r>
            <a:r>
              <a:rPr lang="pt-PT" dirty="0" smtClean="0"/>
              <a:t>3.</a:t>
            </a: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2626225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Categorias dos cabos de </a:t>
            </a:r>
            <a:r>
              <a:rPr lang="pt-PT" dirty="0" smtClean="0"/>
              <a:t>rede (</a:t>
            </a:r>
            <a:r>
              <a:rPr lang="pt-PT" dirty="0" err="1" smtClean="0"/>
              <a:t>cont</a:t>
            </a:r>
            <a:r>
              <a:rPr lang="pt-PT" dirty="0" smtClean="0"/>
              <a:t>)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Categoria 5 e 5e – Os cabos desta categoria são o requisito mínimo para redes 100BASE-TX e 1000BASE-T, que são, respetivamente, os pacotes de rede de 100 e 1000 megabits usados atualmente e suportam frequências de até 100 MHz. </a:t>
            </a:r>
            <a:r>
              <a:rPr lang="pt-PT" dirty="0" smtClean="0"/>
              <a:t>Foram </a:t>
            </a:r>
            <a:r>
              <a:rPr lang="pt-PT" dirty="0"/>
              <a:t>substituídos pelos cabos categoria 5e </a:t>
            </a:r>
            <a:r>
              <a:rPr lang="pt-PT" dirty="0" smtClean="0"/>
              <a:t>com normas desenvolvidas </a:t>
            </a:r>
            <a:r>
              <a:rPr lang="pt-PT" dirty="0"/>
              <a:t>de forma a reduzir a interferência entre os cabos e a perda de sinal, o que ajuda em cabos mais longos, perto dos 100 metros permitidos.</a:t>
            </a:r>
          </a:p>
          <a:p>
            <a:r>
              <a:rPr lang="pt-PT" dirty="0"/>
              <a:t>Categoria </a:t>
            </a:r>
            <a:r>
              <a:rPr lang="pt-PT" dirty="0" smtClean="0"/>
              <a:t>6 – Foi desenvolvida </a:t>
            </a:r>
            <a:r>
              <a:rPr lang="pt-PT" dirty="0"/>
              <a:t>para ser usada no padrão Gigabit Ethernet, </a:t>
            </a:r>
            <a:r>
              <a:rPr lang="pt-PT" dirty="0" smtClean="0"/>
              <a:t>mas </a:t>
            </a:r>
            <a:r>
              <a:rPr lang="pt-PT" dirty="0"/>
              <a:t>embora os cabos categoria 6 ofereçam uma qualidade superior, o alcance continua </a:t>
            </a:r>
            <a:r>
              <a:rPr lang="pt-PT" dirty="0" smtClean="0"/>
              <a:t>a ser </a:t>
            </a:r>
            <a:r>
              <a:rPr lang="pt-PT" dirty="0"/>
              <a:t>de apenas 100 </a:t>
            </a:r>
            <a:r>
              <a:rPr lang="pt-PT" dirty="0" smtClean="0"/>
              <a:t>metros o que não traduz um melhor ganho na prática comparativamente </a:t>
            </a:r>
            <a:r>
              <a:rPr lang="pt-PT" smtClean="0"/>
              <a:t>à Cat5.</a:t>
            </a:r>
            <a:endParaRPr lang="pt-PT" dirty="0"/>
          </a:p>
          <a:p>
            <a:r>
              <a:rPr lang="pt-PT" dirty="0"/>
              <a:t>Categoria 7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4197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5816600"/>
            <a:ext cx="8596667" cy="566738"/>
          </a:xfrm>
        </p:spPr>
        <p:txBody>
          <a:bodyPr/>
          <a:lstStyle/>
          <a:p>
            <a:r>
              <a:rPr lang="pt-PT" dirty="0" smtClean="0"/>
              <a:t>Diferenças entre as várias categorias de cabos de rede</a:t>
            </a:r>
            <a:endParaRPr lang="pt-PT" dirty="0"/>
          </a:p>
        </p:txBody>
      </p:sp>
      <p:pic>
        <p:nvPicPr>
          <p:cNvPr id="6" name="Marcador de Posição da Imagem 5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2824" b="12824"/>
          <a:stretch>
            <a:fillRect/>
          </a:stretch>
        </p:blipFill>
        <p:spPr>
          <a:xfrm>
            <a:off x="677334" y="609600"/>
            <a:ext cx="8596668" cy="4978400"/>
          </a:xfrm>
          <a:prstGeom prst="rect">
            <a:avLst/>
          </a:prstGeom>
        </p:spPr>
      </p:pic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29734" y="7285038"/>
            <a:ext cx="8596667" cy="674024"/>
          </a:xfrm>
        </p:spPr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2688528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</TotalTime>
  <Words>301</Words>
  <Application>Microsoft Office PowerPoint</Application>
  <PresentationFormat>Ecrã Panorâmico</PresentationFormat>
  <Paragraphs>11</Paragraphs>
  <Slides>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Faceta</vt:lpstr>
      <vt:lpstr>Redes</vt:lpstr>
      <vt:lpstr>Categorias dos cabos de rede</vt:lpstr>
      <vt:lpstr>Categorias dos cabos de rede (cont)</vt:lpstr>
      <vt:lpstr>Diferenças entre as várias categorias de cabos de rede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Redes</dc:title>
  <dc:creator>S5_18</dc:creator>
  <cp:lastModifiedBy>S5_18</cp:lastModifiedBy>
  <cp:revision>6</cp:revision>
  <dcterms:created xsi:type="dcterms:W3CDTF">2018-01-19T15:58:45Z</dcterms:created>
  <dcterms:modified xsi:type="dcterms:W3CDTF">2018-01-19T16:39:30Z</dcterms:modified>
</cp:coreProperties>
</file>