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Técnico de Informática e Sistemas - IEFP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0CB9A-F5E5-4745-9209-D4AC295A0812}" type="datetimeFigureOut">
              <a:rPr lang="pt-PT" smtClean="0"/>
              <a:t>30-01-2018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E00C-7085-42A2-A383-5B1A466624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31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Técnico de Informática e Sistemas - IEFP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D1D16-DEAC-47FD-A764-D6EB414B29F7}" type="datetimeFigureOut">
              <a:rPr lang="pt-PT" smtClean="0"/>
              <a:t>30-01-2018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44B82-F6C1-40E9-BAE5-F8E82E2B64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376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18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754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51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39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75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12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159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8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33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4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23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96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56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45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93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18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6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s://joanacarvalho836.wordpress.com/equipamento-ativo-vs-equipamento-passivo/unknown/#main" TargetMode="External"/><Relationship Id="rId7" Type="http://schemas.openxmlformats.org/officeDocument/2006/relationships/hyperlink" Target="https://joanacarvalho836.wordpress.com/equipamento-ativo-vs-equipamento-passivo/a-5646/#main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hyperlink" Target="https://joanacarvalho836.wordpress.com/equipamento-ativo-vs-equipamento-passivo/400x400_755525ae2e95f9b-2/#main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6934"/>
            <a:ext cx="7766936" cy="1646302"/>
          </a:xfrm>
        </p:spPr>
        <p:txBody>
          <a:bodyPr/>
          <a:lstStyle/>
          <a:p>
            <a:r>
              <a:rPr lang="pt-PT" dirty="0" smtClean="0"/>
              <a:t>Conexão de Redes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746692"/>
            <a:ext cx="7766936" cy="1740367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Categorias e Tipos de cabos de rede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redes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Equipamentos de rede ativos e passivos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35" y="3354615"/>
            <a:ext cx="4837075" cy="28720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0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(Local </a:t>
            </a:r>
            <a:r>
              <a:rPr lang="pt-PT" sz="28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ou Rede Local)</a:t>
            </a:r>
          </a:p>
          <a:p>
            <a:endParaRPr lang="pt-PT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Metropolitan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ou Redes Metropolitanas)</a:t>
            </a:r>
          </a:p>
          <a:p>
            <a:endParaRPr lang="pt-PT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(Wide 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ou Rede Longa Distância ou Rede 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Àrea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alargada)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10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20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redes: </a:t>
            </a:r>
            <a:r>
              <a:rPr lang="pt-PT" b="1" i="1" dirty="0" smtClean="0"/>
              <a:t>LAN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 um grupo de computadores que pertencem a uma mesma organização e que estão conectados entre eles, numa pequena área geográfica, por meio de uma rede, frequentemente através de uma mesma tecnologia (a mais usada é a Ethernet).</a:t>
            </a:r>
          </a:p>
          <a:p>
            <a:endParaRPr lang="pt-PT" dirty="0"/>
          </a:p>
        </p:txBody>
      </p:sp>
      <p:pic>
        <p:nvPicPr>
          <p:cNvPr id="4" name="Imagem 3" descr="Resultado de imagem para Exemplos de redes la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90000" l="5380" r="94146">
                        <a14:foregroundMark x1="39557" y1="48500" x2="39557" y2="48500"/>
                        <a14:foregroundMark x1="49842" y1="46250" x2="49842" y2="46250"/>
                        <a14:foregroundMark x1="53165" y1="48500" x2="53165" y2="48500"/>
                        <a14:foregroundMark x1="60759" y1="46250" x2="60759" y2="46250"/>
                        <a14:foregroundMark x1="60601" y1="40250" x2="60601" y2="40250"/>
                        <a14:foregroundMark x1="63608" y1="44250" x2="63608" y2="44250"/>
                        <a14:foregroundMark x1="67563" y1="47750" x2="67563" y2="47750"/>
                        <a14:foregroundMark x1="55538" y1="47750" x2="55538" y2="47750"/>
                        <a14:foregroundMark x1="24209" y1="5750" x2="24209" y2="5750"/>
                        <a14:foregroundMark x1="21994" y1="4750" x2="21994" y2="4750"/>
                        <a14:foregroundMark x1="38766" y1="5250" x2="38766" y2="5250"/>
                        <a14:foregroundMark x1="53956" y1="4750" x2="53956" y2="4750"/>
                        <a14:foregroundMark x1="69778" y1="4750" x2="69778" y2="4750"/>
                        <a14:foregroundMark x1="84019" y1="4750" x2="84019" y2="4750"/>
                        <a14:foregroundMark x1="24209" y1="70750" x2="24209" y2="70750"/>
                        <a14:foregroundMark x1="38924" y1="69500" x2="38924" y2="69500"/>
                        <a14:foregroundMark x1="54272" y1="69750" x2="54272" y2="69750"/>
                        <a14:foregroundMark x1="69304" y1="69500" x2="69304" y2="69500"/>
                        <a14:foregroundMark x1="83861" y1="69000" x2="83861" y2="69000"/>
                        <a14:foregroundMark x1="39082" y1="41250" x2="39082" y2="41250"/>
                        <a14:foregroundMark x1="40032" y1="38000" x2="40032" y2="38000"/>
                        <a14:foregroundMark x1="40506" y1="52500" x2="40506" y2="52500"/>
                        <a14:foregroundMark x1="50949" y1="41500" x2="50949" y2="41500"/>
                        <a14:foregroundMark x1="81804" y1="70250" x2="81804" y2="7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55" y="3644900"/>
            <a:ext cx="3500142" cy="24949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11</a:t>
            </a:fld>
            <a:endParaRPr lang="pt-PT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339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 </a:t>
            </a:r>
            <a:r>
              <a:rPr lang="pt-PT" b="1" i="1" dirty="0" smtClean="0"/>
              <a:t>MAN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nterligam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várias LAN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geograficamente;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Permitem a comunicação entre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dois pontos como se ambos fizessem parte de uma mesma rede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local;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formada por routers ou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switches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interligados por conexões de débito elevado (em geral, em fibra ótica).</a:t>
            </a:r>
          </a:p>
          <a:p>
            <a:endParaRPr lang="pt-PT" dirty="0"/>
          </a:p>
        </p:txBody>
      </p:sp>
      <p:pic>
        <p:nvPicPr>
          <p:cNvPr id="4" name="Imagem 3" descr="Resultado de imagem para Exemplos de redes l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4021429"/>
            <a:ext cx="3477172" cy="21183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12</a:t>
            </a:fld>
            <a:endParaRPr lang="pt-PT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870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Redes: </a:t>
            </a:r>
            <a:r>
              <a:rPr lang="pt-PT" b="1" i="1" dirty="0" smtClean="0"/>
              <a:t>WAN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</a:t>
            </a:r>
            <a:r>
              <a:rPr lang="pt-PT" dirty="0" smtClean="0"/>
              <a:t>onecta </a:t>
            </a:r>
            <a:r>
              <a:rPr lang="pt-PT" dirty="0"/>
              <a:t>várias </a:t>
            </a:r>
            <a:r>
              <a:rPr lang="pt-PT" dirty="0" err="1"/>
              <a:t>LANs</a:t>
            </a:r>
            <a:r>
              <a:rPr lang="pt-PT" dirty="0"/>
              <a:t> entre si, através de grandes distâncias </a:t>
            </a:r>
            <a:r>
              <a:rPr lang="pt-PT" dirty="0" smtClean="0"/>
              <a:t>geográficas;</a:t>
            </a:r>
          </a:p>
          <a:p>
            <a:r>
              <a:rPr lang="pt-PT" dirty="0" smtClean="0"/>
              <a:t>Os </a:t>
            </a:r>
            <a:r>
              <a:rPr lang="pt-PT" dirty="0"/>
              <a:t>débitos à disposição numa WAN resultam de uma arbitragem com o custo das conexões (que aumenta com a distância) e podem ser </a:t>
            </a:r>
            <a:r>
              <a:rPr lang="pt-PT" dirty="0" smtClean="0"/>
              <a:t>fracas.</a:t>
            </a:r>
          </a:p>
          <a:p>
            <a:r>
              <a:rPr lang="pt-PT" dirty="0"/>
              <a:t>F</a:t>
            </a:r>
            <a:r>
              <a:rPr lang="pt-PT" dirty="0" smtClean="0"/>
              <a:t>uncionam </a:t>
            </a:r>
            <a:r>
              <a:rPr lang="pt-PT" dirty="0"/>
              <a:t>graças a </a:t>
            </a:r>
            <a:r>
              <a:rPr lang="pt-PT" dirty="0" smtClean="0"/>
              <a:t>routers </a:t>
            </a:r>
            <a:r>
              <a:rPr lang="pt-PT" dirty="0"/>
              <a:t>que permitem escolher o trajeto mais adequado para atingir um ponto (nó) da </a:t>
            </a:r>
            <a:r>
              <a:rPr lang="pt-PT" dirty="0" smtClean="0"/>
              <a:t>rede; </a:t>
            </a:r>
          </a:p>
          <a:p>
            <a:r>
              <a:rPr lang="pt-PT" dirty="0" smtClean="0"/>
              <a:t>O </a:t>
            </a:r>
            <a:r>
              <a:rPr lang="pt-PT" dirty="0"/>
              <a:t>mais conhecido dos WAN é a Internet.</a:t>
            </a:r>
          </a:p>
          <a:p>
            <a:endParaRPr lang="pt-PT" dirty="0"/>
          </a:p>
        </p:txBody>
      </p:sp>
      <p:pic>
        <p:nvPicPr>
          <p:cNvPr id="4" name="Imagem 3" descr="Resultado de imagem para Exemplos de redes w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2" y="4292601"/>
            <a:ext cx="2913554" cy="18472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13</a:t>
            </a:fld>
            <a:endParaRPr lang="pt-PT" dirty="0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41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redes: visão geral</a:t>
            </a:r>
            <a:endParaRPr lang="pt-PT" dirty="0"/>
          </a:p>
        </p:txBody>
      </p:sp>
      <p:pic>
        <p:nvPicPr>
          <p:cNvPr id="4" name="Marcador de Posição de Conteúdo 3" descr="Resultado de imagem para Exemplos de redes wa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75" y="1681843"/>
            <a:ext cx="6053243" cy="4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14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41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Equipamentos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Equipamentos ativos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Conjunto de dispositivos alimentado a energia elétrica que serve de base a transporte de dados.</a:t>
            </a:r>
          </a:p>
          <a:p>
            <a:pPr algn="just"/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Equipamentos passivos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São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dispositivos que não interferem com os dados ou sinais que passam por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 que permitem a interligação do equipamento ativo (material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físico),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necessitam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 energia elétrica e não muda o sinal</a:t>
            </a:r>
          </a:p>
          <a:p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15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33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Equipamentos de rede: </a:t>
            </a:r>
            <a:r>
              <a:rPr lang="pt-PT" b="1" i="1" dirty="0" smtClean="0"/>
              <a:t>ativos</a:t>
            </a:r>
            <a:endParaRPr lang="pt-PT" b="1" i="1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675745" y="1962545"/>
            <a:ext cx="4185623" cy="3304117"/>
          </a:xfrm>
        </p:spPr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Placa de </a:t>
            </a:r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4"/>
          </p:nvPr>
        </p:nvSpPr>
        <p:spPr>
          <a:xfrm>
            <a:off x="5088384" y="1962544"/>
            <a:ext cx="4185617" cy="3304117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  <a:p>
            <a:endParaRPr lang="pt-PT" dirty="0"/>
          </a:p>
        </p:txBody>
      </p:sp>
      <p:pic>
        <p:nvPicPr>
          <p:cNvPr id="9" name="Imagem 8" descr="Resultado de imagem para placa de re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28" y="2193128"/>
            <a:ext cx="2107247" cy="128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Resultado de imagem para 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7" y="3707681"/>
            <a:ext cx="2943668" cy="203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Resultado de imagem para switch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42" y="1962543"/>
            <a:ext cx="2657474" cy="184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Resultado de imagem para bridge redes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3810000"/>
            <a:ext cx="1908001" cy="18078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16</a:t>
            </a:fld>
            <a:endParaRPr lang="pt-PT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47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Equipamentos de rede: </a:t>
            </a:r>
            <a:r>
              <a:rPr lang="pt-PT" b="1" i="1" dirty="0" smtClean="0"/>
              <a:t>passivos</a:t>
            </a:r>
            <a:endParaRPr lang="pt-PT" b="1" i="1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675745" y="1962545"/>
            <a:ext cx="4185623" cy="3304117"/>
          </a:xfrm>
        </p:spPr>
        <p:txBody>
          <a:bodyPr>
            <a:normAutofit/>
          </a:bodyPr>
          <a:lstStyle/>
          <a:p>
            <a:pPr lvl="0"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Ficha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Rj45</a:t>
            </a:r>
          </a:p>
          <a:p>
            <a:pPr lvl="0"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Tubo de polietileno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4"/>
          </p:nvPr>
        </p:nvSpPr>
        <p:spPr>
          <a:xfrm>
            <a:off x="3758461" y="1962544"/>
            <a:ext cx="4185617" cy="4106121"/>
          </a:xfrm>
        </p:spPr>
        <p:txBody>
          <a:bodyPr>
            <a:normAutofit/>
          </a:bodyPr>
          <a:lstStyle/>
          <a:p>
            <a:pPr lvl="0"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Esteira metálica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Régua de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alimentação</a:t>
            </a:r>
          </a:p>
          <a:p>
            <a:pPr lvl="0"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pt-P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pt-P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Régua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distribuição </a:t>
            </a:r>
          </a:p>
          <a:p>
            <a:pPr lvl="0"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13" name="Imagem 12" descr="Resultado de imagem para combinações cabos de re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5" y="2400118"/>
            <a:ext cx="2250145" cy="126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https://joanacarvalho836.files.wordpress.com/2016/10/unknown.jpeg?w=150&amp;h=105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0" y="4386809"/>
            <a:ext cx="1691345" cy="160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https://joanacarvalho836.files.wordpress.com/2016/10/400x400_755525ae2e95f9b1.jpg?w=150&amp;h=150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16" y="2053318"/>
            <a:ext cx="1787962" cy="149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https://joanacarvalho836.files.wordpress.com/2016/10/a-5646.jpg?w=150&amp;h=84">
            <a:hlinkClick r:id="rId7"/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86" y="3937000"/>
            <a:ext cx="1817282" cy="151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 descr="Resultado de imagem para • Régua de distribuição em rede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86" y="5518901"/>
            <a:ext cx="178054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>
          <a:xfrm>
            <a:off x="2642786" y="6135708"/>
            <a:ext cx="7619999" cy="365125"/>
          </a:xfrm>
        </p:spPr>
        <p:txBody>
          <a:bodyPr/>
          <a:lstStyle/>
          <a:p>
            <a:r>
              <a:rPr lang="pt-PT" dirty="0" smtClean="0"/>
              <a:t>Técnico de Informática e Sistemas - IEFP 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17</a:t>
            </a:fld>
            <a:endParaRPr lang="pt-PT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14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84300"/>
            <a:ext cx="8915400" cy="3777622"/>
          </a:xfrm>
        </p:spPr>
        <p:txBody>
          <a:bodyPr>
            <a:normAutofit fontScale="25000" lnSpcReduction="20000"/>
          </a:bodyPr>
          <a:lstStyle/>
          <a:p>
            <a:r>
              <a:rPr lang="pt-PT" sz="6400" dirty="0">
                <a:hlinkClick r:id="rId2" action="ppaction://hlinksldjump"/>
              </a:rPr>
              <a:t>Categorias dos cabos de </a:t>
            </a:r>
            <a:r>
              <a:rPr lang="pt-PT" sz="6400" dirty="0" smtClean="0">
                <a:hlinkClick r:id="rId2" action="ppaction://hlinksldjump"/>
              </a:rPr>
              <a:t>rede</a:t>
            </a:r>
            <a:endParaRPr lang="pt-PT" sz="6400" dirty="0" smtClean="0"/>
          </a:p>
          <a:p>
            <a:r>
              <a:rPr lang="pt-PT" sz="6400" dirty="0">
                <a:hlinkClick r:id="rId3" action="ppaction://hlinksldjump"/>
              </a:rPr>
              <a:t>Categorias dos cabos de rede (</a:t>
            </a:r>
            <a:r>
              <a:rPr lang="pt-PT" sz="6400" dirty="0" err="1">
                <a:hlinkClick r:id="rId3" action="ppaction://hlinksldjump"/>
              </a:rPr>
              <a:t>cont</a:t>
            </a:r>
            <a:r>
              <a:rPr lang="pt-PT" sz="6400" dirty="0" smtClean="0"/>
              <a:t>)</a:t>
            </a:r>
          </a:p>
          <a:p>
            <a:r>
              <a:rPr lang="pt-PT" sz="6400" dirty="0">
                <a:hlinkClick r:id="rId4" action="ppaction://hlinksldjump"/>
              </a:rPr>
              <a:t>Diferenças entre as várias categorias de cabos de </a:t>
            </a:r>
            <a:r>
              <a:rPr lang="pt-PT" sz="6400" dirty="0" smtClean="0">
                <a:hlinkClick r:id="rId4" action="ppaction://hlinksldjump"/>
              </a:rPr>
              <a:t>rede</a:t>
            </a:r>
            <a:endParaRPr lang="pt-PT" sz="6400" dirty="0" smtClean="0"/>
          </a:p>
          <a:p>
            <a:r>
              <a:rPr lang="pt-PT" sz="6400" dirty="0">
                <a:hlinkClick r:id="rId5" action="ppaction://hlinksldjump"/>
              </a:rPr>
              <a:t>Tipos de cabos de </a:t>
            </a:r>
            <a:r>
              <a:rPr lang="pt-PT" sz="6400" dirty="0" smtClean="0">
                <a:hlinkClick r:id="rId5" action="ppaction://hlinksldjump"/>
              </a:rPr>
              <a:t>rede</a:t>
            </a:r>
            <a:endParaRPr lang="pt-PT" sz="6400" dirty="0" smtClean="0"/>
          </a:p>
          <a:p>
            <a:pPr lvl="1"/>
            <a:r>
              <a:rPr lang="pt-PT" sz="6400" b="1" i="1" dirty="0" smtClean="0">
                <a:hlinkClick r:id="rId6" action="ppaction://hlinksldjump"/>
              </a:rPr>
              <a:t>Par entrançado</a:t>
            </a:r>
            <a:endParaRPr lang="pt-PT" sz="6400" b="1" i="1" dirty="0" smtClean="0"/>
          </a:p>
          <a:p>
            <a:pPr lvl="1"/>
            <a:r>
              <a:rPr lang="pt-PT" sz="6400" b="1" i="1" dirty="0" smtClean="0">
                <a:hlinkClick r:id="rId7" action="ppaction://hlinksldjump"/>
              </a:rPr>
              <a:t>cabos </a:t>
            </a:r>
            <a:r>
              <a:rPr lang="pt-PT" sz="6400" b="1" i="1" dirty="0">
                <a:hlinkClick r:id="rId7" action="ppaction://hlinksldjump"/>
              </a:rPr>
              <a:t>fibra </a:t>
            </a:r>
            <a:r>
              <a:rPr lang="pt-PT" sz="6400" b="1" i="1" dirty="0" smtClean="0">
                <a:hlinkClick r:id="rId7" action="ppaction://hlinksldjump"/>
              </a:rPr>
              <a:t>ótica</a:t>
            </a:r>
            <a:endParaRPr lang="pt-PT" sz="6400" b="1" i="1" dirty="0" smtClean="0"/>
          </a:p>
          <a:p>
            <a:pPr lvl="1"/>
            <a:r>
              <a:rPr lang="pt-PT" sz="6400" b="1" i="1" dirty="0" smtClean="0">
                <a:hlinkClick r:id="rId8" action="ppaction://hlinksldjump"/>
              </a:rPr>
              <a:t>Cabos coaxiais</a:t>
            </a:r>
            <a:endParaRPr lang="pt-PT" sz="6400" b="1" i="1" dirty="0" smtClean="0"/>
          </a:p>
          <a:p>
            <a:r>
              <a:rPr lang="pt-PT" sz="6400" dirty="0">
                <a:hlinkClick r:id="rId9" action="ppaction://hlinksldjump"/>
              </a:rPr>
              <a:t>Tipos de </a:t>
            </a:r>
            <a:r>
              <a:rPr lang="pt-PT" sz="6400" dirty="0" smtClean="0">
                <a:hlinkClick r:id="rId9" action="ppaction://hlinksldjump"/>
              </a:rPr>
              <a:t>Redes</a:t>
            </a:r>
            <a:endParaRPr lang="pt-PT" sz="6400" dirty="0" smtClean="0"/>
          </a:p>
          <a:p>
            <a:pPr lvl="1"/>
            <a:r>
              <a:rPr lang="pt-PT" sz="6400" b="1" i="1" dirty="0" smtClean="0">
                <a:hlinkClick r:id="rId10" action="ppaction://hlinksldjump"/>
              </a:rPr>
              <a:t>LAN</a:t>
            </a:r>
            <a:endParaRPr lang="pt-PT" sz="6400" b="1" i="1" dirty="0" smtClean="0"/>
          </a:p>
          <a:p>
            <a:pPr lvl="1"/>
            <a:r>
              <a:rPr lang="pt-PT" sz="6400" b="1" i="1" dirty="0" smtClean="0">
                <a:hlinkClick r:id="rId11" action="ppaction://hlinksldjump"/>
              </a:rPr>
              <a:t>MAN</a:t>
            </a:r>
            <a:endParaRPr lang="pt-PT" sz="6400" b="1" i="1" dirty="0" smtClean="0"/>
          </a:p>
          <a:p>
            <a:pPr lvl="1"/>
            <a:r>
              <a:rPr lang="pt-PT" sz="6400" b="1" i="1" dirty="0" smtClean="0">
                <a:hlinkClick r:id="rId12" action="ppaction://hlinksldjump"/>
              </a:rPr>
              <a:t>WAN</a:t>
            </a:r>
            <a:endParaRPr lang="pt-PT" sz="6400" b="1" i="1" dirty="0" smtClean="0"/>
          </a:p>
          <a:p>
            <a:pPr lvl="1"/>
            <a:r>
              <a:rPr lang="pt-PT" sz="6400" b="1" i="1" dirty="0" smtClean="0">
                <a:hlinkClick r:id="rId13" action="ppaction://hlinksldjump"/>
              </a:rPr>
              <a:t>Visão geral</a:t>
            </a:r>
            <a:endParaRPr lang="pt-PT" sz="6400" b="1" i="1" dirty="0" smtClean="0"/>
          </a:p>
          <a:p>
            <a:r>
              <a:rPr lang="pt-PT" sz="6400" dirty="0" smtClean="0">
                <a:hlinkClick r:id="rId14" action="ppaction://hlinksldjump"/>
              </a:rPr>
              <a:t>Equipamentos de Rede</a:t>
            </a:r>
            <a:endParaRPr lang="pt-PT" sz="6400" dirty="0"/>
          </a:p>
          <a:p>
            <a:pPr lvl="1"/>
            <a:r>
              <a:rPr lang="pt-PT" sz="6400" b="1" i="1" dirty="0" smtClean="0">
                <a:hlinkClick r:id="rId15" action="ppaction://hlinksldjump"/>
              </a:rPr>
              <a:t>Ativos</a:t>
            </a:r>
            <a:endParaRPr lang="pt-PT" sz="6400" b="1" i="1" dirty="0"/>
          </a:p>
          <a:p>
            <a:pPr lvl="1"/>
            <a:r>
              <a:rPr lang="pt-PT" sz="6400" b="1" i="1" dirty="0" smtClean="0">
                <a:hlinkClick r:id="rId16" action="ppaction://hlinksldjump"/>
              </a:rPr>
              <a:t>Passivos</a:t>
            </a:r>
            <a:endParaRPr lang="pt-PT" sz="6400" b="1" i="1" dirty="0"/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804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Categorias dos cabos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1 – utilizada no passado em instalações telefónicas.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2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 utilizada no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passado também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instalações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telefónicas.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hegaram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ser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redes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Arcnet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de 2.5 megabits e redes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Ring de 4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megabits.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3 -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foi o primeiro padrão de cabos de par entrançado (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). Os cabos possuem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pelo menos 24 tranças por metro e, por isso, são muito mais resistentes a ruídos externos. Cada par de cabos tem um número diferente de tranças por metro, o que atenua as interferências entre os pares de cabos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4 -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Esta categoria de cabos tem uma qualidade um pouco superior e é certificada para sinalização de até 20 MHz. Foram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redes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Ring de 16 megabits e também podiam ser utilizados em redes Ethernet em substituição aos cabos de categoria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3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622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Categorias dos cabos de </a:t>
            </a:r>
            <a:r>
              <a:rPr lang="pt-PT" dirty="0" smtClean="0"/>
              <a:t>rede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Categoria 5 e 5e – Os cabos desta categoria são o requisito mínimo para redes 100BASE-TX e 1000BASE-T, que são, respetivamente, os pacotes de rede de 100 e 1000 megabits usados atualmente e suportam frequências de até 100 MHz.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Foram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substituídos pelos cabos categoria 5e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com normas desenvolvidas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forma a reduzir a interferência entre os cabos e a perda de sinal, o que ajuda em cabos mais longos, perto dos 100 metros permitidos.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Categoria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6 – Foi desenvolvida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ser usada no padrão Gigabit Ethernet,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embora os cabos categoria 6 ofereçam uma qualidade superior, o alcance continua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 ser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apenas 100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metros o que não traduz um melhor ganho na prática comparativamente à Cat5.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7 – Ainda não existe um padrão, mas diversos fabricantes possuem cabos com caraterísticas superiores a </a:t>
            </a:r>
            <a:r>
              <a:rPr lang="pt-P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 6, tanto na frequência máxima suportada como n atenuação de sinal.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Categoria 8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 – ainda em desenvolvimento.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4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419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0835" y="573295"/>
            <a:ext cx="9901765" cy="566738"/>
          </a:xfrm>
        </p:spPr>
        <p:txBody>
          <a:bodyPr>
            <a:noAutofit/>
          </a:bodyPr>
          <a:lstStyle/>
          <a:p>
            <a:r>
              <a:rPr lang="pt-PT" sz="3600" dirty="0" smtClean="0"/>
              <a:t>Diferenças entre as várias categorias de cabos de rede</a:t>
            </a:r>
            <a:endParaRPr lang="pt-PT" sz="360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29734" y="7285038"/>
            <a:ext cx="8596667" cy="674024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34" y="1197577"/>
            <a:ext cx="8365065" cy="4938231"/>
          </a:xfrm>
          <a:prstGeom prst="rect">
            <a:avLst/>
          </a:prstGeom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en-US" dirty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5</a:t>
            </a:fld>
            <a:endParaRPr lang="pt-PT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88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Cabos par entrançado(</a:t>
            </a:r>
            <a:r>
              <a:rPr lang="pt-P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Cabos fibra ótica;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Cabos coaxiais.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6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089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rede: </a:t>
            </a:r>
            <a:r>
              <a:rPr lang="pt-PT" b="1" i="1" dirty="0" smtClean="0"/>
              <a:t>Par entrançado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riginalmente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desenvolvidos para transportar sinais de voz,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permitiu que dessem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um grande salto de qualidade, passando a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suportar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redes de 10, 100, 1000 e recentemente de 10000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megabits;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ada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par de cabos utiliza um padrão de entrançamento diferente, com um número diferente de tranças por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metro e 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comprimento máximo dos cabos seria muito menor e as redes seriam muito mais suscetíveis a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interferências se o cabo não fosse entrançado;</a:t>
            </a: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classificados em categorias, que indicam a qualidade do cabo e a frequência máxima suportada por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este.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index_html_m6a914e5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2" y="5339722"/>
            <a:ext cx="38100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7</a:t>
            </a:fld>
            <a:endParaRPr lang="pt-PT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79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rede: </a:t>
            </a:r>
            <a:r>
              <a:rPr lang="pt-PT" b="1" i="1" dirty="0" smtClean="0"/>
              <a:t>cabos fibra ótica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cabo de fibra </a:t>
            </a:r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 é uma tecnologia que utiliza um filamento de vidro transparente e com alto grau de pureza como meio físico.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seu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diâmetro é tão fino quanto um fio de cabelo humano e permite carregar milhares de informações digitais sem perdas significativas ao longo de grandes distâncias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cabos de fibra otic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1" b="9632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2" y="3549022"/>
            <a:ext cx="5791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8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9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rede: </a:t>
            </a:r>
            <a:r>
              <a:rPr lang="pt-PT" b="1" i="1" dirty="0" smtClean="0"/>
              <a:t>Cabos coaxiais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usados em cabos de antenas para redes wireless e em algumas redes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antigas;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são mais propensos a mal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contato;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conectores são mais caros e os cabos são menos flexíveis que os de par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entrançado;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podem ser usados apenas em redes de 10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megabits, o que levou á sua substituição por cabos de par entrançado.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3.bp.blogspot.com/-E2eZ2p6WSQE/UaPdphs5aPI/AAAAAAAAADQ/JHOvMa0k98c/s320/cabo-coaxial-cable-tech-rg59-67--1712-56963800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813" y1="31100" x2="42813" y2="31100"/>
                        <a14:foregroundMark x1="43750" y1="26316" x2="43750" y2="26316"/>
                        <a14:foregroundMark x1="40625" y1="23923" x2="40625" y2="23923"/>
                        <a14:foregroundMark x1="36250" y1="21053" x2="36250" y2="21053"/>
                        <a14:foregroundMark x1="30938" y1="19139" x2="30938" y2="19139"/>
                        <a14:foregroundMark x1="30625" y1="15311" x2="30625" y2="15311"/>
                        <a14:foregroundMark x1="33750" y1="20096" x2="33750" y2="20096"/>
                        <a14:foregroundMark x1="31875" y1="17703" x2="31875" y2="17703"/>
                        <a14:foregroundMark x1="32188" y1="14833" x2="32188" y2="14833"/>
                        <a14:foregroundMark x1="35000" y1="17703" x2="35000" y2="17703"/>
                        <a14:foregroundMark x1="33750" y1="17703" x2="33750" y2="17703"/>
                        <a14:foregroundMark x1="36563" y1="20096" x2="36563" y2="20096"/>
                        <a14:foregroundMark x1="38125" y1="22488" x2="38125" y2="22488"/>
                        <a14:foregroundMark x1="25000" y1="44498" x2="25000" y2="44498"/>
                        <a14:foregroundMark x1="3750" y1="47368" x2="3750" y2="47368"/>
                        <a14:foregroundMark x1="7813" y1="45455" x2="7813" y2="45455"/>
                        <a14:foregroundMark x1="11875" y1="45933" x2="11875" y2="45933"/>
                        <a14:foregroundMark x1="1875" y1="45455" x2="1875" y2="45455"/>
                        <a14:foregroundMark x1="1875" y1="44498" x2="1875" y2="44498"/>
                        <a14:foregroundMark x1="4375" y1="43541" x2="4375" y2="43541"/>
                        <a14:foregroundMark x1="10000" y1="44019" x2="10000" y2="44019"/>
                        <a14:foregroundMark x1="11250" y1="44498" x2="10625" y2="44498"/>
                        <a14:foregroundMark x1="6250" y1="44498" x2="6250" y2="44498"/>
                        <a14:foregroundMark x1="6875" y1="44498" x2="6875" y2="44498"/>
                        <a14:foregroundMark x1="12500" y1="44498" x2="12500" y2="44498"/>
                        <a14:foregroundMark x1="14688" y1="45455" x2="14688" y2="45455"/>
                        <a14:foregroundMark x1="15000" y1="45455" x2="15937" y2="45455"/>
                        <a14:foregroundMark x1="16563" y1="45455" x2="17500" y2="45455"/>
                        <a14:foregroundMark x1="18125" y1="45455" x2="18125" y2="45455"/>
                        <a14:foregroundMark x1="19375" y1="44976" x2="19375" y2="44976"/>
                        <a14:foregroundMark x1="20625" y1="44498" x2="22188" y2="44976"/>
                        <a14:foregroundMark x1="22500" y1="44976" x2="22500" y2="44976"/>
                        <a14:foregroundMark x1="22813" y1="44498" x2="23438" y2="44498"/>
                        <a14:foregroundMark x1="25625" y1="44498" x2="25625" y2="44498"/>
                        <a14:foregroundMark x1="26875" y1="44498" x2="26875" y2="44498"/>
                        <a14:foregroundMark x1="26875" y1="44498" x2="26875" y2="44498"/>
                        <a14:foregroundMark x1="27500" y1="44498" x2="27500" y2="44498"/>
                        <a14:foregroundMark x1="28438" y1="44498" x2="28438" y2="44498"/>
                        <a14:foregroundMark x1="29375" y1="44498" x2="29375" y2="44498"/>
                        <a14:foregroundMark x1="30000" y1="44498" x2="31250" y2="44498"/>
                        <a14:foregroundMark x1="32188" y1="44498" x2="32188" y2="44498"/>
                        <a14:foregroundMark x1="32500" y1="44976" x2="32500" y2="44976"/>
                        <a14:foregroundMark x1="32500" y1="44976" x2="32500" y2="44976"/>
                        <a14:foregroundMark x1="33125" y1="44976" x2="33750" y2="45455"/>
                        <a14:foregroundMark x1="34063" y1="45455" x2="34063" y2="45455"/>
                        <a14:foregroundMark x1="34375" y1="45455" x2="34375" y2="4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4737100"/>
            <a:ext cx="3048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9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443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</TotalTime>
  <Words>1045</Words>
  <Application>Microsoft Office PowerPoint</Application>
  <PresentationFormat>Ecrã Panorâmico</PresentationFormat>
  <Paragraphs>147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Haste</vt:lpstr>
      <vt:lpstr>Conexão de Redes</vt:lpstr>
      <vt:lpstr>Sumário:</vt:lpstr>
      <vt:lpstr>Categorias dos cabos de rede</vt:lpstr>
      <vt:lpstr>Categorias dos cabos de rede (cont)</vt:lpstr>
      <vt:lpstr>Diferenças entre as várias categorias de cabos de rede</vt:lpstr>
      <vt:lpstr>Tipos de cabos de rede</vt:lpstr>
      <vt:lpstr>Tipos de cabos de rede: Par entrançado</vt:lpstr>
      <vt:lpstr>Tipos de cabos de rede: cabos fibra ótica</vt:lpstr>
      <vt:lpstr>Tipos de cabos de rede: Cabos coaxiais</vt:lpstr>
      <vt:lpstr>Tipos de Redes</vt:lpstr>
      <vt:lpstr>Tipos de redes: LAN</vt:lpstr>
      <vt:lpstr>Tipos de Redes MAN</vt:lpstr>
      <vt:lpstr>Tipos de Redes: WAN</vt:lpstr>
      <vt:lpstr>Tipos de redes: visão geral</vt:lpstr>
      <vt:lpstr>Equipamentos de rede</vt:lpstr>
      <vt:lpstr>Equipamentos de rede: ativos</vt:lpstr>
      <vt:lpstr>Equipamentos de rede: passivos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S5_18</dc:creator>
  <cp:lastModifiedBy>S5_18</cp:lastModifiedBy>
  <cp:revision>37</cp:revision>
  <dcterms:created xsi:type="dcterms:W3CDTF">2018-01-19T15:58:45Z</dcterms:created>
  <dcterms:modified xsi:type="dcterms:W3CDTF">2018-01-30T14:34:12Z</dcterms:modified>
</cp:coreProperties>
</file>