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2" r:id="rId3"/>
    <p:sldId id="257" r:id="rId4"/>
    <p:sldId id="260" r:id="rId5"/>
    <p:sldId id="271" r:id="rId6"/>
    <p:sldId id="259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1" r:id="rId18"/>
    <p:sldId id="264" r:id="rId19"/>
    <p:sldId id="266" r:id="rId20"/>
    <p:sldId id="268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77CA1E-9D1F-46F9-90CA-6ED3DF31C865}">
          <p14:sldIdLst>
            <p14:sldId id="256"/>
            <p14:sldId id="262"/>
            <p14:sldId id="257"/>
            <p14:sldId id="260"/>
            <p14:sldId id="271"/>
            <p14:sldId id="259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61"/>
            <p14:sldId id="264"/>
            <p14:sldId id="266"/>
            <p14:sldId id="268"/>
            <p14:sldId id="281"/>
            <p14:sldId id="282"/>
            <p14:sldId id="283"/>
          </p14:sldIdLst>
        </p14:section>
        <p14:section name="Abschnitt ohne Titel" id="{D0B02C13-50A8-4B0F-9114-504B1E3D6A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6416" autoAdjust="0"/>
  </p:normalViewPr>
  <p:slideViewPr>
    <p:cSldViewPr snapToGrid="0">
      <p:cViewPr varScale="1">
        <p:scale>
          <a:sx n="82" d="100"/>
          <a:sy n="82" d="100"/>
        </p:scale>
        <p:origin x="110" y="48"/>
      </p:cViewPr>
      <p:guideLst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571C-FCF1-4A52-9AB8-5AFC2FFD61CC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21696-5C29-4C63-9E95-5A195CA38D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2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21696-5C29-4C63-9E95-5A195CA38D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8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21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6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34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0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3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1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0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0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611048-1415-4F9B-8D0E-52D7D47EC6FE}" type="datetimeFigureOut">
              <a:rPr lang="de-DE" smtClean="0"/>
              <a:t>24.10.2021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4AD27F-A733-4D75-ACC3-A0A17DFA183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8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Hilfe:T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Git" TargetMode="External"/><Relationship Id="rId3" Type="http://schemas.openxmlformats.org/officeDocument/2006/relationships/hyperlink" Target="https://www.namsu.de/Extra/pakete/latex-packages.html" TargetMode="External"/><Relationship Id="rId7" Type="http://schemas.openxmlformats.org/officeDocument/2006/relationships/hyperlink" Target="https://www.youtube.com/playlist?list=PL58qjcU5nk8s-UQHfzeVajBDwkbWqwSc6" TargetMode="External"/><Relationship Id="rId2" Type="http://schemas.openxmlformats.org/officeDocument/2006/relationships/hyperlink" Target="https://de.wikipedia.org/wiki/Hilfe:T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hlosser.info/git-latex-versionieren/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ivv5hpp.uni-muenster.de/u/topos/lehre/SS2016/AngewGeo/LaTeXStarthilfe_Folie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806E644-47AC-4186-9764-39C1C400F261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E14AE18-7E13-426B-BDEF-E4ADC1D2C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err="1"/>
              <a:t>LaTeX</a:t>
            </a:r>
            <a:r>
              <a:rPr lang="de-DE" dirty="0"/>
              <a:t> &amp; </a:t>
            </a:r>
            <a:r>
              <a:rPr lang="de-DE" dirty="0" err="1"/>
              <a:t>Git</a:t>
            </a:r>
            <a:br>
              <a:rPr lang="de-DE" dirty="0"/>
            </a:br>
            <a:r>
              <a:rPr lang="de-DE" dirty="0"/>
              <a:t>Kurzeinführung</a:t>
            </a:r>
          </a:p>
        </p:txBody>
      </p:sp>
    </p:spTree>
    <p:extLst>
      <p:ext uri="{BB962C8B-B14F-4D97-AF65-F5344CB8AC3E}">
        <p14:creationId xmlns:p14="http://schemas.microsoft.com/office/powerpoint/2010/main" val="58721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u="sng" dirty="0"/>
              <a:t>Formeln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„\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/>
              <a:t>align</a:t>
            </a:r>
            <a:r>
              <a:rPr lang="de-DE" dirty="0"/>
              <a:t>}</a:t>
            </a:r>
          </a:p>
          <a:p>
            <a:r>
              <a:rPr lang="de-DE" dirty="0"/>
              <a:t>m &amp;= \</a:t>
            </a:r>
            <a:r>
              <a:rPr lang="de-DE" dirty="0" err="1"/>
              <a:t>frac</a:t>
            </a:r>
            <a:r>
              <a:rPr lang="de-DE" dirty="0"/>
              <a:t>{m_0}{\</a:t>
            </a:r>
            <a:r>
              <a:rPr lang="de-DE" dirty="0" err="1"/>
              <a:t>sqrt</a:t>
            </a:r>
            <a:r>
              <a:rPr lang="de-DE" dirty="0"/>
              <a:t>{1-\</a:t>
            </a:r>
            <a:r>
              <a:rPr lang="de-DE" dirty="0" err="1"/>
              <a:t>frac</a:t>
            </a:r>
            <a:r>
              <a:rPr lang="de-DE" dirty="0"/>
              <a:t>{v^2}{c^2}}} </a:t>
            </a:r>
          </a:p>
          <a:p>
            <a:r>
              <a:rPr lang="de-DE" dirty="0"/>
              <a:t>\end{</a:t>
            </a:r>
            <a:r>
              <a:rPr lang="de-DE" dirty="0" err="1"/>
              <a:t>align</a:t>
            </a:r>
            <a:r>
              <a:rPr lang="de-DE" dirty="0"/>
              <a:t>}“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https://de.wikipedia.org/wiki/Hilfe:TeX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D48ED0-1F76-480D-B7FA-58601D45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3" y="2955492"/>
            <a:ext cx="2285058" cy="10898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97CE7-C4E7-464F-B7D6-49CFDFF5F252}"/>
              </a:ext>
            </a:extLst>
          </p:cNvPr>
          <p:cNvCxnSpPr/>
          <p:nvPr/>
        </p:nvCxnSpPr>
        <p:spPr>
          <a:xfrm>
            <a:off x="5734050" y="3429000"/>
            <a:ext cx="11620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5391DD1-B8B3-4533-A28E-649147C6D6E2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43014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b="1" u="sng" dirty="0"/>
              <a:t>Bilder &amp; Grafiken</a:t>
            </a:r>
          </a:p>
          <a:p>
            <a:r>
              <a:rPr lang="de-DE" dirty="0"/>
              <a:t>Formate: *.</a:t>
            </a:r>
            <a:r>
              <a:rPr lang="de-DE" dirty="0" err="1"/>
              <a:t>eps</a:t>
            </a:r>
            <a:r>
              <a:rPr lang="de-DE" dirty="0"/>
              <a:t> ; *.</a:t>
            </a:r>
            <a:r>
              <a:rPr lang="de-DE" dirty="0" err="1"/>
              <a:t>png</a:t>
            </a:r>
            <a:r>
              <a:rPr lang="de-DE" dirty="0"/>
              <a:t> ; *.</a:t>
            </a:r>
            <a:r>
              <a:rPr lang="de-DE" dirty="0" err="1"/>
              <a:t>jpg</a:t>
            </a:r>
            <a:r>
              <a:rPr lang="de-DE" dirty="0"/>
              <a:t> ; *.</a:t>
            </a:r>
            <a:r>
              <a:rPr lang="de-DE" dirty="0" err="1"/>
              <a:t>pdf</a:t>
            </a:r>
            <a:endParaRPr lang="de-DE" dirty="0"/>
          </a:p>
          <a:p>
            <a:r>
              <a:rPr lang="de-DE" dirty="0"/>
              <a:t>Bild muss im selben Verzeichnis liegen wie das </a:t>
            </a:r>
            <a:r>
              <a:rPr lang="de-DE" dirty="0" err="1"/>
              <a:t>LaTeX</a:t>
            </a:r>
            <a:r>
              <a:rPr lang="de-DE" dirty="0"/>
              <a:t> Dokument (Bilder aus Unterordnern müssen mit Verzeichnis angegeben werden).</a:t>
            </a:r>
          </a:p>
          <a:p>
            <a:r>
              <a:rPr lang="de-DE" dirty="0"/>
              <a:t>„\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/>
              <a:t>figure</a:t>
            </a:r>
            <a:r>
              <a:rPr lang="de-DE" dirty="0"/>
              <a:t>}[</a:t>
            </a:r>
            <a:r>
              <a:rPr lang="de-DE" dirty="0">
                <a:solidFill>
                  <a:srgbClr val="FFC000"/>
                </a:solidFill>
              </a:rPr>
              <a:t>Position auf der Seite</a:t>
            </a:r>
            <a:r>
              <a:rPr lang="de-DE" dirty="0"/>
              <a:t>]</a:t>
            </a:r>
          </a:p>
          <a:p>
            <a:r>
              <a:rPr lang="de-DE" dirty="0"/>
              <a:t>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Position in der Zeile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includegraphics</a:t>
            </a:r>
            <a:r>
              <a:rPr lang="de-DE" dirty="0"/>
              <a:t>[</a:t>
            </a:r>
            <a:r>
              <a:rPr lang="de-DE" dirty="0" err="1"/>
              <a:t>width</a:t>
            </a:r>
            <a:r>
              <a:rPr lang="de-DE" dirty="0"/>
              <a:t>=</a:t>
            </a:r>
            <a:r>
              <a:rPr lang="de-DE" dirty="0" err="1">
                <a:solidFill>
                  <a:srgbClr val="FFC000"/>
                </a:solidFill>
              </a:rPr>
              <a:t>X</a:t>
            </a:r>
            <a:r>
              <a:rPr lang="de-DE" dirty="0" err="1"/>
              <a:t>cm</a:t>
            </a:r>
            <a:r>
              <a:rPr lang="de-DE" dirty="0"/>
              <a:t>]{</a:t>
            </a:r>
            <a:r>
              <a:rPr lang="de-DE" dirty="0">
                <a:solidFill>
                  <a:srgbClr val="FFC000"/>
                </a:solidFill>
              </a:rPr>
              <a:t>Verzeichnis\</a:t>
            </a:r>
            <a:r>
              <a:rPr lang="de-DE" dirty="0" err="1">
                <a:solidFill>
                  <a:srgbClr val="FFC000"/>
                </a:solidFill>
              </a:rPr>
              <a:t>Bildname</a:t>
            </a:r>
            <a:r>
              <a:rPr lang="de-DE" dirty="0" err="1"/>
              <a:t>.</a:t>
            </a:r>
            <a:r>
              <a:rPr lang="de-DE" dirty="0" err="1">
                <a:solidFill>
                  <a:srgbClr val="FFC000"/>
                </a:solidFill>
              </a:rPr>
              <a:t>Format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caption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Bildunterschrift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label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Name für die Referenz</a:t>
            </a:r>
            <a:r>
              <a:rPr lang="de-DE" dirty="0"/>
              <a:t>}</a:t>
            </a:r>
          </a:p>
          <a:p>
            <a:r>
              <a:rPr lang="de-DE" dirty="0"/>
              <a:t>\end{</a:t>
            </a:r>
            <a:r>
              <a:rPr lang="de-DE" dirty="0">
                <a:solidFill>
                  <a:srgbClr val="FFC000"/>
                </a:solidFill>
              </a:rPr>
              <a:t>Position im Dokument</a:t>
            </a:r>
            <a:r>
              <a:rPr lang="de-DE" dirty="0"/>
              <a:t>}</a:t>
            </a:r>
          </a:p>
          <a:p>
            <a:r>
              <a:rPr lang="de-DE" dirty="0"/>
              <a:t>\end{</a:t>
            </a:r>
            <a:r>
              <a:rPr lang="de-DE" dirty="0" err="1"/>
              <a:t>figure</a:t>
            </a:r>
            <a:r>
              <a:rPr lang="de-DE" dirty="0"/>
              <a:t>}“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604504-2C84-4AF8-9E46-936CB990BA69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1733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u="sng" dirty="0"/>
              <a:t>Bilder &amp; Grafiken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„\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/>
              <a:t>figure</a:t>
            </a:r>
            <a:r>
              <a:rPr lang="de-DE" dirty="0"/>
              <a:t>}[</a:t>
            </a:r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dirty="0"/>
              <a:t>]		//</a:t>
            </a:r>
            <a:r>
              <a:rPr lang="de-DE" dirty="0">
                <a:solidFill>
                  <a:srgbClr val="FF0000"/>
                </a:solidFill>
              </a:rPr>
              <a:t>h</a:t>
            </a:r>
            <a:r>
              <a:rPr lang="de-DE" dirty="0"/>
              <a:t> positioniert das Bild an der aktuellen Stelle</a:t>
            </a:r>
          </a:p>
          <a:p>
            <a:r>
              <a:rPr lang="de-DE" dirty="0"/>
              <a:t>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>
                <a:solidFill>
                  <a:srgbClr val="FF0000"/>
                </a:solidFill>
              </a:rPr>
              <a:t>center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includegraphics</a:t>
            </a:r>
            <a:r>
              <a:rPr lang="de-DE" dirty="0"/>
              <a:t>[</a:t>
            </a:r>
            <a:r>
              <a:rPr lang="de-DE" dirty="0" err="1"/>
              <a:t>width</a:t>
            </a:r>
            <a:r>
              <a:rPr lang="de-DE" dirty="0"/>
              <a:t>=</a:t>
            </a:r>
            <a:r>
              <a:rPr lang="de-DE" dirty="0">
                <a:solidFill>
                  <a:srgbClr val="FF0000"/>
                </a:solidFill>
              </a:rPr>
              <a:t>3</a:t>
            </a:r>
            <a:r>
              <a:rPr lang="de-DE" dirty="0"/>
              <a:t>cm]{</a:t>
            </a:r>
            <a:r>
              <a:rPr lang="de-DE" dirty="0">
                <a:solidFill>
                  <a:srgbClr val="FF0000"/>
                </a:solidFill>
              </a:rPr>
              <a:t>LaTeXFormel</a:t>
            </a:r>
            <a:r>
              <a:rPr lang="de-DE" dirty="0"/>
              <a:t>.</a:t>
            </a:r>
            <a:r>
              <a:rPr lang="de-DE" dirty="0">
                <a:solidFill>
                  <a:srgbClr val="FF0000"/>
                </a:solidFill>
              </a:rPr>
              <a:t>png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caption</a:t>
            </a:r>
            <a:r>
              <a:rPr lang="de-DE" dirty="0"/>
              <a:t>{</a:t>
            </a:r>
            <a:r>
              <a:rPr lang="de-DE" dirty="0">
                <a:solidFill>
                  <a:srgbClr val="FF0000"/>
                </a:solidFill>
              </a:rPr>
              <a:t>Eine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LaTeX</a:t>
            </a:r>
            <a:r>
              <a:rPr lang="de-DE" dirty="0">
                <a:solidFill>
                  <a:srgbClr val="FF0000"/>
                </a:solidFill>
              </a:rPr>
              <a:t> Formel als Beispiel</a:t>
            </a:r>
            <a:r>
              <a:rPr lang="de-DE" dirty="0"/>
              <a:t>}</a:t>
            </a:r>
          </a:p>
          <a:p>
            <a:r>
              <a:rPr lang="de-DE" dirty="0"/>
              <a:t>\</a:t>
            </a:r>
            <a:r>
              <a:rPr lang="de-DE" dirty="0" err="1"/>
              <a:t>label</a:t>
            </a:r>
            <a:r>
              <a:rPr lang="de-DE" dirty="0"/>
              <a:t>{</a:t>
            </a:r>
            <a:r>
              <a:rPr lang="de-DE" dirty="0" err="1">
                <a:solidFill>
                  <a:srgbClr val="FF0000"/>
                </a:solidFill>
              </a:rPr>
              <a:t>LaTeX_Formel</a:t>
            </a:r>
            <a:r>
              <a:rPr lang="de-DE" dirty="0"/>
              <a:t>}</a:t>
            </a:r>
          </a:p>
          <a:p>
            <a:r>
              <a:rPr lang="de-DE" dirty="0"/>
              <a:t>\end{</a:t>
            </a:r>
            <a:r>
              <a:rPr lang="de-DE" dirty="0" err="1">
                <a:solidFill>
                  <a:srgbClr val="FF0000"/>
                </a:solidFill>
              </a:rPr>
              <a:t>center</a:t>
            </a:r>
            <a:r>
              <a:rPr lang="de-DE" dirty="0"/>
              <a:t>}</a:t>
            </a:r>
          </a:p>
          <a:p>
            <a:r>
              <a:rPr lang="de-DE" dirty="0"/>
              <a:t>\end{</a:t>
            </a:r>
            <a:r>
              <a:rPr lang="de-DE" dirty="0" err="1"/>
              <a:t>figure</a:t>
            </a:r>
            <a:r>
              <a:rPr lang="de-DE" dirty="0"/>
              <a:t>}“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DD4918-C5C3-4756-96BE-9EDB67A5A05B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169512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Absatz:		\par</a:t>
            </a:r>
          </a:p>
          <a:p>
            <a:r>
              <a:rPr lang="de-DE" dirty="0"/>
              <a:t>Seitenumbruch:	\</a:t>
            </a:r>
            <a:r>
              <a:rPr lang="de-DE" dirty="0" err="1"/>
              <a:t>newpage</a:t>
            </a:r>
            <a:endParaRPr lang="de-DE" dirty="0"/>
          </a:p>
          <a:p>
            <a:r>
              <a:rPr lang="de-DE" dirty="0"/>
              <a:t>Anführungszeichen: \</a:t>
            </a:r>
            <a:r>
              <a:rPr lang="de-DE" dirty="0" err="1"/>
              <a:t>glqq</a:t>
            </a:r>
            <a:r>
              <a:rPr lang="de-DE" dirty="0"/>
              <a:t>{}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\</a:t>
            </a:r>
            <a:r>
              <a:rPr lang="de-DE" dirty="0" err="1"/>
              <a:t>grqq</a:t>
            </a:r>
            <a:r>
              <a:rPr lang="de-DE" dirty="0"/>
              <a:t>{}</a:t>
            </a:r>
          </a:p>
          <a:p>
            <a:r>
              <a:rPr lang="de-DE" dirty="0"/>
              <a:t>Kursiv:		\</a:t>
            </a:r>
            <a:r>
              <a:rPr lang="de-DE" dirty="0" err="1"/>
              <a:t>textit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Fett:		\</a:t>
            </a:r>
            <a:r>
              <a:rPr lang="de-DE" dirty="0" err="1"/>
              <a:t>textbf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Unterstrichen:	\</a:t>
            </a:r>
            <a:r>
              <a:rPr lang="de-DE" dirty="0" err="1"/>
              <a:t>underline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Aufzählung:	</a:t>
            </a:r>
          </a:p>
          <a:p>
            <a:r>
              <a:rPr lang="de-DE" dirty="0" err="1"/>
              <a:t>Itemtyp</a:t>
            </a:r>
            <a:r>
              <a:rPr lang="de-DE" dirty="0"/>
              <a:t>: 	</a:t>
            </a:r>
            <a:r>
              <a:rPr lang="de-DE" dirty="0" err="1"/>
              <a:t>description</a:t>
            </a:r>
            <a:r>
              <a:rPr lang="de-DE" dirty="0"/>
              <a:t> = ohne Zeichen ; </a:t>
            </a:r>
            <a:r>
              <a:rPr lang="de-DE" dirty="0" err="1"/>
              <a:t>itemize</a:t>
            </a:r>
            <a:r>
              <a:rPr lang="de-DE" dirty="0"/>
              <a:t> = Punkt ; </a:t>
            </a:r>
            <a:r>
              <a:rPr lang="de-DE" dirty="0" err="1"/>
              <a:t>enumerate</a:t>
            </a:r>
            <a:r>
              <a:rPr lang="de-DE" dirty="0"/>
              <a:t> = nummeriert</a:t>
            </a:r>
          </a:p>
          <a:p>
            <a:pPr marL="201168" lvl="1" indent="0">
              <a:buNone/>
            </a:pPr>
            <a:r>
              <a:rPr lang="de-DE" dirty="0"/>
              <a:t>„\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>
                <a:solidFill>
                  <a:srgbClr val="FFC000"/>
                </a:solidFill>
              </a:rPr>
              <a:t>Itemtyp</a:t>
            </a:r>
            <a:r>
              <a:rPr lang="de-DE" dirty="0"/>
              <a:t>}</a:t>
            </a:r>
          </a:p>
          <a:p>
            <a:pPr marL="201168" lvl="1" indent="0">
              <a:buNone/>
            </a:pPr>
            <a:r>
              <a:rPr lang="de-DE" dirty="0"/>
              <a:t>\item{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pPr marL="201168" lvl="1" indent="0">
              <a:buNone/>
            </a:pPr>
            <a:r>
              <a:rPr lang="de-DE" dirty="0"/>
              <a:t>\end{</a:t>
            </a:r>
            <a:r>
              <a:rPr lang="de-DE" dirty="0" err="1">
                <a:solidFill>
                  <a:srgbClr val="FFC000"/>
                </a:solidFill>
              </a:rPr>
              <a:t>Itemtyp</a:t>
            </a:r>
            <a:r>
              <a:rPr lang="de-DE" dirty="0"/>
              <a:t>}“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35564B9-53ED-43B5-969E-72A231B6294F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73254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u="sng" dirty="0"/>
              <a:t>Textgrößen:</a:t>
            </a:r>
          </a:p>
          <a:p>
            <a:r>
              <a:rPr lang="de-DE" dirty="0"/>
              <a:t>- Einzelne Wörter durch geschweifte Klammern (z.B.: \</a:t>
            </a:r>
            <a:r>
              <a:rPr lang="de-DE" dirty="0" err="1"/>
              <a:t>small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})</a:t>
            </a:r>
          </a:p>
          <a:p>
            <a:r>
              <a:rPr lang="de-DE" dirty="0"/>
              <a:t>- Große Texte ohne geschweifte Klammern (bleibt bis neue Größe angegeben wird):</a:t>
            </a:r>
          </a:p>
          <a:p>
            <a:r>
              <a:rPr lang="de-DE" dirty="0"/>
              <a:t>„\</a:t>
            </a:r>
            <a:r>
              <a:rPr lang="de-DE" dirty="0">
                <a:solidFill>
                  <a:srgbClr val="FFC000"/>
                </a:solidFill>
              </a:rPr>
              <a:t>Schriftgröße</a:t>
            </a:r>
          </a:p>
          <a:p>
            <a:r>
              <a:rPr lang="de-DE" dirty="0"/>
              <a:t>…</a:t>
            </a:r>
            <a:r>
              <a:rPr lang="de-DE" dirty="0">
                <a:solidFill>
                  <a:srgbClr val="FFC000"/>
                </a:solidFill>
              </a:rPr>
              <a:t>(Text) </a:t>
            </a:r>
          </a:p>
          <a:p>
            <a:r>
              <a:rPr lang="de-DE" dirty="0"/>
              <a:t>\</a:t>
            </a:r>
            <a:r>
              <a:rPr lang="de-DE" dirty="0">
                <a:solidFill>
                  <a:srgbClr val="FFC000"/>
                </a:solidFill>
              </a:rPr>
              <a:t>neu Schriftgröße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Größen: </a:t>
            </a:r>
          </a:p>
          <a:p>
            <a:r>
              <a:rPr lang="de-DE" dirty="0" err="1"/>
              <a:t>tiny</a:t>
            </a:r>
            <a:r>
              <a:rPr lang="de-DE" dirty="0"/>
              <a:t>, </a:t>
            </a:r>
            <a:r>
              <a:rPr lang="de-DE" dirty="0" err="1"/>
              <a:t>small</a:t>
            </a:r>
            <a:r>
              <a:rPr lang="de-DE" dirty="0"/>
              <a:t>, </a:t>
            </a:r>
            <a:r>
              <a:rPr lang="de-DE" dirty="0" err="1"/>
              <a:t>normalsize</a:t>
            </a:r>
            <a:r>
              <a:rPr lang="de-DE" dirty="0"/>
              <a:t>, large, Large, </a:t>
            </a:r>
            <a:r>
              <a:rPr lang="de-DE" dirty="0" err="1"/>
              <a:t>huge</a:t>
            </a:r>
            <a:r>
              <a:rPr lang="de-DE" dirty="0"/>
              <a:t>, </a:t>
            </a:r>
            <a:r>
              <a:rPr lang="de-DE" dirty="0" err="1"/>
              <a:t>Huge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452F2-17F2-432D-8611-5BA07781CCE8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413839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b="1" u="sng" dirty="0"/>
              <a:t>Kopf-/Fußzeile:</a:t>
            </a:r>
          </a:p>
          <a:p>
            <a:r>
              <a:rPr lang="de-DE" i="1" dirty="0"/>
              <a:t>Nach Packages:</a:t>
            </a:r>
          </a:p>
          <a:p>
            <a:r>
              <a:rPr lang="de-DE" dirty="0"/>
              <a:t>\pagestyle{</a:t>
            </a:r>
            <a:r>
              <a:rPr lang="de-DE" dirty="0" err="1"/>
              <a:t>fancy</a:t>
            </a:r>
            <a:r>
              <a:rPr lang="de-DE" dirty="0"/>
              <a:t>}</a:t>
            </a:r>
          </a:p>
          <a:p>
            <a:r>
              <a:rPr lang="de-DE" dirty="0"/>
              <a:t>			Kopfzeile: 		Fußzeile:</a:t>
            </a:r>
          </a:p>
          <a:p>
            <a:r>
              <a:rPr lang="de-DE" dirty="0"/>
              <a:t>Linker Bereich:		\</a:t>
            </a:r>
            <a:r>
              <a:rPr lang="de-DE" dirty="0" err="1"/>
              <a:t>lhead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		\</a:t>
            </a:r>
            <a:r>
              <a:rPr lang="de-DE" dirty="0" err="1"/>
              <a:t>lfoot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Mitte:			\</a:t>
            </a:r>
            <a:r>
              <a:rPr lang="de-DE" dirty="0" err="1"/>
              <a:t>chead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 		\</a:t>
            </a:r>
            <a:r>
              <a:rPr lang="de-DE" dirty="0" err="1"/>
              <a:t>cfoot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Rechter Bereich:		\</a:t>
            </a:r>
            <a:r>
              <a:rPr lang="de-DE" dirty="0" err="1"/>
              <a:t>rhead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		\</a:t>
            </a:r>
            <a:r>
              <a:rPr lang="de-DE" dirty="0" err="1"/>
              <a:t>rfoot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Text</a:t>
            </a:r>
            <a:r>
              <a:rPr lang="de-DE" dirty="0"/>
              <a:t>}</a:t>
            </a:r>
          </a:p>
          <a:p>
            <a:r>
              <a:rPr lang="de-DE" dirty="0"/>
              <a:t>Trennlinie: 	\</a:t>
            </a:r>
            <a:r>
              <a:rPr lang="de-DE" dirty="0" err="1"/>
              <a:t>renewcommand</a:t>
            </a:r>
            <a:r>
              <a:rPr lang="de-DE" dirty="0"/>
              <a:t>{</a:t>
            </a:r>
            <a:r>
              <a:rPr lang="de-DE" dirty="0" err="1"/>
              <a:t>headrulewidth</a:t>
            </a:r>
            <a:r>
              <a:rPr lang="de-DE" dirty="0"/>
              <a:t>}{</a:t>
            </a:r>
            <a:r>
              <a:rPr lang="de-DE" dirty="0" err="1">
                <a:solidFill>
                  <a:srgbClr val="FFC000"/>
                </a:solidFill>
              </a:rPr>
              <a:t>X</a:t>
            </a:r>
            <a:r>
              <a:rPr lang="de-DE" dirty="0" err="1"/>
              <a:t>pt</a:t>
            </a:r>
            <a:r>
              <a:rPr lang="de-DE" dirty="0"/>
              <a:t>}	</a:t>
            </a:r>
          </a:p>
          <a:p>
            <a:r>
              <a:rPr lang="de-DE" dirty="0"/>
              <a:t>		\</a:t>
            </a:r>
            <a:r>
              <a:rPr lang="de-DE" dirty="0" err="1"/>
              <a:t>renewcommand</a:t>
            </a:r>
            <a:r>
              <a:rPr lang="de-DE" dirty="0"/>
              <a:t>{</a:t>
            </a:r>
            <a:r>
              <a:rPr lang="de-DE" dirty="0" err="1"/>
              <a:t>footrulewidth</a:t>
            </a:r>
            <a:r>
              <a:rPr lang="de-DE" dirty="0"/>
              <a:t>}{</a:t>
            </a:r>
            <a:r>
              <a:rPr lang="de-DE" dirty="0" err="1">
                <a:solidFill>
                  <a:srgbClr val="FFC000"/>
                </a:solidFill>
              </a:rPr>
              <a:t>X</a:t>
            </a:r>
            <a:r>
              <a:rPr lang="de-DE" dirty="0" err="1"/>
              <a:t>pt</a:t>
            </a:r>
            <a:r>
              <a:rPr lang="de-DE" dirty="0"/>
              <a:t>}</a:t>
            </a:r>
          </a:p>
          <a:p>
            <a:r>
              <a:rPr lang="de-DE" dirty="0"/>
              <a:t>X = Dicke der Linie (0pt -&gt; keine Linie)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40E6D6-F93E-4CB5-A4B0-AB1524FF0F73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45597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u="sng" dirty="0"/>
              <a:t>Kopf-/Fußzeile:</a:t>
            </a:r>
          </a:p>
          <a:p>
            <a:r>
              <a:rPr lang="de-DE" dirty="0"/>
              <a:t>Seitennummer: 			</a:t>
            </a:r>
            <a:r>
              <a:rPr lang="de-DE" dirty="0">
                <a:solidFill>
                  <a:srgbClr val="FFC000"/>
                </a:solidFill>
              </a:rPr>
              <a:t>Text </a:t>
            </a:r>
            <a:r>
              <a:rPr lang="de-DE" dirty="0"/>
              <a:t>= \</a:t>
            </a:r>
            <a:r>
              <a:rPr lang="de-DE" dirty="0" err="1"/>
              <a:t>thepage</a:t>
            </a:r>
            <a:endParaRPr lang="de-DE" dirty="0"/>
          </a:p>
          <a:p>
            <a:r>
              <a:rPr lang="de-DE" dirty="0"/>
              <a:t>Aktueller Kapitelname: 		</a:t>
            </a:r>
            <a:r>
              <a:rPr lang="de-DE" dirty="0">
                <a:solidFill>
                  <a:srgbClr val="FFC000"/>
                </a:solidFill>
              </a:rPr>
              <a:t>Text </a:t>
            </a:r>
            <a:r>
              <a:rPr lang="de-DE" dirty="0"/>
              <a:t>= \</a:t>
            </a:r>
            <a:r>
              <a:rPr lang="de-DE" dirty="0" err="1"/>
              <a:t>leftmark</a:t>
            </a:r>
            <a:endParaRPr lang="de-DE" dirty="0"/>
          </a:p>
          <a:p>
            <a:r>
              <a:rPr lang="de-DE" dirty="0"/>
              <a:t>Aktueller Unterkapitelname: 	</a:t>
            </a:r>
            <a:r>
              <a:rPr lang="de-DE" dirty="0">
                <a:solidFill>
                  <a:srgbClr val="FFC000"/>
                </a:solidFill>
              </a:rPr>
              <a:t>Text </a:t>
            </a:r>
            <a:r>
              <a:rPr lang="de-DE" dirty="0"/>
              <a:t>= \</a:t>
            </a:r>
            <a:r>
              <a:rPr lang="de-DE" dirty="0" err="1"/>
              <a:t>rightmark</a:t>
            </a:r>
            <a:endParaRPr lang="de-DE" dirty="0"/>
          </a:p>
          <a:p>
            <a:r>
              <a:rPr lang="de-DE" dirty="0"/>
              <a:t>Aktuelle Kapitelnummerierung: 	</a:t>
            </a:r>
            <a:r>
              <a:rPr lang="de-DE" dirty="0">
                <a:solidFill>
                  <a:srgbClr val="FFC000"/>
                </a:solidFill>
              </a:rPr>
              <a:t>Text </a:t>
            </a:r>
            <a:r>
              <a:rPr lang="de-DE" dirty="0"/>
              <a:t>= \</a:t>
            </a:r>
            <a:r>
              <a:rPr lang="de-DE" dirty="0" err="1"/>
              <a:t>thechapter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FDDDCD-9FD6-4A99-B0A1-31681E3977E9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9395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0D497-EF4C-43BB-B03B-A8CC4C13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Git</a:t>
            </a:r>
            <a:br>
              <a:rPr lang="de-DE" b="1" dirty="0"/>
            </a:br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40624-FCC3-48A5-8E0D-BC9B4D87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- Software zur geteilten Versionsverwaltung von Dateien</a:t>
            </a:r>
          </a:p>
          <a:p>
            <a:r>
              <a:rPr lang="de-DE" sz="2400" dirty="0"/>
              <a:t>- entwickelt von Linus </a:t>
            </a:r>
            <a:r>
              <a:rPr lang="de-DE" sz="2400" dirty="0" err="1"/>
              <a:t>Torvalds</a:t>
            </a:r>
            <a:endParaRPr lang="de-DE" sz="2400" dirty="0"/>
          </a:p>
          <a:p>
            <a:r>
              <a:rPr lang="de-DE" sz="2400" dirty="0"/>
              <a:t>Warum sollte ich </a:t>
            </a:r>
            <a:r>
              <a:rPr lang="de-DE" sz="2400" dirty="0" err="1"/>
              <a:t>Git</a:t>
            </a:r>
            <a:r>
              <a:rPr lang="de-DE" sz="2400" dirty="0"/>
              <a:t> verwenden?</a:t>
            </a:r>
          </a:p>
          <a:p>
            <a:r>
              <a:rPr lang="de-DE" sz="2400" dirty="0"/>
              <a:t>- Arbeitsabläufe an einem Projekt können verteilt werden</a:t>
            </a:r>
          </a:p>
          <a:p>
            <a:r>
              <a:rPr lang="de-DE" sz="2400" dirty="0"/>
              <a:t>-&gt; Mehrere Personen können an dem selben Projekt parallel arbeiten</a:t>
            </a:r>
          </a:p>
          <a:p>
            <a:r>
              <a:rPr lang="de-DE" sz="2400" dirty="0"/>
              <a:t>- Datensicherung ohne Überschreibung</a:t>
            </a:r>
          </a:p>
          <a:p>
            <a:r>
              <a:rPr lang="de-DE" sz="2400" dirty="0"/>
              <a:t>- kein zentraler Server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D6D239A-A414-4F8C-9CAC-115A3D058899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30729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9FE1-CD18-4AB5-85D5-D96DD23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5300" b="1" dirty="0" err="1"/>
              <a:t>Git</a:t>
            </a:r>
            <a:br>
              <a:rPr lang="de-DE" dirty="0"/>
            </a:br>
            <a:r>
              <a:rPr lang="de-DE" sz="4900" dirty="0"/>
              <a:t>Was benötige ich, um mit </a:t>
            </a:r>
            <a:r>
              <a:rPr lang="de-DE" sz="4900" dirty="0" err="1"/>
              <a:t>Git</a:t>
            </a:r>
            <a:r>
              <a:rPr lang="de-DE" sz="4900" dirty="0"/>
              <a:t> zu arbeiten?</a:t>
            </a:r>
            <a:endParaRPr lang="de-DE" sz="5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B3D2-B675-48F8-9E95-E86D53A2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Git</a:t>
            </a:r>
            <a:r>
              <a:rPr lang="de-DE" dirty="0"/>
              <a:t> Software von der Website:</a:t>
            </a:r>
          </a:p>
          <a:p>
            <a:r>
              <a:rPr lang="de-DE" dirty="0">
                <a:hlinkClick r:id="rId2"/>
              </a:rPr>
              <a:t>https://git-scm.com/downloads</a:t>
            </a:r>
            <a:endParaRPr lang="de-DE" dirty="0"/>
          </a:p>
          <a:p>
            <a:r>
              <a:rPr lang="de-DE" dirty="0"/>
              <a:t>- Befehle werden über die Kommandozeile ausgeführt</a:t>
            </a:r>
          </a:p>
          <a:p>
            <a:r>
              <a:rPr lang="de-DE" dirty="0"/>
              <a:t>-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Bash</a:t>
            </a:r>
            <a:endParaRPr lang="de-DE" dirty="0"/>
          </a:p>
          <a:p>
            <a:endParaRPr lang="de-DE" dirty="0"/>
          </a:p>
          <a:p>
            <a:r>
              <a:rPr lang="de-DE" dirty="0"/>
              <a:t>- Beliebige grafische Bedienoberfläche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7AE4D4D-73AC-4473-878C-4CFDF130C0AC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54990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9FE1-CD18-4AB5-85D5-D96DD23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Git</a:t>
            </a:r>
            <a:br>
              <a:rPr lang="de-DE" dirty="0"/>
            </a:br>
            <a:r>
              <a:rPr lang="de-DE" dirty="0"/>
              <a:t>Wie funktioniert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B3D2-B675-48F8-9E95-E86D53A2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u="sng" dirty="0"/>
              <a:t>Repository:</a:t>
            </a:r>
          </a:p>
          <a:p>
            <a:r>
              <a:rPr lang="de-DE" dirty="0"/>
              <a:t>- Sammlung aller Versionen eines Projekts</a:t>
            </a:r>
          </a:p>
          <a:p>
            <a:r>
              <a:rPr lang="de-DE" dirty="0"/>
              <a:t>- jeder hat eine eigene Version des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-&gt; Änderungen benötigen keine Kommunikation mit einem Zentralen Repository (</a:t>
            </a:r>
            <a:r>
              <a:rPr lang="de-DE" dirty="0" err="1"/>
              <a:t>Internetverbundung</a:t>
            </a:r>
            <a:r>
              <a:rPr lang="de-DE" dirty="0"/>
              <a:t> nicht zwingend nötig)</a:t>
            </a:r>
          </a:p>
          <a:p>
            <a:r>
              <a:rPr lang="de-DE" u="sng" dirty="0"/>
              <a:t>Workspace:</a:t>
            </a:r>
          </a:p>
          <a:p>
            <a:r>
              <a:rPr lang="de-DE" dirty="0"/>
              <a:t>- Arbeitsbereich, in dem die aktuelle Version bearbeitet</a:t>
            </a:r>
          </a:p>
          <a:p>
            <a:r>
              <a:rPr lang="de-DE" dirty="0"/>
              <a:t>- Datei wird anschließend in den Repository zurückgeführt</a:t>
            </a:r>
          </a:p>
          <a:p>
            <a:r>
              <a:rPr lang="de-DE" u="sng" dirty="0"/>
              <a:t>Branch:</a:t>
            </a:r>
          </a:p>
          <a:p>
            <a:r>
              <a:rPr lang="de-DE" dirty="0"/>
              <a:t>- Entwicklungsstrang, der im Workspace bearbeitet und in Repository gespeichert wird</a:t>
            </a:r>
          </a:p>
          <a:p>
            <a:r>
              <a:rPr lang="de-DE" dirty="0"/>
              <a:t>-&gt; Graph mit vielen Entwicklungssträngen entsteht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BDCDC7-FB52-4333-AF61-E8FE0B8D5610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81933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24512-8835-41C7-A909-5C66232B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b="1" dirty="0"/>
            </a:br>
            <a:r>
              <a:rPr lang="de-DE" dirty="0"/>
              <a:t>Was ist </a:t>
            </a:r>
            <a:r>
              <a:rPr lang="de-DE" dirty="0" err="1"/>
              <a:t>LaTeX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FFFD0-1E83-457C-888B-2C7AA772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Programm zur einheitlichen Dokumenterstellung auf Basis von TeX</a:t>
            </a:r>
          </a:p>
          <a:p>
            <a:r>
              <a:rPr lang="de-DE" dirty="0"/>
              <a:t>- Entwickelt von Donald E. Knuth</a:t>
            </a:r>
          </a:p>
          <a:p>
            <a:r>
              <a:rPr lang="de-DE" dirty="0"/>
              <a:t>- TeX: Textsatzsystem und Seitenbeschreibungssprache</a:t>
            </a:r>
          </a:p>
          <a:p>
            <a:r>
              <a:rPr lang="de-DE" dirty="0"/>
              <a:t>Warum?</a:t>
            </a:r>
          </a:p>
          <a:p>
            <a:r>
              <a:rPr lang="de-DE" dirty="0"/>
              <a:t>- sauberes und einheitliches Layout</a:t>
            </a:r>
          </a:p>
          <a:p>
            <a:r>
              <a:rPr lang="de-DE" dirty="0"/>
              <a:t>- großer Formelsatz</a:t>
            </a:r>
          </a:p>
          <a:p>
            <a:r>
              <a:rPr lang="de-DE" dirty="0"/>
              <a:t>-&gt; für wissenschaftliche Dokumente geeignet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30F774-8ACD-414D-9CAC-192D143FCFA2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03761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9FE1-CD18-4AB5-85D5-D96DD23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Git</a:t>
            </a:r>
            <a:br>
              <a:rPr lang="de-DE" dirty="0"/>
            </a:br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B3D2-B675-48F8-9E95-E86D53A2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Branching</a:t>
            </a:r>
            <a:r>
              <a:rPr lang="de-DE" dirty="0"/>
              <a:t>:</a:t>
            </a:r>
          </a:p>
          <a:p>
            <a:r>
              <a:rPr lang="de-DE" dirty="0"/>
              <a:t>- einen neuen Entwicklungsstrang erstellen</a:t>
            </a:r>
          </a:p>
          <a:p>
            <a:endParaRPr lang="de-DE" dirty="0"/>
          </a:p>
          <a:p>
            <a:r>
              <a:rPr lang="de-DE" dirty="0" err="1"/>
              <a:t>Merging</a:t>
            </a:r>
            <a:r>
              <a:rPr lang="de-DE" dirty="0"/>
              <a:t>:</a:t>
            </a:r>
          </a:p>
          <a:p>
            <a:r>
              <a:rPr lang="de-DE" dirty="0"/>
              <a:t>- Zusammenführen von zwei Versionen</a:t>
            </a:r>
          </a:p>
          <a:p>
            <a:r>
              <a:rPr lang="de-DE" dirty="0"/>
              <a:t>-&gt; einzelne </a:t>
            </a:r>
            <a:r>
              <a:rPr lang="de-DE" dirty="0" err="1"/>
              <a:t>Repositories</a:t>
            </a:r>
            <a:r>
              <a:rPr lang="de-DE" dirty="0"/>
              <a:t> werden zu einem Repository zusammengefasst</a:t>
            </a:r>
          </a:p>
          <a:p>
            <a:r>
              <a:rPr lang="de-DE" dirty="0"/>
              <a:t>- funktioniert i.d.R. automatisch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98F7A3A-5E2B-4814-8B2A-16FC48F70F67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60054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9FE1-CD18-4AB5-85D5-D96DD23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Git</a:t>
            </a:r>
            <a:br>
              <a:rPr lang="de-DE" dirty="0"/>
            </a:br>
            <a:r>
              <a:rPr lang="de-DE" dirty="0"/>
              <a:t>wichtige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B3D2-B675-48F8-9E95-E86D53A2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- Navigation in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Bash</a:t>
            </a:r>
            <a:r>
              <a:rPr lang="de-DE" dirty="0"/>
              <a:t> wie in Linux</a:t>
            </a:r>
          </a:p>
          <a:p>
            <a:r>
              <a:rPr lang="de-DE" dirty="0"/>
              <a:t>-&gt; Dateiverzeichnis (Workspace) auswählen</a:t>
            </a:r>
          </a:p>
          <a:p>
            <a:r>
              <a:rPr lang="de-DE" dirty="0"/>
              <a:t>Repository erstellen: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“</a:t>
            </a:r>
          </a:p>
          <a:p>
            <a:r>
              <a:rPr lang="de-DE" dirty="0"/>
              <a:t>(Repository und Workspace sind im gleichen Ordner)</a:t>
            </a:r>
          </a:p>
          <a:p>
            <a:r>
              <a:rPr lang="de-DE" dirty="0"/>
              <a:t>Datei zu Repository hinzufügen: </a:t>
            </a:r>
          </a:p>
          <a:p>
            <a:pPr lvl="1"/>
            <a:r>
              <a:rPr lang="de-DE" dirty="0"/>
              <a:t>1.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Datei</a:t>
            </a:r>
            <a:r>
              <a:rPr lang="de-DE" dirty="0"/>
              <a:t>“			</a:t>
            </a:r>
            <a:r>
              <a:rPr lang="de-DE" i="1" dirty="0"/>
              <a:t>Datei selektiert</a:t>
            </a:r>
          </a:p>
          <a:p>
            <a:pPr lvl="1"/>
            <a:r>
              <a:rPr lang="de-DE" dirty="0"/>
              <a:t>2.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–m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dirty="0" err="1">
                <a:solidFill>
                  <a:srgbClr val="FFC000"/>
                </a:solidFill>
              </a:rPr>
              <a:t>Commitbezeichnung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de-DE" dirty="0"/>
              <a:t>“	</a:t>
            </a:r>
            <a:r>
              <a:rPr lang="de-DE" i="1" dirty="0"/>
              <a:t>Datei mit Kommentar gespeichert</a:t>
            </a:r>
          </a:p>
          <a:p>
            <a:pPr lvl="1"/>
            <a:r>
              <a:rPr lang="de-DE" dirty="0"/>
              <a:t>3. „</a:t>
            </a:r>
            <a:r>
              <a:rPr lang="de-DE" dirty="0" err="1"/>
              <a:t>git</a:t>
            </a:r>
            <a:r>
              <a:rPr lang="de-DE" dirty="0"/>
              <a:t> push“ 			</a:t>
            </a:r>
            <a:r>
              <a:rPr lang="de-DE" i="1" dirty="0"/>
              <a:t>Veränderungen hochladen</a:t>
            </a:r>
          </a:p>
          <a:p>
            <a:r>
              <a:rPr lang="de-DE" dirty="0"/>
              <a:t>- Veränderungen anzeigen: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“</a:t>
            </a:r>
          </a:p>
          <a:p>
            <a:r>
              <a:rPr lang="de-DE" dirty="0"/>
              <a:t>- Alle </a:t>
            </a:r>
            <a:r>
              <a:rPr lang="de-DE" dirty="0" err="1"/>
              <a:t>Commits</a:t>
            </a:r>
            <a:r>
              <a:rPr lang="de-DE" dirty="0"/>
              <a:t> anzeigen: „</a:t>
            </a:r>
            <a:r>
              <a:rPr lang="de-DE" dirty="0" err="1"/>
              <a:t>git</a:t>
            </a:r>
            <a:r>
              <a:rPr lang="de-DE" dirty="0"/>
              <a:t> log“</a:t>
            </a:r>
          </a:p>
          <a:p>
            <a:r>
              <a:rPr lang="de-DE" dirty="0"/>
              <a:t>- Alle </a:t>
            </a:r>
            <a:r>
              <a:rPr lang="de-DE" dirty="0" err="1"/>
              <a:t>Branches</a:t>
            </a:r>
            <a:r>
              <a:rPr lang="de-DE" dirty="0"/>
              <a:t> anzeigen: „</a:t>
            </a:r>
            <a:r>
              <a:rPr lang="de-DE" dirty="0" err="1"/>
              <a:t>git</a:t>
            </a:r>
            <a:r>
              <a:rPr lang="de-DE" dirty="0"/>
              <a:t> log -- all“</a:t>
            </a:r>
          </a:p>
          <a:p>
            <a:r>
              <a:rPr lang="de-DE" dirty="0"/>
              <a:t>- Graph mit allen </a:t>
            </a:r>
            <a:r>
              <a:rPr lang="de-DE" dirty="0" err="1"/>
              <a:t>Branches</a:t>
            </a:r>
            <a:r>
              <a:rPr lang="de-DE" dirty="0"/>
              <a:t> anzeigen: „</a:t>
            </a:r>
            <a:r>
              <a:rPr lang="de-DE" dirty="0" err="1"/>
              <a:t>git</a:t>
            </a:r>
            <a:r>
              <a:rPr lang="de-DE" dirty="0"/>
              <a:t> log -- all --graph“</a:t>
            </a:r>
          </a:p>
          <a:p>
            <a:r>
              <a:rPr lang="de-DE" dirty="0"/>
              <a:t>- </a:t>
            </a:r>
            <a:r>
              <a:rPr lang="de-DE" dirty="0" err="1"/>
              <a:t>Commits</a:t>
            </a:r>
            <a:r>
              <a:rPr lang="de-DE" dirty="0"/>
              <a:t> in einer Zeile anzeigen: „--</a:t>
            </a:r>
            <a:r>
              <a:rPr lang="de-DE" dirty="0" err="1"/>
              <a:t>oneline</a:t>
            </a:r>
            <a:r>
              <a:rPr lang="de-DE" dirty="0"/>
              <a:t>“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998622-FD91-4880-883D-17B19F3D3F35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140574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9FE1-CD18-4AB5-85D5-D96DD239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Git</a:t>
            </a:r>
            <a:br>
              <a:rPr lang="de-DE" dirty="0"/>
            </a:br>
            <a:r>
              <a:rPr lang="de-DE" dirty="0"/>
              <a:t>wichtige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EB3D2-B675-48F8-9E95-E86D53A2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- Zum letzten Commit springen: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 </a:t>
            </a:r>
            <a:r>
              <a:rPr lang="de-DE" dirty="0" err="1"/>
              <a:t>hard</a:t>
            </a:r>
            <a:r>
              <a:rPr lang="de-DE" dirty="0"/>
              <a:t> HEAD“</a:t>
            </a:r>
          </a:p>
          <a:p>
            <a:r>
              <a:rPr lang="de-DE" dirty="0"/>
              <a:t>- Dateien/Veränderungen hinzufügen: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-A“ (alle Dateien) 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.“ (keine gelöschten Dateien)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-u“ (keine neu hinzugefügten Dateien)</a:t>
            </a:r>
          </a:p>
          <a:p>
            <a:r>
              <a:rPr lang="de-DE" dirty="0"/>
              <a:t>- Veränderungen anzeigen: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Datei</a:t>
            </a:r>
            <a:r>
              <a:rPr lang="de-DE" dirty="0"/>
              <a:t>“</a:t>
            </a:r>
          </a:p>
          <a:p>
            <a:r>
              <a:rPr lang="de-DE" dirty="0"/>
              <a:t>- Auf alten Stand zugreifen: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>
                <a:solidFill>
                  <a:srgbClr val="FFC000"/>
                </a:solidFill>
              </a:rPr>
              <a:t>Commithash</a:t>
            </a:r>
            <a:r>
              <a:rPr lang="de-DE" dirty="0"/>
              <a:t>“ (die ersten Zeichen reichen)</a:t>
            </a:r>
          </a:p>
          <a:p>
            <a:r>
              <a:rPr lang="de-DE" dirty="0"/>
              <a:t>- Neuen Branch erstellen: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–b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dirty="0" err="1">
                <a:solidFill>
                  <a:srgbClr val="FFC000"/>
                </a:solidFill>
              </a:rPr>
              <a:t>Branchbezeichnung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de-DE" dirty="0"/>
              <a:t>“</a:t>
            </a:r>
          </a:p>
          <a:p>
            <a:r>
              <a:rPr lang="de-DE" dirty="0"/>
              <a:t>- </a:t>
            </a:r>
            <a:r>
              <a:rPr lang="de-DE" dirty="0" err="1"/>
              <a:t>Hauptbranch</a:t>
            </a:r>
            <a:r>
              <a:rPr lang="de-DE" dirty="0"/>
              <a:t> auswählen: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“</a:t>
            </a:r>
          </a:p>
          <a:p>
            <a:r>
              <a:rPr lang="de-DE" dirty="0"/>
              <a:t>- Commit löschen: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Datei</a:t>
            </a:r>
            <a:r>
              <a:rPr lang="de-DE" dirty="0"/>
              <a:t>“</a:t>
            </a:r>
          </a:p>
          <a:p>
            <a:r>
              <a:rPr lang="de-DE" dirty="0"/>
              <a:t>- Mehrere </a:t>
            </a:r>
            <a:r>
              <a:rPr lang="de-DE" dirty="0" err="1"/>
              <a:t>Branches</a:t>
            </a:r>
            <a:r>
              <a:rPr lang="de-DE" dirty="0"/>
              <a:t> zusammenführen: „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Datei</a:t>
            </a:r>
            <a:r>
              <a:rPr lang="de-DE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026EA3-90DE-4074-A6BC-F6F40B32256D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79243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545E3-9729-4D16-9A5D-58CF048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r>
              <a:rPr lang="de-DE" b="1" dirty="0"/>
              <a:t> &amp; </a:t>
            </a:r>
            <a:r>
              <a:rPr lang="de-DE" b="1" dirty="0" err="1"/>
              <a:t>Git</a:t>
            </a:r>
            <a:br>
              <a:rPr lang="de-DE" dirty="0"/>
            </a:br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4359C-F3D8-4C47-9A44-88CEDCC6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https://de.wikipedia.org/wiki/Hilfe:TeX</a:t>
            </a:r>
            <a:endParaRPr lang="de-DE" dirty="0"/>
          </a:p>
          <a:p>
            <a:r>
              <a:rPr lang="de-DE" dirty="0">
                <a:hlinkClick r:id="rId3"/>
              </a:rPr>
              <a:t>https://www.namsu.de/Extra/pakete/latex-packages.html</a:t>
            </a:r>
            <a:endParaRPr lang="de-DE" dirty="0"/>
          </a:p>
          <a:p>
            <a:r>
              <a:rPr lang="de-DE" dirty="0">
                <a:hlinkClick r:id="rId4"/>
              </a:rPr>
              <a:t>https://ivv5hpp.uni-muenster.de/u/topos/lehre/SS2016/AngewGeo/LaTeXStarthilfe_Folien.pdf</a:t>
            </a:r>
            <a:endParaRPr lang="de-DE" dirty="0"/>
          </a:p>
          <a:p>
            <a:endParaRPr lang="de-DE" dirty="0">
              <a:hlinkClick r:id="rId5"/>
            </a:endParaRPr>
          </a:p>
          <a:p>
            <a:r>
              <a:rPr lang="de-DE" dirty="0">
                <a:hlinkClick r:id="rId5"/>
              </a:rPr>
              <a:t>https://git-scm.com/downloads</a:t>
            </a:r>
            <a:endParaRPr lang="de-DE" dirty="0"/>
          </a:p>
          <a:p>
            <a:r>
              <a:rPr lang="de-DE" dirty="0">
                <a:hlinkClick r:id="rId6"/>
              </a:rPr>
              <a:t>https://www.schlosser.info/git-latex-versionieren/</a:t>
            </a:r>
            <a:endParaRPr lang="de-DE" dirty="0"/>
          </a:p>
          <a:p>
            <a:r>
              <a:rPr lang="de-DE" u="sng" dirty="0">
                <a:hlinkClick r:id="rId7"/>
              </a:rPr>
              <a:t>https://www.youtube.com/playlist?list=PL58qjcU5nk8s-UQHfzeVajBDwkbWqwSc6</a:t>
            </a:r>
            <a:endParaRPr lang="de-DE" dirty="0"/>
          </a:p>
          <a:p>
            <a:r>
              <a:rPr lang="de-DE" u="sng" dirty="0">
                <a:hlinkClick r:id="rId8"/>
              </a:rPr>
              <a:t>https://de.wikipedia.org/wiki/Git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483D81-B132-481C-B844-E307388C6891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6760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EFDD4-5F83-42DC-9F36-EFFB86C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Wie kann ich </a:t>
            </a:r>
            <a:r>
              <a:rPr lang="de-DE" dirty="0" err="1"/>
              <a:t>LaTeX</a:t>
            </a:r>
            <a:r>
              <a:rPr lang="de-DE" dirty="0"/>
              <a:t> verwenden?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93AEA-32E8-4F98-9F89-CE1D6DE4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Editoren in Verbindung mit der </a:t>
            </a:r>
            <a:r>
              <a:rPr lang="de-DE" dirty="0" err="1"/>
              <a:t>LaTeX</a:t>
            </a:r>
            <a:r>
              <a:rPr lang="de-DE" dirty="0"/>
              <a:t> Software</a:t>
            </a:r>
          </a:p>
          <a:p>
            <a:r>
              <a:rPr lang="de-DE" dirty="0"/>
              <a:t>-&gt; Befehlseingabe im Terminal</a:t>
            </a:r>
          </a:p>
          <a:p>
            <a:r>
              <a:rPr lang="de-DE" dirty="0"/>
              <a:t>Einfacher: Distribution/Software mit komplettem </a:t>
            </a:r>
            <a:r>
              <a:rPr lang="de-DE" dirty="0" err="1"/>
              <a:t>LaTeX</a:t>
            </a:r>
            <a:r>
              <a:rPr lang="de-DE" dirty="0"/>
              <a:t> Paket:</a:t>
            </a:r>
          </a:p>
          <a:p>
            <a:r>
              <a:rPr lang="de-DE" dirty="0"/>
              <a:t>- </a:t>
            </a:r>
            <a:r>
              <a:rPr lang="de-DE" dirty="0" err="1"/>
              <a:t>MiKTeX</a:t>
            </a:r>
            <a:r>
              <a:rPr lang="de-DE" dirty="0"/>
              <a:t> (hauptsächlich für Windows)</a:t>
            </a:r>
          </a:p>
          <a:p>
            <a:r>
              <a:rPr lang="de-DE" dirty="0"/>
              <a:t>- (</a:t>
            </a:r>
            <a:r>
              <a:rPr lang="de-DE" dirty="0" err="1"/>
              <a:t>proTeXt</a:t>
            </a:r>
            <a:r>
              <a:rPr lang="de-DE" dirty="0"/>
              <a:t> – basiert auf </a:t>
            </a:r>
            <a:r>
              <a:rPr lang="de-DE" dirty="0" err="1"/>
              <a:t>MiKTeX</a:t>
            </a:r>
            <a:r>
              <a:rPr lang="de-DE" dirty="0"/>
              <a:t>)</a:t>
            </a:r>
          </a:p>
          <a:p>
            <a:r>
              <a:rPr lang="de-DE" dirty="0"/>
              <a:t>- TeX Live (für alle gängigen Betriebssysteme)</a:t>
            </a:r>
          </a:p>
          <a:p>
            <a:r>
              <a:rPr lang="de-DE" dirty="0"/>
              <a:t>- </a:t>
            </a:r>
            <a:r>
              <a:rPr lang="de-DE" dirty="0" err="1"/>
              <a:t>MacTeX</a:t>
            </a:r>
            <a:r>
              <a:rPr lang="de-DE" dirty="0"/>
              <a:t> – basiert auf TeX Live (für Mac OS) </a:t>
            </a:r>
          </a:p>
          <a:p>
            <a:r>
              <a:rPr lang="de-DE" dirty="0"/>
              <a:t>Eingabe-/Steuerungssoftware:</a:t>
            </a:r>
          </a:p>
          <a:p>
            <a:r>
              <a:rPr lang="de-DE" dirty="0"/>
              <a:t>- </a:t>
            </a:r>
            <a:r>
              <a:rPr lang="de-DE" dirty="0" err="1"/>
              <a:t>TeXmaker</a:t>
            </a:r>
            <a:r>
              <a:rPr lang="de-DE" dirty="0"/>
              <a:t> (viele Hilfsmittel!)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6CCDE14-B4A7-4D0F-BA3D-F0E8FD0EE0DF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65066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u="sng" dirty="0"/>
              <a:t>Befehlsaufbau:</a:t>
            </a:r>
          </a:p>
          <a:p>
            <a:r>
              <a:rPr lang="de-DE" dirty="0"/>
              <a:t>„\</a:t>
            </a:r>
            <a:r>
              <a:rPr lang="de-DE" dirty="0">
                <a:highlight>
                  <a:srgbClr val="FFFF00"/>
                </a:highlight>
              </a:rPr>
              <a:t>Befehl</a:t>
            </a:r>
            <a:r>
              <a:rPr lang="de-DE" dirty="0">
                <a:highlight>
                  <a:srgbClr val="00FF00"/>
                </a:highlight>
              </a:rPr>
              <a:t>[</a:t>
            </a:r>
            <a:r>
              <a:rPr lang="de-DE" dirty="0" err="1">
                <a:highlight>
                  <a:srgbClr val="00FF00"/>
                </a:highlight>
              </a:rPr>
              <a:t>optinaler</a:t>
            </a:r>
            <a:r>
              <a:rPr lang="de-DE" dirty="0">
                <a:highlight>
                  <a:srgbClr val="00FF00"/>
                </a:highlight>
              </a:rPr>
              <a:t> Parameter</a:t>
            </a:r>
            <a:r>
              <a:rPr lang="de-DE" dirty="0">
                <a:highlight>
                  <a:srgbClr val="00FFFF"/>
                </a:highlight>
              </a:rPr>
              <a:t>,…,…,…</a:t>
            </a:r>
            <a:r>
              <a:rPr lang="de-DE" dirty="0">
                <a:highlight>
                  <a:srgbClr val="00FF00"/>
                </a:highlight>
              </a:rPr>
              <a:t>]</a:t>
            </a:r>
            <a:r>
              <a:rPr lang="de-DE" dirty="0">
                <a:highlight>
                  <a:srgbClr val="FF0000"/>
                </a:highlight>
              </a:rPr>
              <a:t>{Parameter}“</a:t>
            </a:r>
          </a:p>
          <a:p>
            <a:r>
              <a:rPr lang="de-DE" dirty="0"/>
              <a:t>Befehl:		Welchen Teil des Textes möchte ich verändern</a:t>
            </a:r>
          </a:p>
          <a:p>
            <a:r>
              <a:rPr lang="de-DE" dirty="0"/>
              <a:t>z.B. </a:t>
            </a:r>
          </a:p>
          <a:p>
            <a:r>
              <a:rPr lang="de-DE" dirty="0"/>
              <a:t>Optionaler Parameter:	- Befehl kann genauer definiert werden</a:t>
            </a:r>
            <a:br>
              <a:rPr lang="de-DE" dirty="0"/>
            </a:br>
            <a:r>
              <a:rPr lang="de-DE" dirty="0"/>
              <a:t>			- Durch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/>
              <a:t>,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de-DE" dirty="0"/>
              <a:t> erweiterbar</a:t>
            </a:r>
          </a:p>
          <a:p>
            <a:r>
              <a:rPr lang="de-DE" dirty="0"/>
              <a:t>Parameter:	- Textinhalt; Paket;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D9AB5D3-7B22-4B6C-AB1F-57233041B19B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02535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B8AA0-E43A-43FE-80B2-D5DDF9E2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Grundgerüst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B16B8-82F7-47B1-85DD-9C645A3F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u="sng" dirty="0"/>
              <a:t>Grundgerüst:</a:t>
            </a:r>
          </a:p>
          <a:p>
            <a:r>
              <a:rPr lang="de-DE" dirty="0"/>
              <a:t>1. Dokumentklasse bestimmen</a:t>
            </a:r>
          </a:p>
          <a:p>
            <a:r>
              <a:rPr lang="de-DE" dirty="0"/>
              <a:t>2. Packages einbinden</a:t>
            </a:r>
          </a:p>
          <a:p>
            <a:r>
              <a:rPr lang="de-DE" dirty="0"/>
              <a:t>3. Textbereich:</a:t>
            </a:r>
          </a:p>
          <a:p>
            <a:r>
              <a:rPr lang="de-DE" dirty="0"/>
              <a:t>„\</a:t>
            </a:r>
            <a:r>
              <a:rPr lang="de-DE" dirty="0" err="1"/>
              <a:t>begin</a:t>
            </a:r>
            <a:r>
              <a:rPr lang="de-DE" dirty="0"/>
              <a:t>{</a:t>
            </a:r>
            <a:r>
              <a:rPr lang="de-DE" dirty="0" err="1"/>
              <a:t>document</a:t>
            </a:r>
            <a:r>
              <a:rPr lang="de-DE" dirty="0"/>
              <a:t>} </a:t>
            </a:r>
          </a:p>
          <a:p>
            <a:r>
              <a:rPr lang="de-DE" dirty="0"/>
              <a:t>… </a:t>
            </a:r>
            <a:r>
              <a:rPr lang="de-DE" dirty="0">
                <a:solidFill>
                  <a:srgbClr val="FFC000"/>
                </a:solidFill>
              </a:rPr>
              <a:t>(Text)</a:t>
            </a:r>
          </a:p>
          <a:p>
            <a:r>
              <a:rPr lang="de-DE" dirty="0"/>
              <a:t>\end{</a:t>
            </a:r>
            <a:r>
              <a:rPr lang="de-DE" dirty="0" err="1"/>
              <a:t>document</a:t>
            </a:r>
            <a:r>
              <a:rPr lang="de-DE" dirty="0"/>
              <a:t>}“</a:t>
            </a:r>
          </a:p>
          <a:p>
            <a:endParaRPr lang="de-DE" dirty="0"/>
          </a:p>
          <a:p>
            <a:r>
              <a:rPr lang="de-DE" dirty="0"/>
              <a:t>Der Rest ist optional.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980817-D1DF-486E-B34E-80E5D6E235B2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19930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30995-2905-4D70-819A-60794DA5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Dokumentklasse bestimmen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4363C-C44F-4419-832C-72CE61A4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u="sng" dirty="0"/>
              <a:t>Klasse bestimmen: </a:t>
            </a:r>
            <a:r>
              <a:rPr lang="de-DE" dirty="0"/>
              <a:t>Welches Dokumentformat soll erstellt werden?</a:t>
            </a:r>
          </a:p>
          <a:p>
            <a:r>
              <a:rPr lang="de-DE" dirty="0"/>
              <a:t>Vor allem anderen angeben durch \</a:t>
            </a:r>
            <a:r>
              <a:rPr lang="de-DE" dirty="0" err="1"/>
              <a:t>documentclass</a:t>
            </a:r>
            <a:r>
              <a:rPr lang="de-DE" dirty="0"/>
              <a:t>[</a:t>
            </a:r>
            <a:r>
              <a:rPr lang="de-DE" dirty="0">
                <a:solidFill>
                  <a:srgbClr val="FFC000"/>
                </a:solidFill>
              </a:rPr>
              <a:t>Details</a:t>
            </a:r>
            <a:r>
              <a:rPr lang="de-DE" dirty="0"/>
              <a:t>]{</a:t>
            </a:r>
            <a:r>
              <a:rPr lang="de-DE" dirty="0">
                <a:solidFill>
                  <a:srgbClr val="FFC000"/>
                </a:solidFill>
              </a:rPr>
              <a:t>allgemeiner Typ</a:t>
            </a:r>
            <a:r>
              <a:rPr lang="de-DE" dirty="0"/>
              <a:t>}</a:t>
            </a:r>
          </a:p>
          <a:p>
            <a:r>
              <a:rPr lang="de-DE" dirty="0"/>
              <a:t>Beispiel: \</a:t>
            </a:r>
            <a:r>
              <a:rPr lang="de-DE" dirty="0" err="1"/>
              <a:t>documentclass</a:t>
            </a:r>
            <a:r>
              <a:rPr lang="de-DE" dirty="0"/>
              <a:t>[a4paper,10pt]{</a:t>
            </a:r>
            <a:r>
              <a:rPr lang="de-DE" dirty="0" err="1"/>
              <a:t>scrartcl</a:t>
            </a:r>
            <a:r>
              <a:rPr lang="de-DE" dirty="0"/>
              <a:t>}</a:t>
            </a:r>
          </a:p>
          <a:p>
            <a:r>
              <a:rPr lang="de-DE" dirty="0"/>
              <a:t>- Din A4: „[a4paper]“</a:t>
            </a:r>
          </a:p>
          <a:p>
            <a:r>
              <a:rPr lang="de-DE" dirty="0"/>
              <a:t>- Querformat: „[</a:t>
            </a:r>
            <a:r>
              <a:rPr lang="de-DE" dirty="0" err="1"/>
              <a:t>landscape</a:t>
            </a:r>
            <a:r>
              <a:rPr lang="de-DE" dirty="0"/>
              <a:t>]“</a:t>
            </a:r>
          </a:p>
          <a:p>
            <a:r>
              <a:rPr lang="de-DE" dirty="0"/>
              <a:t>- </a:t>
            </a:r>
            <a:r>
              <a:rPr lang="de-DE" dirty="0" err="1"/>
              <a:t>Shriftgröße</a:t>
            </a:r>
            <a:r>
              <a:rPr lang="de-DE" dirty="0"/>
              <a:t>: „[</a:t>
            </a:r>
            <a:r>
              <a:rPr lang="de-DE" dirty="0" err="1">
                <a:solidFill>
                  <a:srgbClr val="FFC000"/>
                </a:solidFill>
              </a:rPr>
              <a:t>X</a:t>
            </a:r>
            <a:r>
              <a:rPr lang="de-DE" dirty="0" err="1"/>
              <a:t>pt</a:t>
            </a:r>
            <a:r>
              <a:rPr lang="de-DE" dirty="0"/>
              <a:t>]“</a:t>
            </a:r>
          </a:p>
          <a:p>
            <a:r>
              <a:rPr lang="de-DE" dirty="0"/>
              <a:t>- Präsentationen: „{</a:t>
            </a:r>
            <a:r>
              <a:rPr lang="de-DE" dirty="0" err="1"/>
              <a:t>beamer</a:t>
            </a:r>
            <a:r>
              <a:rPr lang="de-DE" dirty="0"/>
              <a:t>}“	- Gegliedert durch \</a:t>
            </a:r>
            <a:r>
              <a:rPr lang="de-DE" dirty="0" err="1"/>
              <a:t>section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 </a:t>
            </a:r>
          </a:p>
          <a:p>
            <a:r>
              <a:rPr lang="de-DE" dirty="0"/>
              <a:t>- Kurze Artikel: „{</a:t>
            </a:r>
            <a:r>
              <a:rPr lang="de-DE" dirty="0" err="1"/>
              <a:t>scrartcl</a:t>
            </a:r>
            <a:r>
              <a:rPr lang="de-DE" dirty="0"/>
              <a:t>} “		- Gegliedert durch \</a:t>
            </a:r>
            <a:r>
              <a:rPr lang="de-DE" dirty="0" err="1"/>
              <a:t>section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  <a:p>
            <a:r>
              <a:rPr lang="de-DE" dirty="0"/>
              <a:t>- Längere Artikel: „{</a:t>
            </a:r>
            <a:r>
              <a:rPr lang="de-DE" dirty="0" err="1"/>
              <a:t>scrreprt</a:t>
            </a:r>
            <a:r>
              <a:rPr lang="de-DE" dirty="0"/>
              <a:t>} “	- Gegliedert durch \</a:t>
            </a:r>
            <a:r>
              <a:rPr lang="de-DE" dirty="0" err="1"/>
              <a:t>chapter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  <a:p>
            <a:r>
              <a:rPr lang="de-DE" dirty="0"/>
              <a:t>- Bücher: „{</a:t>
            </a:r>
            <a:r>
              <a:rPr lang="de-DE" dirty="0" err="1"/>
              <a:t>scrbook</a:t>
            </a:r>
            <a:r>
              <a:rPr lang="de-DE" dirty="0"/>
              <a:t>}“		- Gegliedert durch \</a:t>
            </a:r>
            <a:r>
              <a:rPr lang="de-DE" dirty="0" err="1"/>
              <a:t>chapter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D34D8F3-07B6-49E4-A8B5-FB7B7E81E197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19138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i="1" dirty="0"/>
              <a:t>Einbinden nach der Dokumentklasse durch </a:t>
            </a:r>
            <a:r>
              <a:rPr lang="de-DE" dirty="0"/>
              <a:t>„\</a:t>
            </a:r>
            <a:r>
              <a:rPr lang="de-DE" dirty="0" err="1"/>
              <a:t>usepackage</a:t>
            </a:r>
            <a:r>
              <a:rPr lang="de-DE" dirty="0"/>
              <a:t>[</a:t>
            </a:r>
            <a:r>
              <a:rPr lang="de-DE" dirty="0">
                <a:solidFill>
                  <a:srgbClr val="FFC000"/>
                </a:solidFill>
              </a:rPr>
              <a:t>Option</a:t>
            </a:r>
            <a:r>
              <a:rPr lang="de-DE" dirty="0"/>
              <a:t>]{</a:t>
            </a:r>
            <a:r>
              <a:rPr lang="de-DE" dirty="0">
                <a:solidFill>
                  <a:srgbClr val="FFC000"/>
                </a:solidFill>
              </a:rPr>
              <a:t>Paket</a:t>
            </a:r>
            <a:r>
              <a:rPr lang="de-DE" dirty="0"/>
              <a:t>}“</a:t>
            </a:r>
          </a:p>
          <a:p>
            <a:r>
              <a:rPr lang="de-DE" dirty="0"/>
              <a:t>- ASCII Datensatz: 	\</a:t>
            </a:r>
            <a:r>
              <a:rPr lang="de-DE" dirty="0" err="1"/>
              <a:t>usepackage</a:t>
            </a:r>
            <a:r>
              <a:rPr lang="de-DE" dirty="0"/>
              <a:t>[utf8]{</a:t>
            </a:r>
            <a:r>
              <a:rPr lang="de-DE" dirty="0" err="1"/>
              <a:t>inputenc</a:t>
            </a:r>
            <a:r>
              <a:rPr lang="de-DE" dirty="0"/>
              <a:t>}</a:t>
            </a:r>
          </a:p>
          <a:p>
            <a:r>
              <a:rPr lang="de-DE" dirty="0"/>
              <a:t>- Umlaute: 		\</a:t>
            </a:r>
            <a:r>
              <a:rPr lang="de-DE" dirty="0" err="1"/>
              <a:t>usepackage</a:t>
            </a:r>
            <a:r>
              <a:rPr lang="de-DE" dirty="0"/>
              <a:t>[T1]{</a:t>
            </a:r>
            <a:r>
              <a:rPr lang="de-DE" dirty="0" err="1"/>
              <a:t>fontenc</a:t>
            </a:r>
            <a:r>
              <a:rPr lang="de-DE" dirty="0"/>
              <a:t>}</a:t>
            </a:r>
            <a:endParaRPr lang="de-DE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de-DE" dirty="0"/>
              <a:t>- Deutscher Textstandart: 	\</a:t>
            </a:r>
            <a:r>
              <a:rPr lang="de-DE" dirty="0" err="1"/>
              <a:t>usepackage</a:t>
            </a:r>
            <a:r>
              <a:rPr lang="de-DE" dirty="0"/>
              <a:t>[</a:t>
            </a:r>
            <a:r>
              <a:rPr lang="de-DE" dirty="0" err="1"/>
              <a:t>ngerman</a:t>
            </a:r>
            <a:r>
              <a:rPr lang="de-DE" dirty="0"/>
              <a:t>]{</a:t>
            </a:r>
            <a:r>
              <a:rPr lang="de-DE" dirty="0" err="1"/>
              <a:t>babel</a:t>
            </a:r>
            <a:r>
              <a:rPr lang="de-DE" dirty="0"/>
              <a:t>}</a:t>
            </a:r>
          </a:p>
          <a:p>
            <a:r>
              <a:rPr lang="de-DE" dirty="0"/>
              <a:t>- Mathematische Formeln: 	\</a:t>
            </a:r>
            <a:r>
              <a:rPr lang="de-DE" dirty="0" err="1"/>
              <a:t>usepackage</a:t>
            </a:r>
            <a:r>
              <a:rPr lang="de-DE" dirty="0"/>
              <a:t>{</a:t>
            </a:r>
            <a:r>
              <a:rPr lang="de-DE" dirty="0" err="1"/>
              <a:t>amsmath</a:t>
            </a:r>
            <a:r>
              <a:rPr lang="de-DE" dirty="0"/>
              <a:t>}</a:t>
            </a:r>
          </a:p>
          <a:p>
            <a:r>
              <a:rPr lang="de-DE" dirty="0"/>
              <a:t>- Bilder einbinden: 	\</a:t>
            </a:r>
            <a:r>
              <a:rPr lang="de-DE" dirty="0" err="1"/>
              <a:t>usepackage</a:t>
            </a:r>
            <a:r>
              <a:rPr lang="de-DE" dirty="0"/>
              <a:t>{</a:t>
            </a:r>
            <a:r>
              <a:rPr lang="de-DE" dirty="0" err="1"/>
              <a:t>graphicx</a:t>
            </a:r>
            <a:r>
              <a:rPr lang="de-DE" dirty="0"/>
              <a:t>}</a:t>
            </a:r>
          </a:p>
          <a:p>
            <a:r>
              <a:rPr lang="de-DE" dirty="0"/>
              <a:t>- Kopf-/Fußzeile: 	\</a:t>
            </a:r>
            <a:r>
              <a:rPr lang="de-DE" dirty="0" err="1"/>
              <a:t>usepackage</a:t>
            </a:r>
            <a:r>
              <a:rPr lang="de-DE" dirty="0"/>
              <a:t>{</a:t>
            </a:r>
            <a:r>
              <a:rPr lang="de-DE" dirty="0" err="1"/>
              <a:t>fancyhdr</a:t>
            </a:r>
            <a:r>
              <a:rPr lang="de-DE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1FAA91-EDCB-43E4-995C-B0259DDD9EBB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42423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u="sng" dirty="0"/>
              <a:t>Überschrift</a:t>
            </a:r>
          </a:p>
          <a:p>
            <a:r>
              <a:rPr lang="de-DE" i="1" dirty="0"/>
              <a:t>Nach Packages:</a:t>
            </a:r>
          </a:p>
          <a:p>
            <a:r>
              <a:rPr lang="de-DE" dirty="0"/>
              <a:t>Wird durch „\</a:t>
            </a:r>
            <a:r>
              <a:rPr lang="de-DE" dirty="0" err="1"/>
              <a:t>maketitle</a:t>
            </a:r>
            <a:r>
              <a:rPr lang="de-DE" dirty="0"/>
              <a:t>“ innerhalb des Textbereichs im Dokument sichtbar.</a:t>
            </a:r>
          </a:p>
          <a:p>
            <a:endParaRPr lang="de-DE" dirty="0"/>
          </a:p>
          <a:p>
            <a:r>
              <a:rPr lang="de-DE" dirty="0"/>
              <a:t>Dokumenttitel: 	\title{</a:t>
            </a:r>
            <a:r>
              <a:rPr lang="de-DE" dirty="0">
                <a:solidFill>
                  <a:srgbClr val="FFC000"/>
                </a:solidFill>
              </a:rPr>
              <a:t>Name</a:t>
            </a:r>
            <a:r>
              <a:rPr lang="de-DE" dirty="0"/>
              <a:t>}</a:t>
            </a:r>
          </a:p>
          <a:p>
            <a:r>
              <a:rPr lang="de-DE" dirty="0"/>
              <a:t>Autor: 		\</a:t>
            </a:r>
            <a:r>
              <a:rPr lang="de-DE" dirty="0" err="1"/>
              <a:t>author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Name</a:t>
            </a:r>
            <a:r>
              <a:rPr lang="de-DE" dirty="0"/>
              <a:t>}</a:t>
            </a:r>
          </a:p>
          <a:p>
            <a:r>
              <a:rPr lang="de-DE" dirty="0"/>
              <a:t>Datum: 	\date{</a:t>
            </a:r>
            <a:r>
              <a:rPr lang="de-DE" dirty="0">
                <a:solidFill>
                  <a:srgbClr val="FFC000"/>
                </a:solidFill>
              </a:rPr>
              <a:t>Name</a:t>
            </a:r>
            <a:r>
              <a:rPr lang="de-DE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59039D-B5D4-4B92-8DC0-586B6FB989D5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349978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39EDE-9464-4121-8990-E046204C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LaTeX</a:t>
            </a:r>
            <a:br>
              <a:rPr lang="de-DE" dirty="0"/>
            </a:br>
            <a:r>
              <a:rPr lang="de-DE" dirty="0"/>
              <a:t>Wichtige Codezeilen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9596B-FCCE-4532-BA83-038DE04D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u="sng" dirty="0"/>
              <a:t>Inhaltsverzeichnis</a:t>
            </a:r>
          </a:p>
          <a:p>
            <a:r>
              <a:rPr lang="de-DE" i="1" dirty="0"/>
              <a:t>Im Textbereich:</a:t>
            </a:r>
            <a:endParaRPr lang="de-DE" dirty="0"/>
          </a:p>
          <a:p>
            <a:r>
              <a:rPr lang="de-DE" dirty="0"/>
              <a:t>Wird durch „\</a:t>
            </a:r>
            <a:r>
              <a:rPr lang="de-DE" dirty="0" err="1"/>
              <a:t>tableofcontens</a:t>
            </a:r>
            <a:r>
              <a:rPr lang="de-DE" dirty="0"/>
              <a:t>“ innerhalb des Textbereichs im Dokument sichtbar.</a:t>
            </a:r>
          </a:p>
          <a:p>
            <a:endParaRPr lang="de-DE" dirty="0"/>
          </a:p>
          <a:p>
            <a:r>
              <a:rPr lang="de-DE" dirty="0"/>
              <a:t>Hauptebene:		\</a:t>
            </a:r>
            <a:r>
              <a:rPr lang="de-DE" dirty="0" err="1"/>
              <a:t>section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  <a:p>
            <a:r>
              <a:rPr lang="de-DE" dirty="0"/>
              <a:t>Eine Ebene tiefer:	\</a:t>
            </a:r>
            <a:r>
              <a:rPr lang="de-DE" dirty="0" err="1"/>
              <a:t>subsection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  <a:p>
            <a:r>
              <a:rPr lang="de-DE" dirty="0"/>
              <a:t>Mehrfach erweiterbar:	\</a:t>
            </a:r>
            <a:r>
              <a:rPr lang="de-DE" dirty="0" err="1"/>
              <a:t>subsubsubsubsection</a:t>
            </a:r>
            <a:r>
              <a:rPr lang="de-DE" dirty="0"/>
              <a:t>{</a:t>
            </a:r>
            <a:r>
              <a:rPr lang="de-DE" dirty="0">
                <a:solidFill>
                  <a:srgbClr val="FFC000"/>
                </a:solidFill>
              </a:rPr>
              <a:t>Überschrifttext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Inhaltsverzeichnis aktualisiert sich beim </a:t>
            </a:r>
            <a:r>
              <a:rPr lang="de-DE" b="1" dirty="0"/>
              <a:t>zweiten</a:t>
            </a:r>
            <a:r>
              <a:rPr lang="de-DE" dirty="0"/>
              <a:t> Kompilieren automatisch.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4F93D7-99C5-4F1F-BE0D-351AFF5482E6}"/>
              </a:ext>
            </a:extLst>
          </p:cNvPr>
          <p:cNvSpPr txBox="1"/>
          <p:nvPr/>
        </p:nvSpPr>
        <p:spPr>
          <a:xfrm>
            <a:off x="2306595" y="6439583"/>
            <a:ext cx="75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Lennart Kunkel</a:t>
            </a:r>
          </a:p>
        </p:txBody>
      </p:sp>
    </p:spTree>
    <p:extLst>
      <p:ext uri="{BB962C8B-B14F-4D97-AF65-F5344CB8AC3E}">
        <p14:creationId xmlns:p14="http://schemas.microsoft.com/office/powerpoint/2010/main" val="251712167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1630</Words>
  <Application>Microsoft Office PowerPoint</Application>
  <PresentationFormat>Breitbild</PresentationFormat>
  <Paragraphs>234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Rückblick</vt:lpstr>
      <vt:lpstr>LaTeX &amp; Git Kurzeinführung</vt:lpstr>
      <vt:lpstr>LaTeX Was ist LaTeX?</vt:lpstr>
      <vt:lpstr>LaTeX Wie kann ich LaTeX verwenden?</vt:lpstr>
      <vt:lpstr>LaTeX Grundlagen</vt:lpstr>
      <vt:lpstr>LaTeX Grundgerüst</vt:lpstr>
      <vt:lpstr>LaTeX Dokumentklasse bestimmen</vt:lpstr>
      <vt:lpstr>LaTeX Packages</vt:lpstr>
      <vt:lpstr>LaTeX Wichtige Codezeilen</vt:lpstr>
      <vt:lpstr>LaTeX Wichtige Codezeilen</vt:lpstr>
      <vt:lpstr>LaTeX Wichtige Codezeilen</vt:lpstr>
      <vt:lpstr>LaTeX Wichtige Codezeilen</vt:lpstr>
      <vt:lpstr>LaTeX Wichtige Codezeilen</vt:lpstr>
      <vt:lpstr>LaTeX Wichtige Codezeilen</vt:lpstr>
      <vt:lpstr>LaTeX Wichtige Codezeilen</vt:lpstr>
      <vt:lpstr>LaTeX Wichtige Codezeilen</vt:lpstr>
      <vt:lpstr>LaTeX Wichtige Codezeilen</vt:lpstr>
      <vt:lpstr>Git Was ist Git?</vt:lpstr>
      <vt:lpstr>Git Was benötige ich, um mit Git zu arbeiten?</vt:lpstr>
      <vt:lpstr>Git Wie funktioniert Git?</vt:lpstr>
      <vt:lpstr>Git Branching und Merging</vt:lpstr>
      <vt:lpstr>Git wichtige Befehle</vt:lpstr>
      <vt:lpstr>Git wichtige Befehle</vt:lpstr>
      <vt:lpstr>LaTeX &amp; Git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&amp; Git</dc:title>
  <dc:creator>Lennart Kunkel</dc:creator>
  <cp:lastModifiedBy>Lennart Kunkel</cp:lastModifiedBy>
  <cp:revision>48</cp:revision>
  <dcterms:created xsi:type="dcterms:W3CDTF">2018-04-22T11:41:36Z</dcterms:created>
  <dcterms:modified xsi:type="dcterms:W3CDTF">2021-10-24T14:46:42Z</dcterms:modified>
</cp:coreProperties>
</file>