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93" r:id="rId23"/>
    <p:sldId id="294" r:id="rId24"/>
    <p:sldId id="279" r:id="rId25"/>
    <p:sldId id="280" r:id="rId26"/>
    <p:sldId id="281" r:id="rId27"/>
    <p:sldId id="282" r:id="rId28"/>
    <p:sldId id="283" r:id="rId29"/>
    <p:sldId id="292" r:id="rId30"/>
    <p:sldId id="284" r:id="rId31"/>
    <p:sldId id="285" r:id="rId32"/>
    <p:sldId id="286" r:id="rId33"/>
    <p:sldId id="288" r:id="rId34"/>
    <p:sldId id="289" r:id="rId35"/>
    <p:sldId id="291" r:id="rId36"/>
    <p:sldId id="287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3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8AB0-D9DF-9648-8693-6B891AADB1A5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5F9D-519E-6247-B320-B0BC96A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9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can I run a program?</a:t>
            </a:r>
          </a:p>
          <a:p>
            <a:r>
              <a:rPr lang="en-US" dirty="0" smtClean="0"/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70104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the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7" y="2012066"/>
            <a:ext cx="8667705" cy="2381173"/>
          </a:xfrm>
          <a:solidFill>
            <a:schemeClr val="bg1">
              <a:lumMod val="7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a = </a:t>
            </a:r>
            <a:r>
              <a:rPr lang="en-US" dirty="0" err="1" smtClean="0">
                <a:latin typeface="Courier"/>
                <a:cs typeface="Courier"/>
              </a:rPr>
              <a:t>raw_input</a:t>
            </a:r>
            <a:r>
              <a:rPr lang="en-US" dirty="0" smtClean="0">
                <a:latin typeface="Courier"/>
                <a:cs typeface="Courier"/>
              </a:rPr>
              <a:t>("Type a number: ")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Type a number: 3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print a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3</a:t>
            </a:r>
            <a:endParaRPr lang="hu-HU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7224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0840" y="478825"/>
            <a:ext cx="22154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Exercise 2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781" y="2442814"/>
            <a:ext cx="7958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Write </a:t>
            </a:r>
            <a:r>
              <a:rPr lang="en-US" sz="3200" dirty="0"/>
              <a:t>a program that reads something from the keyboard and print it to the screen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832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008" y="2684395"/>
            <a:ext cx="7397586" cy="830997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 = </a:t>
            </a:r>
            <a:r>
              <a:rPr lang="en-US" sz="2400" dirty="0" err="1" smtClean="0">
                <a:latin typeface="Courier"/>
                <a:cs typeface="Courier"/>
              </a:rPr>
              <a:t>raw_input</a:t>
            </a:r>
            <a:r>
              <a:rPr lang="en-US" sz="2400" dirty="0" smtClean="0">
                <a:latin typeface="Courier"/>
                <a:cs typeface="Courier"/>
              </a:rPr>
              <a:t>("Type something: ")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 a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68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51507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We need to “access” an existing input file</a:t>
            </a:r>
          </a:p>
          <a:p>
            <a:r>
              <a:rPr lang="en-US" dirty="0" smtClean="0">
                <a:latin typeface="Arial"/>
                <a:cs typeface="Arial"/>
              </a:rPr>
              <a:t>And read its content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273" y="3432218"/>
            <a:ext cx="6384923" cy="1938992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Infile</a:t>
            </a:r>
            <a:r>
              <a:rPr lang="en-US" sz="2400" dirty="0" smtClean="0">
                <a:latin typeface="Courier"/>
                <a:cs typeface="Courier"/>
              </a:rPr>
              <a:t> = open("</a:t>
            </a:r>
            <a:r>
              <a:rPr lang="en-US" sz="2400" dirty="0" err="1" smtClean="0">
                <a:latin typeface="Courier"/>
                <a:cs typeface="Courier"/>
              </a:rPr>
              <a:t>insulin.txt</a:t>
            </a:r>
            <a:r>
              <a:rPr lang="en-US" sz="2400" dirty="0" smtClean="0">
                <a:latin typeface="Courier"/>
                <a:cs typeface="Courier"/>
              </a:rPr>
              <a:t>") 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content = </a:t>
            </a:r>
            <a:r>
              <a:rPr lang="en-US" sz="2400" dirty="0" err="1" smtClean="0">
                <a:latin typeface="Courier"/>
                <a:cs typeface="Courier"/>
              </a:rPr>
              <a:t>Infile.read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print content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659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 Python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3028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A Python module is a text file (with the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py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Arial"/>
                <a:cs typeface="Arial"/>
              </a:rPr>
              <a:t>extension) that contains (Python) definitions/assignments</a:t>
            </a:r>
          </a:p>
          <a:p>
            <a:r>
              <a:rPr lang="en-US" dirty="0" smtClean="0">
                <a:latin typeface="Arial"/>
                <a:cs typeface="Arial"/>
              </a:rPr>
              <a:t>Python modules can be accessed from programs using the </a:t>
            </a:r>
            <a:r>
              <a:rPr lang="en-US" dirty="0" smtClean="0">
                <a:latin typeface="Courier"/>
                <a:cs typeface="Courier"/>
              </a:rPr>
              <a:t>import</a:t>
            </a:r>
            <a:r>
              <a:rPr lang="en-US" dirty="0" smtClean="0">
                <a:latin typeface="Arial"/>
                <a:cs typeface="Arial"/>
              </a:rPr>
              <a:t> statement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317315"/>
            <a:ext cx="8311289" cy="830997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from insulin import insulin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 insulin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738237"/>
            <a:ext cx="8311289" cy="830997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insulin = "GIVEQCCTSICSLYQLENYCNFVNQHLCGSHL\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VEALYLVCGERGFFYTPKT"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7334" y="3284055"/>
            <a:ext cx="331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Python module </a:t>
            </a:r>
            <a:r>
              <a:rPr lang="en-US" sz="2000" b="1" dirty="0" err="1" smtClean="0">
                <a:latin typeface="Arial"/>
                <a:cs typeface="Arial"/>
              </a:rPr>
              <a:t>insulin.py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5281" y="4778092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Python program </a:t>
            </a:r>
            <a:r>
              <a:rPr lang="en-US" sz="2000" b="1" dirty="0" err="1" smtClean="0">
                <a:latin typeface="Arial"/>
                <a:cs typeface="Arial"/>
              </a:rPr>
              <a:t>my_first_import.py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080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44" y="655112"/>
            <a:ext cx="22154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Exercise 3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114" y="2297005"/>
            <a:ext cx="7806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  <a:cs typeface="Arial"/>
              </a:rPr>
              <a:t>Write </a:t>
            </a:r>
            <a:r>
              <a:rPr lang="en-US" sz="2800" dirty="0">
                <a:latin typeface="+mj-lt"/>
                <a:cs typeface="Arial"/>
              </a:rPr>
              <a:t>a program that reads a sequence from a file and print it to the screen. Run it.</a:t>
            </a:r>
          </a:p>
        </p:txBody>
      </p:sp>
    </p:spTree>
    <p:extLst>
      <p:ext uri="{BB962C8B-B14F-4D97-AF65-F5344CB8AC3E}">
        <p14:creationId xmlns:p14="http://schemas.microsoft.com/office/powerpoint/2010/main" val="72131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4074" y="352645"/>
            <a:ext cx="15291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Output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463" y="3097855"/>
            <a:ext cx="15217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program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878" y="2205746"/>
            <a:ext cx="385709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to the computer screen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86941" y="2522678"/>
            <a:ext cx="1277893" cy="816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2878" y="3816838"/>
            <a:ext cx="202088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dirty="0" smtClean="0">
                <a:latin typeface="Arial"/>
                <a:cs typeface="Arial"/>
              </a:rPr>
              <a:t>o a text file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86941" y="3491366"/>
            <a:ext cx="1277893" cy="61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1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computer screen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6616" y="2917385"/>
            <a:ext cx="612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/>
                <a:cs typeface="Arial"/>
              </a:rPr>
              <a:t>?</a:t>
            </a:r>
            <a:endParaRPr lang="en-US" sz="6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425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75239"/>
          </a:xfrm>
        </p:spPr>
        <p:txBody>
          <a:bodyPr/>
          <a:lstStyle/>
          <a:p>
            <a:r>
              <a:rPr lang="en-US" dirty="0" smtClean="0"/>
              <a:t>We need to “open” a text file in the “writing” mode</a:t>
            </a:r>
          </a:p>
          <a:p>
            <a:r>
              <a:rPr lang="en-US" dirty="0" smtClean="0"/>
              <a:t>We have to write to it.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528" y="3792600"/>
            <a:ext cx="8229600" cy="1938992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from insulin import insulin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outfile</a:t>
            </a:r>
            <a:r>
              <a:rPr lang="en-US" sz="2400" dirty="0" smtClean="0">
                <a:latin typeface="Courier"/>
                <a:cs typeface="Courier"/>
              </a:rPr>
              <a:t> = open("</a:t>
            </a:r>
            <a:r>
              <a:rPr lang="en-US" sz="2400" dirty="0" err="1" smtClean="0">
                <a:latin typeface="Courier"/>
                <a:cs typeface="Courier"/>
              </a:rPr>
              <a:t>my_output.txt</a:t>
            </a:r>
            <a:r>
              <a:rPr lang="en-US" sz="2400" dirty="0" smtClean="0">
                <a:latin typeface="Courier"/>
                <a:cs typeface="Courier"/>
              </a:rPr>
              <a:t>", "w") 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outfile.write</a:t>
            </a:r>
            <a:r>
              <a:rPr lang="en-US" sz="2400" dirty="0" smtClean="0">
                <a:latin typeface="Courier"/>
                <a:cs typeface="Courier"/>
              </a:rPr>
              <a:t>(insulin)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outfile.close</a:t>
            </a:r>
            <a:r>
              <a:rPr lang="en-US" sz="2400" dirty="0" smtClean="0">
                <a:latin typeface="Courier"/>
                <a:cs typeface="Courier"/>
              </a:rPr>
              <a:t>()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7995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stcommand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4" y="177800"/>
            <a:ext cx="8543268" cy="6060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1316" y="6030581"/>
            <a:ext cx="2986497" cy="369332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seq.count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("A")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6199" y="5901704"/>
            <a:ext cx="2864275" cy="646331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700" dirty="0" smtClean="0">
                <a:latin typeface="Arial"/>
                <a:cs typeface="Arial"/>
              </a:rPr>
              <a:t>counts the number </a:t>
            </a:r>
          </a:p>
          <a:p>
            <a:pPr algn="ctr"/>
            <a:r>
              <a:rPr lang="en-US" sz="1700" dirty="0" smtClean="0">
                <a:latin typeface="Arial"/>
                <a:cs typeface="Arial"/>
              </a:rPr>
              <a:t>of letters</a:t>
            </a:r>
            <a:endParaRPr lang="en-US"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71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module you can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read, process, and output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How to read from the keyboard</a:t>
            </a:r>
          </a:p>
          <a:p>
            <a:r>
              <a:rPr lang="en-US" dirty="0"/>
              <a:t>How to write to the screen</a:t>
            </a:r>
            <a:endParaRPr lang="en-US" dirty="0" smtClean="0"/>
          </a:p>
          <a:p>
            <a:r>
              <a:rPr lang="en-US" dirty="0"/>
              <a:t>How to repeat </a:t>
            </a:r>
            <a:r>
              <a:rPr lang="en-US" dirty="0" smtClean="0"/>
              <a:t>things</a:t>
            </a:r>
          </a:p>
          <a:p>
            <a:r>
              <a:rPr lang="en-US" dirty="0"/>
              <a:t>How to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316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5863" y="315310"/>
            <a:ext cx="5638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Exercise 4</a:t>
            </a:r>
          </a:p>
          <a:p>
            <a:pPr algn="ctr"/>
            <a:r>
              <a:rPr lang="en-US" sz="3200" dirty="0"/>
              <a:t>Calculate DNA base </a:t>
            </a:r>
            <a:r>
              <a:rPr lang="en-US" sz="3200" dirty="0" smtClean="0"/>
              <a:t>occurrences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893" y="1871779"/>
            <a:ext cx="79811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Write </a:t>
            </a:r>
            <a:r>
              <a:rPr lang="en-GB" sz="2800" dirty="0"/>
              <a:t>a program that counts how many times the four bases occur in a DNA sequence. The program should:</a:t>
            </a:r>
            <a:endParaRPr lang="en-US" sz="2800" dirty="0"/>
          </a:p>
          <a:p>
            <a:pPr marL="285750" lvl="0" indent="-285750">
              <a:buFontTx/>
              <a:buChar char="-"/>
            </a:pPr>
            <a:r>
              <a:rPr lang="en-US" sz="2800" dirty="0" smtClean="0"/>
              <a:t>Store </a:t>
            </a:r>
            <a:r>
              <a:rPr lang="en-US" sz="2800" dirty="0"/>
              <a:t>the DNA sequence in a </a:t>
            </a:r>
            <a:r>
              <a:rPr lang="en-US" sz="2800" dirty="0" smtClean="0"/>
              <a:t>variable.</a:t>
            </a:r>
          </a:p>
          <a:p>
            <a:pPr marL="285750" lvl="0" indent="-285750">
              <a:buFontTx/>
              <a:buChar char="-"/>
            </a:pPr>
            <a:r>
              <a:rPr lang="en-US" sz="2800" dirty="0" smtClean="0"/>
              <a:t>Count </a:t>
            </a:r>
            <a:r>
              <a:rPr lang="en-US" sz="2800" dirty="0"/>
              <a:t>how often each base </a:t>
            </a:r>
            <a:r>
              <a:rPr lang="en-US" sz="2800" dirty="0" smtClean="0"/>
              <a:t>occurs.</a:t>
            </a:r>
          </a:p>
          <a:p>
            <a:pPr marL="285750" lvl="0" indent="-285750">
              <a:buFontTx/>
              <a:buChar char="-"/>
            </a:pPr>
            <a:r>
              <a:rPr lang="en-GB" sz="2800" dirty="0" smtClean="0"/>
              <a:t>Write </a:t>
            </a:r>
            <a:r>
              <a:rPr lang="en-GB" sz="2800" dirty="0"/>
              <a:t>all four numbers to the screen.</a:t>
            </a:r>
            <a:endParaRPr lang="en-US" sz="2800" dirty="0"/>
          </a:p>
          <a:p>
            <a:r>
              <a:rPr lang="en-GB" sz="2800" dirty="0"/>
              <a:t>Test it with a DNA sequence for which you know the result, for instance “AAAACCCGGT”. This approach makes it much easier to discover small program errors.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784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6696" y="1801914"/>
            <a:ext cx="7466241" cy="2677656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dna</a:t>
            </a:r>
            <a:r>
              <a:rPr lang="en-US" sz="2400" dirty="0" smtClean="0">
                <a:latin typeface="Courier"/>
                <a:cs typeface="Courier"/>
              </a:rPr>
              <a:t> = "AGCTTCGA"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("A")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("C")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("T")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("G")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821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ur_seq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876300"/>
            <a:ext cx="8813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de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042"/>
            <a:ext cx="9144000" cy="519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3513" y="335483"/>
            <a:ext cx="339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Counting amino acids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345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with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69" y="1417638"/>
            <a:ext cx="7539003" cy="863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latin typeface="Courier"/>
                <a:cs typeface="Courier"/>
              </a:rPr>
              <a:t>for</a:t>
            </a:r>
            <a:r>
              <a:rPr lang="en-US" dirty="0" smtClean="0"/>
              <a:t> command repeats other commands: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114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The commands that are </a:t>
            </a:r>
            <a:r>
              <a:rPr lang="en-US" sz="2400" dirty="0" smtClean="0">
                <a:latin typeface="Arial"/>
                <a:cs typeface="Arial"/>
              </a:rPr>
              <a:t>repeated </a:t>
            </a:r>
            <a:r>
              <a:rPr lang="en-US" sz="2400" dirty="0">
                <a:latin typeface="Arial"/>
                <a:cs typeface="Arial"/>
              </a:rPr>
              <a:t>must be indented</a:t>
            </a:r>
          </a:p>
          <a:p>
            <a:r>
              <a:rPr lang="en-US" sz="2400" dirty="0">
                <a:latin typeface="Arial"/>
                <a:cs typeface="Arial"/>
              </a:rPr>
              <a:t>(shifted right by four spaces).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415914"/>
            <a:ext cx="6337974" cy="1569660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dna</a:t>
            </a:r>
            <a:r>
              <a:rPr lang="en-US" sz="2400" dirty="0" smtClean="0">
                <a:latin typeface="Courier"/>
                <a:cs typeface="Courier"/>
              </a:rPr>
              <a:t> = "AGCTTCGA”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for base in "ACTG":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print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(base)</a:t>
            </a:r>
          </a:p>
        </p:txBody>
      </p:sp>
    </p:spTree>
    <p:extLst>
      <p:ext uri="{BB962C8B-B14F-4D97-AF65-F5344CB8AC3E}">
        <p14:creationId xmlns:p14="http://schemas.microsoft.com/office/powerpoint/2010/main" val="228226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4725" y="1061017"/>
            <a:ext cx="6337974" cy="1569660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dna</a:t>
            </a:r>
            <a:r>
              <a:rPr lang="en-US" sz="2400" dirty="0" smtClean="0">
                <a:latin typeface="Courier"/>
                <a:cs typeface="Courier"/>
              </a:rPr>
              <a:t> = "AGCTTCGA”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for base in "ACTG":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print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(base)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2700" y="318844"/>
            <a:ext cx="2083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Compare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878" y="2895481"/>
            <a:ext cx="543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Would you prefer this implementation?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7886" y="3600295"/>
            <a:ext cx="7466241" cy="2308324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dna</a:t>
            </a:r>
            <a:r>
              <a:rPr lang="en-US" sz="2400" dirty="0" smtClean="0">
                <a:latin typeface="Courier"/>
                <a:cs typeface="Courier"/>
              </a:rPr>
              <a:t> = "AGCTTCGA"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("A")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("C")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("T")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 </a:t>
            </a:r>
            <a:r>
              <a:rPr lang="en-US" sz="2400" dirty="0" err="1" smtClean="0">
                <a:latin typeface="Courier"/>
                <a:cs typeface="Courier"/>
              </a:rPr>
              <a:t>dna.count</a:t>
            </a:r>
            <a:r>
              <a:rPr lang="en-US" sz="2400" dirty="0" smtClean="0">
                <a:latin typeface="Courier"/>
                <a:cs typeface="Courier"/>
              </a:rPr>
              <a:t>("G")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4790" y="5979923"/>
            <a:ext cx="247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Why or why not?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68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071" y="572227"/>
            <a:ext cx="22154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Exercise 5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153" y="1841111"/>
            <a:ext cx="83570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/>
              <a:t>Retrieve </a:t>
            </a:r>
            <a:r>
              <a:rPr lang="en-US" sz="3200" dirty="0"/>
              <a:t>the 1132-residue sequence of human telomerase reverse transcriptase isoform 1 from the NCBI protein database. Choose the FASTA format. Copy the sequence to a text file (</a:t>
            </a:r>
            <a:r>
              <a:rPr lang="en-US" sz="3200" dirty="0" err="1"/>
              <a:t>telomerase.txt</a:t>
            </a:r>
            <a:r>
              <a:rPr lang="en-US" sz="3200" dirty="0"/>
              <a:t>). Write a program that reads the </a:t>
            </a:r>
            <a:r>
              <a:rPr lang="en-US" sz="3200" dirty="0" err="1"/>
              <a:t>telomerase.txt</a:t>
            </a:r>
            <a:r>
              <a:rPr lang="en-US" sz="3200" dirty="0"/>
              <a:t> file and prints first the whole sequence and then the sequence residue by residue.</a:t>
            </a:r>
          </a:p>
        </p:txBody>
      </p:sp>
    </p:spTree>
    <p:extLst>
      <p:ext uri="{BB962C8B-B14F-4D97-AF65-F5344CB8AC3E}">
        <p14:creationId xmlns:p14="http://schemas.microsoft.com/office/powerpoint/2010/main" val="378882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261" y="1549199"/>
            <a:ext cx="8817264" cy="4031873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telomerase = open("</a:t>
            </a:r>
            <a:r>
              <a:rPr lang="en-US" sz="3200" dirty="0" err="1" smtClean="0">
                <a:latin typeface="Courier"/>
                <a:cs typeface="Courier"/>
              </a:rPr>
              <a:t>telomerase.txt</a:t>
            </a:r>
            <a:r>
              <a:rPr lang="en-US" sz="3200" dirty="0" smtClean="0">
                <a:latin typeface="Courier"/>
                <a:cs typeface="Courier"/>
              </a:rPr>
              <a:t>") </a:t>
            </a:r>
          </a:p>
          <a:p>
            <a:endParaRPr lang="en-US" sz="3200" dirty="0" smtClean="0">
              <a:latin typeface="Courier"/>
              <a:cs typeface="Courier"/>
            </a:endParaRPr>
          </a:p>
          <a:p>
            <a:r>
              <a:rPr lang="en-US" sz="3200" dirty="0" err="1" smtClean="0">
                <a:latin typeface="Courier"/>
                <a:cs typeface="Courier"/>
              </a:rPr>
              <a:t>seq</a:t>
            </a:r>
            <a:r>
              <a:rPr lang="en-US" sz="3200" dirty="0" smtClean="0">
                <a:latin typeface="Courier"/>
                <a:cs typeface="Courier"/>
              </a:rPr>
              <a:t> = </a:t>
            </a:r>
            <a:r>
              <a:rPr lang="en-US" sz="3200" dirty="0" err="1" smtClean="0">
                <a:latin typeface="Courier"/>
                <a:cs typeface="Courier"/>
              </a:rPr>
              <a:t>telomerase.read</a:t>
            </a:r>
            <a:r>
              <a:rPr lang="en-US" sz="3200" dirty="0" smtClean="0">
                <a:latin typeface="Courier"/>
                <a:cs typeface="Courier"/>
              </a:rPr>
              <a:t>() </a:t>
            </a:r>
          </a:p>
          <a:p>
            <a:endParaRPr lang="en-US" sz="3200" dirty="0" smtClean="0">
              <a:latin typeface="Courier"/>
              <a:cs typeface="Courier"/>
            </a:endParaRPr>
          </a:p>
          <a:p>
            <a:r>
              <a:rPr lang="en-US" sz="3200" dirty="0" smtClean="0">
                <a:latin typeface="Courier"/>
                <a:cs typeface="Courier"/>
              </a:rPr>
              <a:t>print </a:t>
            </a:r>
            <a:r>
              <a:rPr lang="en-US" sz="3200" dirty="0" err="1" smtClean="0">
                <a:latin typeface="Courier"/>
                <a:cs typeface="Courier"/>
              </a:rPr>
              <a:t>seq</a:t>
            </a:r>
            <a:endParaRPr lang="en-US" sz="3200" dirty="0" smtClean="0">
              <a:latin typeface="Courier"/>
              <a:cs typeface="Courier"/>
            </a:endParaRPr>
          </a:p>
          <a:p>
            <a:endParaRPr lang="en-US" sz="3200" dirty="0" smtClean="0">
              <a:latin typeface="Courier"/>
              <a:cs typeface="Courier"/>
            </a:endParaRPr>
          </a:p>
          <a:p>
            <a:r>
              <a:rPr lang="en-US" sz="3200" dirty="0" smtClean="0">
                <a:latin typeface="Courier"/>
                <a:cs typeface="Courier"/>
              </a:rPr>
              <a:t>for </a:t>
            </a:r>
            <a:r>
              <a:rPr lang="en-US" sz="3200" dirty="0" err="1" smtClean="0">
                <a:latin typeface="Courier"/>
                <a:cs typeface="Courier"/>
              </a:rPr>
              <a:t>aa</a:t>
            </a:r>
            <a:r>
              <a:rPr lang="en-US" sz="3200" dirty="0" smtClean="0">
                <a:latin typeface="Courier"/>
                <a:cs typeface="Courier"/>
              </a:rPr>
              <a:t> in </a:t>
            </a:r>
            <a:r>
              <a:rPr lang="en-US" sz="3200" dirty="0" err="1" smtClean="0">
                <a:latin typeface="Courier"/>
                <a:cs typeface="Courier"/>
              </a:rPr>
              <a:t>seq</a:t>
            </a:r>
            <a:r>
              <a:rPr lang="en-US" sz="3200" dirty="0" smtClean="0">
                <a:latin typeface="Courier"/>
                <a:cs typeface="Courier"/>
              </a:rPr>
              <a:t>: </a:t>
            </a:r>
          </a:p>
          <a:p>
            <a:r>
              <a:rPr lang="en-US" sz="3200" dirty="0" smtClean="0">
                <a:latin typeface="Courier"/>
                <a:cs typeface="Courier"/>
              </a:rPr>
              <a:t>    print </a:t>
            </a:r>
            <a:r>
              <a:rPr lang="en-US" sz="3200" dirty="0" err="1" smtClean="0">
                <a:latin typeface="Courier"/>
                <a:cs typeface="Courier"/>
              </a:rPr>
              <a:t>aa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26898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can use a </a:t>
            </a:r>
            <a:r>
              <a:rPr lang="en-US" dirty="0" smtClean="0">
                <a:latin typeface="Courier"/>
                <a:cs typeface="Courier"/>
              </a:rPr>
              <a:t>for</a:t>
            </a:r>
            <a:r>
              <a:rPr lang="en-US" dirty="0" smtClean="0"/>
              <a:t> loop to read a file line by 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772" y="2920484"/>
            <a:ext cx="8065028" cy="1569660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/>
                <a:cs typeface="Courier"/>
              </a:rPr>
              <a:t>Input_file</a:t>
            </a:r>
            <a:r>
              <a:rPr lang="en-US" sz="3200" dirty="0" smtClean="0">
                <a:latin typeface="Courier"/>
                <a:cs typeface="Courier"/>
              </a:rPr>
              <a:t> = open(“</a:t>
            </a:r>
            <a:r>
              <a:rPr lang="en-US" sz="3200" dirty="0" err="1" smtClean="0">
                <a:latin typeface="Courier"/>
                <a:cs typeface="Courier"/>
              </a:rPr>
              <a:t>my_file.txt</a:t>
            </a:r>
            <a:r>
              <a:rPr lang="en-US" sz="3200" dirty="0" smtClean="0">
                <a:latin typeface="Courier"/>
                <a:cs typeface="Courier"/>
              </a:rPr>
              <a:t>”)</a:t>
            </a:r>
          </a:p>
          <a:p>
            <a:r>
              <a:rPr lang="en-US" sz="3200" dirty="0">
                <a:latin typeface="Courier"/>
                <a:cs typeface="Courier"/>
              </a:rPr>
              <a:t>f</a:t>
            </a:r>
            <a:r>
              <a:rPr lang="en-US" sz="3200" dirty="0" smtClean="0">
                <a:latin typeface="Courier"/>
                <a:cs typeface="Courier"/>
              </a:rPr>
              <a:t>or line in </a:t>
            </a:r>
            <a:r>
              <a:rPr lang="en-US" sz="3200" dirty="0" err="1" smtClean="0">
                <a:latin typeface="Courier"/>
                <a:cs typeface="Courier"/>
              </a:rPr>
              <a:t>Input_file</a:t>
            </a:r>
            <a:r>
              <a:rPr lang="en-US" sz="3200" dirty="0" smtClean="0">
                <a:latin typeface="Courier"/>
                <a:cs typeface="Courier"/>
              </a:rPr>
              <a:t>:</a:t>
            </a:r>
          </a:p>
          <a:p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   print line</a:t>
            </a:r>
          </a:p>
        </p:txBody>
      </p:sp>
    </p:spTree>
    <p:extLst>
      <p:ext uri="{BB962C8B-B14F-4D97-AF65-F5344CB8AC3E}">
        <p14:creationId xmlns:p14="http://schemas.microsoft.com/office/powerpoint/2010/main" val="2066206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how beautiful it can 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68291"/>
            <a:ext cx="9144000" cy="3608291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urllib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'http://</a:t>
            </a:r>
            <a:r>
              <a:rPr lang="en-US" dirty="0" err="1">
                <a:latin typeface="Courier"/>
                <a:cs typeface="Courier"/>
              </a:rPr>
              <a:t>www.uniprot.org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\</a:t>
            </a:r>
            <a:r>
              <a:rPr lang="en-US" dirty="0" smtClean="0"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uniprot</a:t>
            </a:r>
            <a:r>
              <a:rPr lang="en-US" dirty="0">
                <a:latin typeface="Courier"/>
                <a:cs typeface="Courier"/>
              </a:rPr>
              <a:t>/P12931.fasta'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src_human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urllib.urlopen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url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>
                <a:latin typeface="Courier"/>
                <a:cs typeface="Courier"/>
              </a:rPr>
              <a:t>line in </a:t>
            </a:r>
            <a:r>
              <a:rPr lang="en-US" dirty="0" err="1">
                <a:latin typeface="Courier"/>
                <a:cs typeface="Courier"/>
              </a:rPr>
              <a:t>src_human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print </a:t>
            </a:r>
            <a:r>
              <a:rPr lang="en-US" dirty="0">
                <a:latin typeface="Courier"/>
                <a:cs typeface="Courier"/>
              </a:rPr>
              <a:t>line,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1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ythonru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61"/>
            <a:ext cx="9136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3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8745" y="620529"/>
            <a:ext cx="22154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Exercise 6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582" y="2254993"/>
            <a:ext cx="7985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Write </a:t>
            </a:r>
            <a:r>
              <a:rPr lang="en-US" sz="3200" dirty="0"/>
              <a:t>a program that reads the </a:t>
            </a:r>
            <a:r>
              <a:rPr lang="en-US" sz="3200" dirty="0" err="1">
                <a:latin typeface="Courier"/>
                <a:cs typeface="Courier"/>
              </a:rPr>
              <a:t>telomerase.txt</a:t>
            </a:r>
            <a:r>
              <a:rPr lang="en-US" sz="3200" dirty="0"/>
              <a:t> file and prints </a:t>
            </a:r>
            <a:r>
              <a:rPr lang="en-US" sz="3200" dirty="0" smtClean="0"/>
              <a:t>its </a:t>
            </a:r>
            <a:r>
              <a:rPr lang="en-US" sz="3200" dirty="0"/>
              <a:t>content line by line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3990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6" y="2051642"/>
            <a:ext cx="8812662" cy="2062103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telomerase = open("</a:t>
            </a:r>
            <a:r>
              <a:rPr lang="en-US" sz="3200" dirty="0" err="1" smtClean="0">
                <a:latin typeface="Courier"/>
                <a:cs typeface="Courier"/>
              </a:rPr>
              <a:t>telomerase.txt</a:t>
            </a:r>
            <a:r>
              <a:rPr lang="en-US" sz="3200" dirty="0" smtClean="0">
                <a:latin typeface="Courier"/>
                <a:cs typeface="Courier"/>
              </a:rPr>
              <a:t>") </a:t>
            </a:r>
          </a:p>
          <a:p>
            <a:endParaRPr lang="en-US" sz="3200" dirty="0" smtClean="0">
              <a:latin typeface="Courier"/>
              <a:cs typeface="Courier"/>
            </a:endParaRPr>
          </a:p>
          <a:p>
            <a:r>
              <a:rPr lang="en-US" sz="3200" dirty="0" smtClean="0">
                <a:latin typeface="Courier"/>
                <a:cs typeface="Courier"/>
              </a:rPr>
              <a:t>for line in telomerase:</a:t>
            </a:r>
          </a:p>
          <a:p>
            <a:r>
              <a:rPr lang="en-US" sz="3200" dirty="0" smtClean="0">
                <a:latin typeface="Courier"/>
                <a:cs typeface="Courier"/>
              </a:rPr>
              <a:t>    print line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9851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ring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9144000" cy="61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2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5705" y="606572"/>
            <a:ext cx="22154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Exercise 7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29" y="2250634"/>
            <a:ext cx="77868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/>
              <a:t>Which </a:t>
            </a:r>
            <a:r>
              <a:rPr lang="en-US" sz="3200" dirty="0"/>
              <a:t>amino acid is the most frequent in the sequence of the telomerase reverse transcriptase isoform 1?</a:t>
            </a:r>
          </a:p>
        </p:txBody>
      </p:sp>
    </p:spTree>
    <p:extLst>
      <p:ext uri="{BB962C8B-B14F-4D97-AF65-F5344CB8AC3E}">
        <p14:creationId xmlns:p14="http://schemas.microsoft.com/office/powerpoint/2010/main" val="3251689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931" y="1591075"/>
            <a:ext cx="8524428" cy="3970318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telomerase = open("</a:t>
            </a:r>
            <a:r>
              <a:rPr lang="en-US" sz="2800" dirty="0" err="1" smtClean="0">
                <a:latin typeface="Courier"/>
                <a:cs typeface="Courier"/>
              </a:rPr>
              <a:t>telomerase.txt</a:t>
            </a:r>
            <a:r>
              <a:rPr lang="en-US" sz="2800" dirty="0" smtClean="0">
                <a:latin typeface="Courier"/>
                <a:cs typeface="Courier"/>
              </a:rPr>
              <a:t>") </a:t>
            </a:r>
          </a:p>
          <a:p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seq</a:t>
            </a:r>
            <a:r>
              <a:rPr lang="en-US" sz="2800" dirty="0" smtClean="0">
                <a:latin typeface="Courier"/>
                <a:cs typeface="Courier"/>
              </a:rPr>
              <a:t> = </a:t>
            </a:r>
            <a:r>
              <a:rPr lang="en-US" sz="2800" dirty="0" err="1" smtClean="0">
                <a:latin typeface="Courier"/>
                <a:cs typeface="Courier"/>
              </a:rPr>
              <a:t>telomerase.read</a:t>
            </a:r>
            <a:r>
              <a:rPr lang="en-US" sz="2800" dirty="0" smtClean="0">
                <a:latin typeface="Courier"/>
                <a:cs typeface="Courier"/>
              </a:rPr>
              <a:t>() </a:t>
            </a:r>
          </a:p>
          <a:p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for </a:t>
            </a:r>
            <a:r>
              <a:rPr lang="en-US" sz="2800" dirty="0" err="1" smtClean="0">
                <a:latin typeface="Courier"/>
                <a:cs typeface="Courier"/>
              </a:rPr>
              <a:t>aa</a:t>
            </a:r>
            <a:r>
              <a:rPr lang="en-US" sz="2800" dirty="0" smtClean="0">
                <a:latin typeface="Courier"/>
                <a:cs typeface="Courier"/>
              </a:rPr>
              <a:t> in "ACDEFGHKILMNPQRSTVYW":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aa_count</a:t>
            </a:r>
            <a:r>
              <a:rPr lang="en-US" sz="2800" dirty="0" smtClean="0">
                <a:latin typeface="Courier"/>
                <a:cs typeface="Courier"/>
              </a:rPr>
              <a:t> = </a:t>
            </a:r>
            <a:r>
              <a:rPr lang="en-US" sz="2800" dirty="0" err="1" smtClean="0">
                <a:latin typeface="Courier"/>
                <a:cs typeface="Courier"/>
              </a:rPr>
              <a:t>seq.count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aa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aa_freq</a:t>
            </a:r>
            <a:r>
              <a:rPr lang="en-US" sz="2800" dirty="0" smtClean="0">
                <a:latin typeface="Courier"/>
                <a:cs typeface="Courier"/>
              </a:rPr>
              <a:t> = </a:t>
            </a:r>
            <a:r>
              <a:rPr lang="en-US" sz="2800" dirty="0" err="1" smtClean="0">
                <a:latin typeface="Courier"/>
                <a:cs typeface="Courier"/>
              </a:rPr>
              <a:t>aa_count</a:t>
            </a:r>
            <a:r>
              <a:rPr lang="en-US" sz="2800" dirty="0" smtClean="0">
                <a:latin typeface="Courier"/>
                <a:cs typeface="Courier"/>
              </a:rPr>
              <a:t>/float(</a:t>
            </a:r>
            <a:r>
              <a:rPr lang="en-US" sz="2800" dirty="0" err="1" smtClean="0">
                <a:latin typeface="Courier"/>
                <a:cs typeface="Courier"/>
              </a:rPr>
              <a:t>len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seq</a:t>
            </a:r>
            <a:r>
              <a:rPr lang="en-US" sz="2800" dirty="0" smtClean="0">
                <a:latin typeface="Courier"/>
                <a:cs typeface="Courier"/>
              </a:rPr>
              <a:t>)) 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print </a:t>
            </a:r>
            <a:r>
              <a:rPr lang="en-US" sz="2800" dirty="0" err="1" smtClean="0">
                <a:latin typeface="Courier"/>
                <a:cs typeface="Courier"/>
              </a:rPr>
              <a:t>aa</a:t>
            </a:r>
            <a:r>
              <a:rPr lang="en-US" sz="2800" dirty="0" smtClean="0">
                <a:latin typeface="Courier"/>
                <a:cs typeface="Courier"/>
              </a:rPr>
              <a:t>, round(</a:t>
            </a:r>
            <a:r>
              <a:rPr lang="en-US" sz="2800" dirty="0" err="1" smtClean="0">
                <a:latin typeface="Courier"/>
                <a:cs typeface="Courier"/>
              </a:rPr>
              <a:t>aa_freq</a:t>
            </a:r>
            <a:r>
              <a:rPr lang="en-US" sz="2800" dirty="0" smtClean="0">
                <a:latin typeface="Courier"/>
                <a:cs typeface="Courier"/>
              </a:rPr>
              <a:t>, 3)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71566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64" y="2489876"/>
            <a:ext cx="8229600" cy="11430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 variables contain text</a:t>
            </a:r>
          </a:p>
          <a:p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rint</a:t>
            </a:r>
            <a:r>
              <a:rPr lang="en-US" dirty="0" smtClean="0"/>
              <a:t> writes to the screen</a:t>
            </a:r>
          </a:p>
          <a:p>
            <a:r>
              <a:rPr lang="en-US" dirty="0" smtClean="0"/>
              <a:t>you can use functions to do things</a:t>
            </a:r>
          </a:p>
          <a:p>
            <a:r>
              <a:rPr lang="en-US" dirty="0"/>
              <a:t>y</a:t>
            </a:r>
            <a:r>
              <a:rPr lang="en-US" dirty="0" smtClean="0"/>
              <a:t>ou can enter text with </a:t>
            </a:r>
            <a:r>
              <a:rPr lang="en-US" dirty="0" err="1" smtClean="0">
                <a:latin typeface="Courier"/>
                <a:cs typeface="Courier"/>
              </a:rPr>
              <a:t>raw_input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w</a:t>
            </a:r>
            <a:r>
              <a:rPr lang="en-US" dirty="0" smtClean="0">
                <a:latin typeface="Courier"/>
                <a:cs typeface="Courier"/>
              </a:rPr>
              <a:t>rite()</a:t>
            </a:r>
            <a:r>
              <a:rPr lang="en-US" dirty="0" smtClean="0"/>
              <a:t> writes to an open file</a:t>
            </a:r>
          </a:p>
          <a:p>
            <a:r>
              <a:rPr lang="en-US" dirty="0" smtClean="0"/>
              <a:t>for loops repeat commands</a:t>
            </a:r>
          </a:p>
          <a:p>
            <a:r>
              <a:rPr lang="en-US" dirty="0"/>
              <a:t>c</a:t>
            </a:r>
            <a:r>
              <a:rPr lang="en-US" dirty="0" smtClean="0"/>
              <a:t>omments starts with </a:t>
            </a:r>
            <a:r>
              <a:rPr lang="en-US" dirty="0" smtClean="0">
                <a:latin typeface="Courier"/>
                <a:cs typeface="Courier"/>
              </a:rPr>
              <a:t>#</a:t>
            </a:r>
            <a:r>
              <a:rPr lang="en-US" dirty="0" smtClean="0"/>
              <a:t> or </a:t>
            </a:r>
            <a:r>
              <a:rPr lang="fr-FR" dirty="0" smtClean="0">
                <a:latin typeface="Courier"/>
                <a:cs typeface="Courier"/>
              </a:rPr>
              <a:t>'''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8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II</a:t>
            </a:r>
            <a:endParaRPr lang="en-US" dirty="0"/>
          </a:p>
        </p:txBody>
      </p:sp>
      <p:pic>
        <p:nvPicPr>
          <p:cNvPr id="5" name="Picture 4" descr="recaprea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715"/>
            <a:ext cx="9144000" cy="50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952" y="2598598"/>
            <a:ext cx="803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is a text file that contains Python commands or, in other words, lines of code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5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769" y="481545"/>
            <a:ext cx="22154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Exercise 1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798" y="1624280"/>
            <a:ext cx="81822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Open </a:t>
            </a:r>
            <a:r>
              <a:rPr lang="en-US" sz="2800" dirty="0"/>
              <a:t>a text file, write: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print </a:t>
            </a:r>
            <a:r>
              <a:rPr lang="en-US" sz="2800" dirty="0">
                <a:latin typeface="Courier"/>
                <a:cs typeface="Courier"/>
              </a:rPr>
              <a:t>"This is the output of my first program</a:t>
            </a:r>
            <a:r>
              <a:rPr lang="en-US" sz="2800" dirty="0" smtClean="0">
                <a:latin typeface="Courier"/>
                <a:cs typeface="Courier"/>
              </a:rPr>
              <a:t>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save the file with the name </a:t>
            </a:r>
            <a:r>
              <a:rPr lang="en-US" sz="2800" dirty="0" err="1">
                <a:latin typeface="Courier"/>
                <a:cs typeface="Courier"/>
              </a:rPr>
              <a:t>my_print.py</a:t>
            </a:r>
            <a:r>
              <a:rPr lang="en-US" sz="2800" dirty="0"/>
              <a:t> and </a:t>
            </a:r>
            <a:r>
              <a:rPr lang="en-US" sz="2800" dirty="0" smtClean="0"/>
              <a:t>exit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Open a terminal, go to the directory where you saved </a:t>
            </a:r>
            <a:r>
              <a:rPr lang="en-US" sz="2800" dirty="0" err="1">
                <a:latin typeface="Courier"/>
                <a:cs typeface="Courier"/>
              </a:rPr>
              <a:t>my_print.py</a:t>
            </a:r>
            <a:r>
              <a:rPr lang="en-US" sz="2800" dirty="0"/>
              <a:t> and type at the cursor:</a:t>
            </a:r>
          </a:p>
          <a:p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python </a:t>
            </a:r>
            <a:r>
              <a:rPr lang="en-US" sz="2800" dirty="0" err="1">
                <a:latin typeface="Courier"/>
                <a:cs typeface="Courier"/>
              </a:rPr>
              <a:t>my_print.py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2394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stcommand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4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wprogramswork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8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0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4074" y="352645"/>
            <a:ext cx="11873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Input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5903" y="2981923"/>
            <a:ext cx="15217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program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171" y="1641308"/>
            <a:ext cx="249987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in the program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171" y="2630306"/>
            <a:ext cx="307863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dirty="0" smtClean="0">
                <a:latin typeface="Arial"/>
                <a:cs typeface="Arial"/>
              </a:rPr>
              <a:t>rom the keyboard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9171" y="3619304"/>
            <a:ext cx="176104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dirty="0" smtClean="0">
                <a:latin typeface="Arial"/>
                <a:cs typeface="Arial"/>
              </a:rPr>
              <a:t>rom a file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9171" y="4608301"/>
            <a:ext cx="369737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dirty="0" smtClean="0">
                <a:latin typeface="Arial"/>
                <a:cs typeface="Arial"/>
              </a:rPr>
              <a:t>rom a Python module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04074" y="1956364"/>
            <a:ext cx="2071902" cy="1025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17808" y="2981923"/>
            <a:ext cx="1758168" cy="17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78374" y="3312090"/>
            <a:ext cx="2897602" cy="654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4048" y="3505144"/>
            <a:ext cx="1071928" cy="122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7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the program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437" y="2269482"/>
            <a:ext cx="2597954" cy="121421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latin typeface="Courier"/>
                <a:cs typeface="Courier"/>
              </a:rPr>
              <a:t>a = 3</a:t>
            </a:r>
          </a:p>
          <a:p>
            <a:pPr marL="0" indent="0">
              <a:buNone/>
            </a:pPr>
            <a:r>
              <a:rPr lang="hu-HU" dirty="0" smtClean="0">
                <a:latin typeface="Courier"/>
                <a:cs typeface="Courier"/>
              </a:rPr>
              <a:t>print a</a:t>
            </a:r>
          </a:p>
        </p:txBody>
      </p:sp>
    </p:spTree>
    <p:extLst>
      <p:ext uri="{BB962C8B-B14F-4D97-AF65-F5344CB8AC3E}">
        <p14:creationId xmlns:p14="http://schemas.microsoft.com/office/powerpoint/2010/main" val="129112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923</Words>
  <Application>Microsoft Macintosh PowerPoint</Application>
  <PresentationFormat>On-screen Show (4:3)</PresentationFormat>
  <Paragraphs>156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Python programs</vt:lpstr>
      <vt:lpstr>In this module you can learn</vt:lpstr>
      <vt:lpstr>PowerPoint Presentation</vt:lpstr>
      <vt:lpstr>What is a program?</vt:lpstr>
      <vt:lpstr>PowerPoint Presentation</vt:lpstr>
      <vt:lpstr>PowerPoint Presentation</vt:lpstr>
      <vt:lpstr>PowerPoint Presentation</vt:lpstr>
      <vt:lpstr>PowerPoint Presentation</vt:lpstr>
      <vt:lpstr>Input from the program itself</vt:lpstr>
      <vt:lpstr>Input from the keyboard</vt:lpstr>
      <vt:lpstr>PowerPoint Presentation</vt:lpstr>
      <vt:lpstr>PowerPoint Presentation</vt:lpstr>
      <vt:lpstr>Input from a text file</vt:lpstr>
      <vt:lpstr>From a Python module</vt:lpstr>
      <vt:lpstr>PowerPoint Presentation</vt:lpstr>
      <vt:lpstr>PowerPoint Presentation</vt:lpstr>
      <vt:lpstr>To the computer screen</vt:lpstr>
      <vt:lpstr>To a text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 with for</vt:lpstr>
      <vt:lpstr>PowerPoint Presentation</vt:lpstr>
      <vt:lpstr>PowerPoint Presentation</vt:lpstr>
      <vt:lpstr>PowerPoint Presentation</vt:lpstr>
      <vt:lpstr>You can use a for loop to read a file line by line</vt:lpstr>
      <vt:lpstr>Look how beautiful it can be…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Recap I</vt:lpstr>
      <vt:lpstr>Recap 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programs</dc:title>
  <dc:creator>Allegra Via</dc:creator>
  <cp:lastModifiedBy>Allegra Via</cp:lastModifiedBy>
  <cp:revision>63</cp:revision>
  <dcterms:created xsi:type="dcterms:W3CDTF">2013-10-06T14:49:43Z</dcterms:created>
  <dcterms:modified xsi:type="dcterms:W3CDTF">2015-04-20T09:49:13Z</dcterms:modified>
</cp:coreProperties>
</file>