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B677-9A30-9C46-8AC7-D043A2C7484E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CD9A-F7DB-3F46-950E-325D04C80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4133" y="429566"/>
            <a:ext cx="602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Modules are containers for data and </a:t>
            </a:r>
            <a:r>
              <a:rPr lang="en-US" sz="2400" b="1" dirty="0" smtClean="0"/>
              <a:t>functions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5734" y="1053068"/>
            <a:ext cx="83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content of a module can be used in a script (or in a different module) by importing the module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76623" y="4859861"/>
            <a:ext cx="114000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module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04051" y="2590801"/>
            <a:ext cx="12501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65333" y="5256831"/>
            <a:ext cx="87656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script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96591" y="2540000"/>
            <a:ext cx="112648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text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63282" y="3799469"/>
            <a:ext cx="435573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 file containing lines of bare text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23071" y="3001665"/>
            <a:ext cx="1085329" cy="60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55733" y="3052466"/>
            <a:ext cx="848318" cy="55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16629" y="4385733"/>
            <a:ext cx="749904" cy="474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55733" y="4385733"/>
            <a:ext cx="609600" cy="87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eira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9144000" cy="54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ythonStructu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9035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7802" y="995342"/>
            <a:ext cx="40146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module.class.method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952235" y="2041142"/>
            <a:ext cx="31257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module.method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96492" y="3086942"/>
            <a:ext cx="2637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c</a:t>
            </a:r>
            <a:r>
              <a:rPr lang="en-US" sz="3200" dirty="0" err="1" smtClean="0"/>
              <a:t>lass.method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79974" y="4040409"/>
            <a:ext cx="28702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module.variable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635541" y="4993875"/>
            <a:ext cx="37591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</a:t>
            </a:r>
            <a:r>
              <a:rPr lang="en-US" sz="3200" dirty="0" err="1" smtClean="0"/>
              <a:t>odule.class.variable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930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45351" y="4984621"/>
            <a:ext cx="114000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module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3383" y="2484730"/>
            <a:ext cx="12501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342" y="3732824"/>
            <a:ext cx="87656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script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13383" y="1117593"/>
            <a:ext cx="112648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text file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455332" y="965196"/>
            <a:ext cx="6417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a general definition. A text file may contain any kind of text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455333" y="2306129"/>
            <a:ext cx="624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Meaningful instructions (source code) written in any programming language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55333" y="3479161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Meaningful instructions written in a scripting language (i.e. interpreted languages)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55333" y="4842927"/>
            <a:ext cx="641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file, with the .</a:t>
            </a:r>
            <a:r>
              <a:rPr lang="en-US" sz="2400" dirty="0" err="1" smtClean="0"/>
              <a:t>py</a:t>
            </a:r>
            <a:r>
              <a:rPr lang="en-US" sz="2400" dirty="0" smtClean="0"/>
              <a:t> extension containing variable, function, class definitions.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45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233" y="1048322"/>
            <a:ext cx="7773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</a:t>
            </a:r>
            <a:r>
              <a:rPr lang="en-US" sz="3200" b="1" dirty="0" smtClean="0"/>
              <a:t>Python, </a:t>
            </a:r>
            <a:r>
              <a:rPr lang="en-US" sz="3200" b="1" dirty="0" smtClean="0"/>
              <a:t>a program (or a script) can be also written in the interactive interpreter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8268" y="3539066"/>
            <a:ext cx="7145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program or script can be considered a module that </a:t>
            </a:r>
            <a:r>
              <a:rPr lang="en-US" sz="3200" b="1" dirty="0" smtClean="0"/>
              <a:t>contains both definitions and “</a:t>
            </a:r>
            <a:r>
              <a:rPr lang="en-US" sz="3200" b="1" dirty="0" smtClean="0"/>
              <a:t>actions”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677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913" y="272537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Open a text file using </a:t>
            </a:r>
            <a:r>
              <a:rPr lang="en-US" sz="2000" dirty="0" err="1" smtClean="0"/>
              <a:t>gedit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00913" y="757200"/>
            <a:ext cx="5187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Write:</a:t>
            </a:r>
          </a:p>
          <a:p>
            <a:r>
              <a:rPr lang="en-US" sz="2000" dirty="0" smtClean="0"/>
              <a:t>    </a:t>
            </a:r>
            <a:r>
              <a:rPr lang="en-US" sz="2000" b="1" dirty="0" smtClean="0">
                <a:latin typeface="Courier"/>
                <a:cs typeface="Courier"/>
              </a:rPr>
              <a:t>  print “My name is:”, “</a:t>
            </a:r>
            <a:r>
              <a:rPr lang="en-US" sz="2000" b="1" dirty="0" err="1" smtClean="0">
                <a:latin typeface="Courier"/>
                <a:cs typeface="Courier"/>
              </a:rPr>
              <a:t>myname</a:t>
            </a:r>
            <a:r>
              <a:rPr lang="en-US" sz="2000" b="1" dirty="0" smtClean="0">
                <a:latin typeface="Courier"/>
                <a:cs typeface="Courier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0913" y="5130466"/>
            <a:ext cx="749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Save the file in your home directory with the name: “</a:t>
            </a:r>
            <a:r>
              <a:rPr lang="en-US" sz="2000" dirty="0" err="1" smtClean="0"/>
              <a:t>my_name.py</a:t>
            </a:r>
            <a:r>
              <a:rPr lang="en-US" sz="2000" dirty="0" smtClean="0"/>
              <a:t>”</a:t>
            </a:r>
          </a:p>
        </p:txBody>
      </p:sp>
      <p:pic>
        <p:nvPicPr>
          <p:cNvPr id="12" name="Picture 11" descr="gedit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5" y="1600207"/>
            <a:ext cx="7829985" cy="33557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0913" y="5958934"/>
            <a:ext cx="359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Type at the prompt:</a:t>
            </a:r>
          </a:p>
          <a:p>
            <a:r>
              <a:rPr lang="en-US" sz="2000" dirty="0" smtClean="0"/>
              <a:t>   </a:t>
            </a:r>
            <a:r>
              <a:rPr lang="en-US" sz="2000" b="1" dirty="0" smtClean="0">
                <a:latin typeface="Courier"/>
                <a:cs typeface="Courier"/>
              </a:rPr>
              <a:t>    python </a:t>
            </a:r>
            <a:r>
              <a:rPr lang="en-US" sz="2000" b="1" dirty="0" err="1" smtClean="0">
                <a:latin typeface="Courier"/>
                <a:cs typeface="Courier"/>
              </a:rPr>
              <a:t>my_name.py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0913" y="5555736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Go to your home directory using the command-line interface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48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6001" y="440267"/>
            <a:ext cx="4442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Open a DIFFERENT text file using </a:t>
            </a:r>
            <a:r>
              <a:rPr lang="en-US" sz="2000" dirty="0" err="1" smtClean="0"/>
              <a:t>gedit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16001" y="1049868"/>
            <a:ext cx="2629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Write: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latin typeface="Courier"/>
                <a:cs typeface="Courier"/>
              </a:rPr>
              <a:t>import </a:t>
            </a:r>
            <a:r>
              <a:rPr lang="en-US" sz="2000" b="1" dirty="0" err="1" smtClean="0">
                <a:latin typeface="Courier"/>
                <a:cs typeface="Courier"/>
              </a:rPr>
              <a:t>my_name</a:t>
            </a:r>
            <a:endParaRPr lang="en-US" sz="2000" b="1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001" y="5147732"/>
            <a:ext cx="773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Save the file in your home directory with the name: “</a:t>
            </a:r>
            <a:r>
              <a:rPr lang="en-US" sz="2000" dirty="0" err="1" smtClean="0"/>
              <a:t>my_first_run.py</a:t>
            </a:r>
            <a:r>
              <a:rPr lang="en-US" sz="2000" dirty="0" smtClean="0"/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001" y="5571066"/>
            <a:ext cx="6776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Go to your home directory using the command-line interface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1" y="5994400"/>
            <a:ext cx="4340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Type:</a:t>
            </a:r>
          </a:p>
          <a:p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   python </a:t>
            </a:r>
            <a:r>
              <a:rPr lang="en-US" sz="2000" b="1" dirty="0" err="1" smtClean="0">
                <a:latin typeface="Courier"/>
                <a:cs typeface="Courier"/>
              </a:rPr>
              <a:t>my_first_run.py</a:t>
            </a:r>
            <a:endParaRPr lang="en-US" sz="2000" b="1" dirty="0">
              <a:latin typeface="Courier"/>
              <a:cs typeface="Courier"/>
            </a:endParaRPr>
          </a:p>
        </p:txBody>
      </p:sp>
      <p:pic>
        <p:nvPicPr>
          <p:cNvPr id="2" name="Picture 1" descr="gedit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0" y="1813676"/>
            <a:ext cx="7569201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853058"/>
            <a:ext cx="8409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When you import a module, Python reads and executes each line contained therein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615394"/>
            <a:ext cx="8409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In general, we will call modules text files containing definitions (variables, functions, classes)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1" y="4445462"/>
            <a:ext cx="8409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We will call programs or scripts text files containing definitions AND actions. You will run programs and import modules.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" y="852261"/>
            <a:ext cx="883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 It is good practice to write small re-usable pieces of code in separate modules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799" y="1956097"/>
            <a:ext cx="84836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 Python code can be written in two different containers: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Interactive interface</a:t>
            </a:r>
          </a:p>
          <a:p>
            <a:r>
              <a:rPr lang="en-US" sz="2400" dirty="0" smtClean="0"/>
              <a:t>		- Modules (or programs)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2" y="3395347"/>
            <a:ext cx="848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Inside modules you can define other containers: </a:t>
            </a:r>
            <a:r>
              <a:rPr lang="en-US" sz="2400" b="1" dirty="0" smtClean="0"/>
              <a:t>classes</a:t>
            </a:r>
            <a:r>
              <a:rPr lang="en-US" sz="2400" dirty="0" smtClean="0"/>
              <a:t> and </a:t>
            </a:r>
            <a:r>
              <a:rPr lang="en-US" sz="2400" b="1" dirty="0" smtClean="0"/>
              <a:t>functions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603985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objects contained in modules (and, if you </a:t>
            </a:r>
            <a:r>
              <a:rPr lang="en-US" sz="2400" dirty="0" smtClean="0"/>
              <a:t>want to, </a:t>
            </a:r>
            <a:r>
              <a:rPr lang="en-US" sz="2400" dirty="0" smtClean="0"/>
              <a:t>in classes and functions) are: </a:t>
            </a:r>
            <a:r>
              <a:rPr lang="en-US" sz="2400" b="1" dirty="0" smtClean="0"/>
              <a:t>data structures</a:t>
            </a:r>
            <a:r>
              <a:rPr lang="en-US" sz="2400" dirty="0" smtClean="0"/>
              <a:t>; </a:t>
            </a:r>
            <a:r>
              <a:rPr lang="en-US" sz="2400" b="1" dirty="0" smtClean="0"/>
              <a:t>variable definitions</a:t>
            </a:r>
            <a:r>
              <a:rPr lang="en-US" sz="2400" dirty="0" smtClean="0"/>
              <a:t>; </a:t>
            </a:r>
            <a:r>
              <a:rPr lang="en-US" sz="2400" b="1" dirty="0" smtClean="0"/>
              <a:t>operators; control flow statements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34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9771" y="369156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“dot” syntax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5300" y="1497035"/>
            <a:ext cx="191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math. </a:t>
            </a:r>
            <a:r>
              <a:rPr lang="en-US" sz="2800" dirty="0" err="1"/>
              <a:t>s</a:t>
            </a:r>
            <a:r>
              <a:rPr lang="en-US" sz="2800" dirty="0" err="1" smtClean="0"/>
              <a:t>qrt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676405" y="1926238"/>
            <a:ext cx="3741702" cy="35351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>
            <a:off x="3397283" y="2737652"/>
            <a:ext cx="841025" cy="4928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</a:t>
            </a:r>
            <a:r>
              <a:rPr lang="en-US" sz="2000" dirty="0" err="1" smtClean="0"/>
              <a:t>qrt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4787548" y="3136466"/>
            <a:ext cx="841025" cy="4928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pow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>
            <a:off x="3397283" y="3865441"/>
            <a:ext cx="841025" cy="686443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00996" y="200720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ath.py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7748" y="1962418"/>
            <a:ext cx="131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ath.pi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329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9771" y="369156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“dot” syntax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15300" y="1497035"/>
            <a:ext cx="14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</a:t>
            </a:r>
            <a:r>
              <a:rPr lang="en-US" sz="2800" dirty="0" err="1" smtClean="0"/>
              <a:t>eiras.aa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676405" y="1926238"/>
            <a:ext cx="3741702" cy="35351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Hexagon 9"/>
          <p:cNvSpPr/>
          <p:nvPr/>
        </p:nvSpPr>
        <p:spPr>
          <a:xfrm>
            <a:off x="3939086" y="4551884"/>
            <a:ext cx="1390265" cy="686443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S_prot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00996" y="200720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Oeiras.py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7748" y="1962418"/>
            <a:ext cx="2072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</a:t>
            </a:r>
            <a:r>
              <a:rPr lang="en-US" sz="2800" dirty="0" err="1" smtClean="0"/>
              <a:t>eiras.FastaF</a:t>
            </a:r>
            <a:endParaRPr lang="en-US" sz="2800" dirty="0"/>
          </a:p>
        </p:txBody>
      </p:sp>
      <p:sp>
        <p:nvSpPr>
          <p:cNvPr id="13" name="Hexagon 12"/>
          <p:cNvSpPr/>
          <p:nvPr/>
        </p:nvSpPr>
        <p:spPr>
          <a:xfrm>
            <a:off x="3154916" y="3091142"/>
            <a:ext cx="946080" cy="686443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aa</a:t>
            </a:r>
            <a:endParaRPr lang="en-US" sz="2000" dirty="0"/>
          </a:p>
        </p:txBody>
      </p:sp>
      <p:sp>
        <p:nvSpPr>
          <p:cNvPr id="14" name="Hexagon 13"/>
          <p:cNvSpPr/>
          <p:nvPr/>
        </p:nvSpPr>
        <p:spPr>
          <a:xfrm>
            <a:off x="4496909" y="3280010"/>
            <a:ext cx="1304293" cy="686443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FastaF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454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396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Allegra Via</dc:creator>
  <cp:lastModifiedBy>Allegra Via</cp:lastModifiedBy>
  <cp:revision>21</cp:revision>
  <dcterms:created xsi:type="dcterms:W3CDTF">2013-06-02T14:13:33Z</dcterms:created>
  <dcterms:modified xsi:type="dcterms:W3CDTF">2015-04-20T11:24:48Z</dcterms:modified>
</cp:coreProperties>
</file>