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Override PartName="/ppt/slides/slide11.xml" ContentType="application/vnd.openxmlformats-officedocument.presentationml.slide+xml"/>
  <Default Extension="xml" ContentType="application/xml"/>
  <Override PartName="/ppt/slides/slide9.xml" ContentType="application/vnd.openxmlformats-officedocument.presentationml.slide+xml"/>
  <Default Extension="jpeg" ContentType="image/jpeg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notesSlides/notesSlide1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s/slide16.xml" ContentType="application/vnd.openxmlformats-officedocument.presentationml.slide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slide12.xml" ContentType="application/vnd.openxmlformats-officedocument.presentationml.slide+xml"/>
  <Default Extension="bin" ContentType="application/vnd.openxmlformats-officedocument.presentationml.printerSettings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60" r:id="rId3"/>
    <p:sldId id="258" r:id="rId4"/>
    <p:sldId id="257" r:id="rId5"/>
    <p:sldId id="271" r:id="rId6"/>
    <p:sldId id="261" r:id="rId7"/>
    <p:sldId id="259" r:id="rId8"/>
    <p:sldId id="270" r:id="rId9"/>
    <p:sldId id="272" r:id="rId10"/>
    <p:sldId id="262" r:id="rId11"/>
    <p:sldId id="267" r:id="rId12"/>
    <p:sldId id="265" r:id="rId13"/>
    <p:sldId id="273" r:id="rId14"/>
    <p:sldId id="266" r:id="rId15"/>
    <p:sldId id="269" r:id="rId16"/>
    <p:sldId id="264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>
    <p:restoredLeft sz="15620"/>
    <p:restoredTop sz="94660"/>
  </p:normalViewPr>
  <p:slideViewPr>
    <p:cSldViewPr snapToObjects="1" showGuides="1">
      <p:cViewPr varScale="1">
        <p:scale>
          <a:sx n="71" d="100"/>
          <a:sy n="71" d="100"/>
        </p:scale>
        <p:origin x="-132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BD7BB8-CB0F-3147-8597-AF5DC6013C28}" type="datetimeFigureOut">
              <a:rPr lang="en-US" smtClean="0"/>
              <a:pPr/>
              <a:t>9/4/12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83696D-1FDB-3747-BF38-2B83E9AFCFF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Introducing bash scripting. Exercise: iterate over a set of files in a directory to perform an operation,</a:t>
            </a:r>
            <a:r>
              <a:rPr lang="en-US" baseline="0" dirty="0" smtClean="0"/>
              <a:t> e.g. </a:t>
            </a:r>
            <a:r>
              <a:rPr lang="en-US" baseline="0" dirty="0" err="1" smtClean="0"/>
              <a:t>bwa</a:t>
            </a:r>
            <a:r>
              <a:rPr lang="en-US" baseline="0" smtClean="0"/>
              <a:t> on </a:t>
            </a:r>
            <a:r>
              <a:rPr lang="en-US" baseline="0" dirty="0" smtClean="0"/>
              <a:t>many files.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83696D-1FDB-3747-BF38-2B83E9AFCFF7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Is there a command line program that tests validity</a:t>
            </a:r>
            <a:r>
              <a:rPr lang="en-US" baseline="0" dirty="0" smtClean="0"/>
              <a:t> of </a:t>
            </a:r>
            <a:r>
              <a:rPr lang="en-US" baseline="0" smtClean="0"/>
              <a:t>FASTQ files?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83696D-1FDB-3747-BF38-2B83E9AFCFF7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72BD6-7320-8A4C-B5BF-960FC4D05047}" type="datetimeFigureOut">
              <a:rPr lang="en-US" smtClean="0"/>
              <a:pPr/>
              <a:t>9/4/12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E7A17-0B47-BE40-9CC8-68FDC404C4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72BD6-7320-8A4C-B5BF-960FC4D05047}" type="datetimeFigureOut">
              <a:rPr lang="en-US" smtClean="0"/>
              <a:pPr/>
              <a:t>9/4/12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E7A17-0B47-BE40-9CC8-68FDC404C4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72BD6-7320-8A4C-B5BF-960FC4D05047}" type="datetimeFigureOut">
              <a:rPr lang="en-US" smtClean="0"/>
              <a:pPr/>
              <a:t>9/4/12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E7A17-0B47-BE40-9CC8-68FDC404C4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72BD6-7320-8A4C-B5BF-960FC4D05047}" type="datetimeFigureOut">
              <a:rPr lang="en-US" smtClean="0"/>
              <a:pPr/>
              <a:t>9/4/12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E7A17-0B47-BE40-9CC8-68FDC404C4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72BD6-7320-8A4C-B5BF-960FC4D05047}" type="datetimeFigureOut">
              <a:rPr lang="en-US" smtClean="0"/>
              <a:pPr/>
              <a:t>9/4/12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E7A17-0B47-BE40-9CC8-68FDC404C4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72BD6-7320-8A4C-B5BF-960FC4D05047}" type="datetimeFigureOut">
              <a:rPr lang="en-US" smtClean="0"/>
              <a:pPr/>
              <a:t>9/4/12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E7A17-0B47-BE40-9CC8-68FDC404C4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72BD6-7320-8A4C-B5BF-960FC4D05047}" type="datetimeFigureOut">
              <a:rPr lang="en-US" smtClean="0"/>
              <a:pPr/>
              <a:t>9/4/12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E7A17-0B47-BE40-9CC8-68FDC404C4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72BD6-7320-8A4C-B5BF-960FC4D05047}" type="datetimeFigureOut">
              <a:rPr lang="en-US" smtClean="0"/>
              <a:pPr/>
              <a:t>9/4/12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E7A17-0B47-BE40-9CC8-68FDC404C4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72BD6-7320-8A4C-B5BF-960FC4D05047}" type="datetimeFigureOut">
              <a:rPr lang="en-US" smtClean="0"/>
              <a:pPr/>
              <a:t>9/4/12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E7A17-0B47-BE40-9CC8-68FDC404C4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72BD6-7320-8A4C-B5BF-960FC4D05047}" type="datetimeFigureOut">
              <a:rPr lang="en-US" smtClean="0"/>
              <a:pPr/>
              <a:t>9/4/12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E7A17-0B47-BE40-9CC8-68FDC404C4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72BD6-7320-8A4C-B5BF-960FC4D05047}" type="datetimeFigureOut">
              <a:rPr lang="en-US" smtClean="0"/>
              <a:pPr/>
              <a:t>9/4/12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E7A17-0B47-BE40-9CC8-68FDC404C4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072BD6-7320-8A4C-B5BF-960FC4D05047}" type="datetimeFigureOut">
              <a:rPr lang="en-US" smtClean="0"/>
              <a:pPr/>
              <a:t>9/4/12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8E7A17-0B47-BE40-9CC8-68FDC404C4A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Command line scripting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12 September 2012, 9.30-10.30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good practice to explain all but the most trivial source code, both to yourself and to others.</a:t>
            </a:r>
          </a:p>
          <a:p>
            <a:r>
              <a:rPr lang="en-US" dirty="0" smtClean="0"/>
              <a:t>Comments are the way to explain source code from a developer point of view.</a:t>
            </a:r>
          </a:p>
          <a:p>
            <a:r>
              <a:rPr lang="en-US" dirty="0" smtClean="0"/>
              <a:t>In shell (and many other) scripting languages, anything followed by </a:t>
            </a:r>
            <a:r>
              <a:rPr lang="en-US" b="1" dirty="0" smtClean="0">
                <a:latin typeface="Courier New"/>
                <a:cs typeface="Courier New"/>
              </a:rPr>
              <a:t>#</a:t>
            </a:r>
            <a:r>
              <a:rPr lang="en-US" dirty="0" smtClean="0"/>
              <a:t> is a comment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As we saw in the UNIX environment, variables are things with a fixed name (e.g. "PATH") and a variable value.</a:t>
            </a:r>
          </a:p>
          <a:p>
            <a:r>
              <a:rPr lang="en-US" dirty="0" smtClean="0"/>
              <a:t>Variables can be assigned from simple values (or other variables):</a:t>
            </a:r>
            <a:br>
              <a:rPr lang="en-US" dirty="0" smtClean="0"/>
            </a:br>
            <a:r>
              <a:rPr lang="en-US" sz="2800" dirty="0" smtClean="0">
                <a:latin typeface="Courier New"/>
                <a:cs typeface="Courier New"/>
              </a:rPr>
              <a:t>$ </a:t>
            </a:r>
            <a:r>
              <a:rPr lang="en-US" sz="2800" dirty="0" err="1" smtClean="0">
                <a:latin typeface="Courier New"/>
                <a:cs typeface="Courier New"/>
              </a:rPr>
              <a:t>myvar</a:t>
            </a:r>
            <a:r>
              <a:rPr lang="en-US" sz="2800" dirty="0" smtClean="0">
                <a:latin typeface="Courier New"/>
                <a:cs typeface="Courier New"/>
              </a:rPr>
              <a:t>='Hello World!'; echo $</a:t>
            </a:r>
            <a:r>
              <a:rPr lang="en-US" sz="2800" dirty="0" err="1" smtClean="0">
                <a:latin typeface="Courier New"/>
                <a:cs typeface="Courier New"/>
              </a:rPr>
              <a:t>myvar</a:t>
            </a:r>
            <a:endParaRPr lang="en-US" dirty="0" smtClean="0">
              <a:latin typeface="Courier New"/>
              <a:cs typeface="Courier New"/>
            </a:endParaRPr>
          </a:p>
          <a:p>
            <a:r>
              <a:rPr lang="en-US" dirty="0" smtClean="0"/>
              <a:t>Variables can also be assigned from the output of commands, using "</a:t>
            </a:r>
            <a:r>
              <a:rPr lang="en-US" dirty="0" err="1" smtClean="0"/>
              <a:t>backticks</a:t>
            </a:r>
            <a:r>
              <a:rPr lang="en-US" dirty="0" smtClean="0"/>
              <a:t>"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Backticks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 example, to </a:t>
            </a:r>
            <a:r>
              <a:rPr lang="en-US" dirty="0" smtClean="0"/>
              <a:t>assign a file listing to a variable:</a:t>
            </a:r>
            <a:br>
              <a:rPr lang="en-US" dirty="0" smtClean="0"/>
            </a:br>
            <a:r>
              <a:rPr lang="en-US" sz="2400" dirty="0" smtClean="0">
                <a:latin typeface="Courier New"/>
                <a:cs typeface="Courier New"/>
              </a:rPr>
              <a:t>$ </a:t>
            </a:r>
            <a:r>
              <a:rPr lang="en-US" sz="2400" dirty="0" err="1" smtClean="0">
                <a:latin typeface="Courier New"/>
                <a:cs typeface="Courier New"/>
              </a:rPr>
              <a:t>mylist</a:t>
            </a:r>
            <a:r>
              <a:rPr lang="en-US" sz="2400" dirty="0" smtClean="0">
                <a:latin typeface="Courier New"/>
                <a:cs typeface="Courier New"/>
              </a:rPr>
              <a:t>=`</a:t>
            </a:r>
            <a:r>
              <a:rPr lang="en-US" sz="2400" dirty="0" err="1" smtClean="0">
                <a:latin typeface="Courier New"/>
                <a:cs typeface="Courier New"/>
              </a:rPr>
              <a:t>ls</a:t>
            </a:r>
            <a:r>
              <a:rPr lang="en-US" sz="2400" dirty="0" smtClean="0">
                <a:latin typeface="Courier New"/>
                <a:cs typeface="Courier New"/>
              </a:rPr>
              <a:t>`</a:t>
            </a:r>
            <a:endParaRPr lang="en-US" dirty="0" smtClean="0">
              <a:latin typeface="Courier New"/>
              <a:cs typeface="Courier New"/>
            </a:endParaRPr>
          </a:p>
          <a:p>
            <a:r>
              <a:rPr lang="en-US" dirty="0" smtClean="0"/>
              <a:t>To assign a list of all text files except for </a:t>
            </a:r>
            <a:r>
              <a:rPr lang="en-US" dirty="0" err="1" smtClean="0"/>
              <a:t>README.txt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sz="2400" dirty="0" smtClean="0">
                <a:latin typeface="Courier New"/>
                <a:cs typeface="Courier New"/>
              </a:rPr>
              <a:t>$ </a:t>
            </a:r>
            <a:r>
              <a:rPr lang="en-US" sz="2400" dirty="0" err="1" smtClean="0">
                <a:latin typeface="Courier New"/>
                <a:cs typeface="Courier New"/>
              </a:rPr>
              <a:t>mytexts</a:t>
            </a:r>
            <a:r>
              <a:rPr lang="en-US" sz="2400" dirty="0" smtClean="0">
                <a:latin typeface="Courier New"/>
                <a:cs typeface="Courier New"/>
              </a:rPr>
              <a:t>=`</a:t>
            </a:r>
            <a:r>
              <a:rPr lang="en-US" sz="2400" dirty="0" err="1" smtClean="0">
                <a:latin typeface="Courier New"/>
                <a:cs typeface="Courier New"/>
              </a:rPr>
              <a:t>ls</a:t>
            </a:r>
            <a:r>
              <a:rPr lang="en-US" sz="2400" dirty="0" smtClean="0">
                <a:latin typeface="Courier New"/>
                <a:cs typeface="Courier New"/>
              </a:rPr>
              <a:t> | </a:t>
            </a:r>
            <a:r>
              <a:rPr lang="en-US" sz="2400" dirty="0" err="1" smtClean="0">
                <a:latin typeface="Courier New"/>
                <a:cs typeface="Courier New"/>
              </a:rPr>
              <a:t>grep</a:t>
            </a:r>
            <a:r>
              <a:rPr lang="en-US" sz="2400" dirty="0" smtClean="0">
                <a:latin typeface="Courier New"/>
                <a:cs typeface="Courier New"/>
              </a:rPr>
              <a:t> -</a:t>
            </a:r>
            <a:r>
              <a:rPr lang="en-US" sz="2400" dirty="0" err="1" smtClean="0">
                <a:latin typeface="Courier New"/>
                <a:cs typeface="Courier New"/>
              </a:rPr>
              <a:t>v</a:t>
            </a:r>
            <a:r>
              <a:rPr lang="en-US" sz="2400" dirty="0" smtClean="0">
                <a:latin typeface="Courier New"/>
                <a:cs typeface="Courier New"/>
              </a:rPr>
              <a:t> '</a:t>
            </a:r>
            <a:r>
              <a:rPr lang="en-US" sz="2400" dirty="0" err="1" smtClean="0">
                <a:latin typeface="Courier New"/>
                <a:cs typeface="Courier New"/>
              </a:rPr>
              <a:t>README.txt</a:t>
            </a:r>
            <a:r>
              <a:rPr lang="en-US" sz="2400" dirty="0" smtClean="0">
                <a:latin typeface="Courier New"/>
                <a:cs typeface="Courier New"/>
              </a:rPr>
              <a:t>'`</a:t>
            </a:r>
          </a:p>
          <a:p>
            <a:r>
              <a:rPr lang="en-US" dirty="0" smtClean="0"/>
              <a:t>In place of `</a:t>
            </a:r>
            <a:r>
              <a:rPr lang="en-US" dirty="0" err="1" smtClean="0"/>
              <a:t>backticks</a:t>
            </a:r>
            <a:r>
              <a:rPr lang="en-US" dirty="0" smtClean="0"/>
              <a:t>`, this works also:</a:t>
            </a:r>
            <a:br>
              <a:rPr lang="en-US" dirty="0" smtClean="0"/>
            </a:br>
            <a:r>
              <a:rPr lang="en-US" sz="2400" dirty="0" smtClean="0">
                <a:latin typeface="Courier New"/>
                <a:cs typeface="Courier New"/>
              </a:rPr>
              <a:t>$ </a:t>
            </a:r>
            <a:r>
              <a:rPr lang="en-US" sz="2400" dirty="0" err="1" smtClean="0">
                <a:latin typeface="Courier New"/>
                <a:cs typeface="Courier New"/>
              </a:rPr>
              <a:t>mytexts</a:t>
            </a:r>
            <a:r>
              <a:rPr lang="en-US" sz="2400" dirty="0" smtClean="0">
                <a:latin typeface="Courier New"/>
                <a:cs typeface="Courier New"/>
              </a:rPr>
              <a:t>=$(</a:t>
            </a:r>
            <a:r>
              <a:rPr lang="en-US" sz="2400" dirty="0" err="1" smtClean="0">
                <a:latin typeface="Courier New"/>
                <a:cs typeface="Courier New"/>
              </a:rPr>
              <a:t>ls</a:t>
            </a:r>
            <a:r>
              <a:rPr lang="en-US" sz="2400" dirty="0" smtClean="0">
                <a:latin typeface="Courier New"/>
                <a:cs typeface="Courier New"/>
              </a:rPr>
              <a:t> | </a:t>
            </a:r>
            <a:r>
              <a:rPr lang="en-US" sz="2400" dirty="0" err="1" smtClean="0">
                <a:latin typeface="Courier New"/>
                <a:cs typeface="Courier New"/>
              </a:rPr>
              <a:t>grep</a:t>
            </a:r>
            <a:r>
              <a:rPr lang="en-US" sz="2400" dirty="0" smtClean="0">
                <a:latin typeface="Courier New"/>
                <a:cs typeface="Courier New"/>
              </a:rPr>
              <a:t> -</a:t>
            </a:r>
            <a:r>
              <a:rPr lang="en-US" sz="2400" dirty="0" err="1" smtClean="0">
                <a:latin typeface="Courier New"/>
                <a:cs typeface="Courier New"/>
              </a:rPr>
              <a:t>v</a:t>
            </a:r>
            <a:r>
              <a:rPr lang="en-US" sz="2400" dirty="0" smtClean="0">
                <a:latin typeface="Courier New"/>
                <a:cs typeface="Courier New"/>
              </a:rPr>
              <a:t> '</a:t>
            </a:r>
            <a:r>
              <a:rPr lang="en-US" sz="2400" dirty="0" err="1" smtClean="0">
                <a:latin typeface="Courier New"/>
                <a:cs typeface="Courier New"/>
              </a:rPr>
              <a:t>README.txt</a:t>
            </a:r>
            <a:r>
              <a:rPr lang="en-US" sz="2400" dirty="0" smtClean="0">
                <a:latin typeface="Courier New"/>
                <a:cs typeface="Courier New"/>
              </a:rPr>
              <a:t>')</a:t>
            </a:r>
            <a:endParaRPr lang="en-US" dirty="0" smtClean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Maybe you need to do something only if a certain condition is true. For example, only create a file if it doesn't exist yet:</a:t>
            </a:r>
            <a:br>
              <a:rPr lang="en-US" dirty="0" smtClean="0"/>
            </a:br>
            <a:r>
              <a:rPr lang="en-US" dirty="0" smtClean="0">
                <a:latin typeface="Courier New"/>
                <a:cs typeface="Courier New"/>
              </a:rPr>
              <a:t>$ if [ ! -</a:t>
            </a:r>
            <a:r>
              <a:rPr lang="en-US" dirty="0" err="1" smtClean="0">
                <a:latin typeface="Courier New"/>
                <a:cs typeface="Courier New"/>
              </a:rPr>
              <a:t>e</a:t>
            </a:r>
            <a:r>
              <a:rPr lang="en-US" dirty="0" smtClean="0">
                <a:latin typeface="Courier New"/>
                <a:cs typeface="Courier New"/>
              </a:rPr>
              <a:t> "filename" ]; then</a:t>
            </a:r>
            <a:br>
              <a:rPr lang="en-US" dirty="0" smtClean="0">
                <a:latin typeface="Courier New"/>
                <a:cs typeface="Courier New"/>
              </a:rPr>
            </a:br>
            <a:r>
              <a:rPr lang="en-US" dirty="0" smtClean="0">
                <a:latin typeface="Courier New"/>
                <a:cs typeface="Courier New"/>
              </a:rPr>
              <a:t>$ touch filename</a:t>
            </a:r>
            <a:br>
              <a:rPr lang="en-US" dirty="0" smtClean="0">
                <a:latin typeface="Courier New"/>
                <a:cs typeface="Courier New"/>
              </a:rPr>
            </a:br>
            <a:r>
              <a:rPr lang="en-US" dirty="0" smtClean="0">
                <a:latin typeface="Courier New"/>
                <a:cs typeface="Courier New"/>
              </a:rPr>
              <a:t>$ </a:t>
            </a:r>
            <a:r>
              <a:rPr lang="en-US" dirty="0" err="1" smtClean="0">
                <a:latin typeface="Courier New"/>
                <a:cs typeface="Courier New"/>
              </a:rPr>
              <a:t>fi</a:t>
            </a:r>
            <a:endParaRPr lang="en-US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Often you need to do the same thing multiple times, e.g. loop over all files (words):</a:t>
            </a:r>
            <a:br>
              <a:rPr lang="en-US" dirty="0" smtClean="0"/>
            </a:br>
            <a:r>
              <a:rPr lang="en-US" dirty="0" smtClean="0">
                <a:latin typeface="Courier New"/>
                <a:cs typeface="Courier New"/>
              </a:rPr>
              <a:t>$ </a:t>
            </a:r>
            <a:r>
              <a:rPr lang="en-US" dirty="0" err="1" smtClean="0">
                <a:latin typeface="Courier New"/>
                <a:cs typeface="Courier New"/>
              </a:rPr>
              <a:t>file_list</a:t>
            </a:r>
            <a:r>
              <a:rPr lang="en-US" dirty="0" smtClean="0">
                <a:latin typeface="Courier New"/>
                <a:cs typeface="Courier New"/>
              </a:rPr>
              <a:t>=`</a:t>
            </a:r>
            <a:r>
              <a:rPr lang="en-US" dirty="0" err="1" smtClean="0">
                <a:latin typeface="Courier New"/>
                <a:cs typeface="Courier New"/>
              </a:rPr>
              <a:t>ls</a:t>
            </a:r>
            <a:r>
              <a:rPr lang="en-US" dirty="0" smtClean="0">
                <a:latin typeface="Courier New"/>
                <a:cs typeface="Courier New"/>
              </a:rPr>
              <a:t>`</a:t>
            </a:r>
            <a:br>
              <a:rPr lang="en-US" dirty="0" smtClean="0">
                <a:latin typeface="Courier New"/>
                <a:cs typeface="Courier New"/>
              </a:rPr>
            </a:br>
            <a:r>
              <a:rPr lang="en-US" dirty="0" smtClean="0">
                <a:latin typeface="Courier New"/>
                <a:cs typeface="Courier New"/>
              </a:rPr>
              <a:t>$ for file in $</a:t>
            </a:r>
            <a:r>
              <a:rPr lang="en-US" dirty="0" err="1" smtClean="0">
                <a:latin typeface="Courier New"/>
                <a:cs typeface="Courier New"/>
              </a:rPr>
              <a:t>file_list</a:t>
            </a:r>
            <a:r>
              <a:rPr lang="en-US" dirty="0" smtClean="0">
                <a:latin typeface="Courier New"/>
                <a:cs typeface="Courier New"/>
              </a:rPr>
              <a:t>; do</a:t>
            </a:r>
            <a:br>
              <a:rPr lang="en-US" dirty="0" smtClean="0">
                <a:latin typeface="Courier New"/>
                <a:cs typeface="Courier New"/>
              </a:rPr>
            </a:br>
            <a:r>
              <a:rPr lang="en-US" dirty="0" smtClean="0">
                <a:latin typeface="Courier New"/>
                <a:cs typeface="Courier New"/>
              </a:rPr>
              <a:t>$ echo $file</a:t>
            </a:r>
            <a:br>
              <a:rPr lang="en-US" dirty="0" smtClean="0">
                <a:latin typeface="Courier New"/>
                <a:cs typeface="Courier New"/>
              </a:rPr>
            </a:br>
            <a:r>
              <a:rPr lang="en-US" dirty="0" smtClean="0">
                <a:latin typeface="Courier New"/>
                <a:cs typeface="Courier New"/>
              </a:rPr>
              <a:t>$ done</a:t>
            </a:r>
          </a:p>
          <a:p>
            <a:r>
              <a:rPr lang="en-US" dirty="0" smtClean="0"/>
              <a:t>Shell scripting also has loops with counter variables, "while" loops, etc.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Comparisons</a:t>
            </a:r>
            <a:endParaRPr lang="en-US" dirty="0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sz="half" idx="2"/>
          </p:nvPr>
        </p:nvGraphicFramePr>
        <p:xfrm>
          <a:off x="457200" y="2174875"/>
          <a:ext cx="4040188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/>
                <a:gridCol w="297338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Operator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Meaning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r>
                        <a:rPr lang="en-US" dirty="0" err="1" smtClean="0"/>
                        <a:t>eq</a:t>
                      </a:r>
                      <a:r>
                        <a:rPr lang="en-US" dirty="0" smtClean="0"/>
                        <a:t> or =</a:t>
                      </a:r>
                      <a:r>
                        <a:rPr lang="en-US" baseline="0" dirty="0" smtClean="0"/>
                        <a:t>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String equals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-ne or !=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String not equals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r>
                        <a:rPr lang="en-US" dirty="0" err="1" smtClean="0"/>
                        <a:t>lt</a:t>
                      </a:r>
                      <a:r>
                        <a:rPr lang="en-US" dirty="0" smtClean="0"/>
                        <a:t> or \&lt;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String less than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r>
                        <a:rPr lang="en-US" dirty="0" err="1" smtClean="0"/>
                        <a:t>gt</a:t>
                      </a:r>
                      <a:r>
                        <a:rPr lang="en-US" dirty="0" smtClean="0"/>
                        <a:t> or \&gt;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String greater than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r>
                        <a:rPr lang="en-US" dirty="0" err="1" smtClean="0"/>
                        <a:t>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String is empty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r>
                        <a:rPr lang="en-US" dirty="0" err="1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String not empty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Num greater than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&gt;=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Num greater than or equals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&lt;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Num less than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&lt;=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Num less than or equals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File tests</a:t>
            </a:r>
            <a:endParaRPr lang="en-US" dirty="0"/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sz="quarter" idx="4"/>
          </p:nvPr>
        </p:nvGraphicFramePr>
        <p:xfrm>
          <a:off x="4645025" y="2174875"/>
          <a:ext cx="4041776" cy="40792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46175"/>
                <a:gridCol w="289560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Operator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Meaning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r>
                        <a:rPr lang="en-US" dirty="0" err="1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File exists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r>
                        <a:rPr lang="en-US" dirty="0" err="1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File is regular file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r>
                        <a:rPr lang="en-US" dirty="0" err="1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File is directory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r>
                        <a:rPr lang="en-US" dirty="0" err="1" smtClean="0"/>
                        <a:t>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File is readable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r>
                        <a:rPr lang="en-US" dirty="0" err="1" smtClean="0"/>
                        <a:t>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File is writable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r>
                        <a:rPr lang="en-US" dirty="0" err="1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File is executable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r>
                        <a:rPr lang="en-US" dirty="0" err="1" smtClean="0"/>
                        <a:t>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File is not zero size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-N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File modified since last read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-O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You own the file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-G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Group ID is same</a:t>
                      </a:r>
                      <a:r>
                        <a:rPr lang="en-US" baseline="0" dirty="0" smtClean="0"/>
                        <a:t> as yours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Exercise: a simple shell 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a simple shell script that tests all FASTQ files in the </a:t>
            </a:r>
            <a:r>
              <a:rPr lang="en-US" dirty="0" smtClean="0"/>
              <a:t>data/</a:t>
            </a:r>
            <a:r>
              <a:rPr lang="en-US" dirty="0" err="1" smtClean="0"/>
              <a:t>fastq</a:t>
            </a:r>
            <a:r>
              <a:rPr lang="en-US" dirty="0" smtClean="0"/>
              <a:t> folder, print out the names of invalid files.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/>
              <a:t>command line s</a:t>
            </a:r>
            <a:r>
              <a:rPr lang="en-US" dirty="0" smtClean="0"/>
              <a:t>hell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command line (or console, shell, terminal) is a text-based interface to the operating syste</a:t>
            </a:r>
            <a:r>
              <a:rPr lang="en-US" dirty="0" smtClean="0"/>
              <a:t>m.</a:t>
            </a:r>
          </a:p>
          <a:p>
            <a:r>
              <a:rPr lang="en-US" dirty="0" smtClean="0"/>
              <a:t>Instead of typing shell commands one by one, we can put them in a text file and </a:t>
            </a:r>
            <a:r>
              <a:rPr lang="en-US" dirty="0" smtClean="0"/>
              <a:t>execute that.</a:t>
            </a:r>
          </a:p>
          <a:p>
            <a:r>
              <a:rPr lang="en-US" dirty="0" smtClean="0"/>
              <a:t>This is called </a:t>
            </a:r>
            <a:r>
              <a:rPr lang="en-US" i="1" dirty="0" smtClean="0"/>
              <a:t>scripting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Interpreted</a:t>
            </a:r>
            <a:r>
              <a:rPr lang="en-US" dirty="0" smtClean="0"/>
              <a:t> (“scripting”) languages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When we program the UNIX shell, the program </a:t>
            </a:r>
            <a:r>
              <a:rPr lang="en-US" dirty="0" smtClean="0"/>
              <a:t>is a re-run of commands that we could also type and execute one-by-one in a terminal window*. </a:t>
            </a:r>
          </a:p>
          <a:p>
            <a:r>
              <a:rPr lang="en-US" dirty="0" smtClean="0"/>
              <a:t>Other environments can be scripted in a similar way, for example:</a:t>
            </a:r>
          </a:p>
          <a:p>
            <a:pPr lvl="1"/>
            <a:r>
              <a:rPr lang="en-US" dirty="0" smtClean="0"/>
              <a:t>Perl</a:t>
            </a:r>
          </a:p>
          <a:p>
            <a:pPr lvl="1"/>
            <a:r>
              <a:rPr lang="en-US" dirty="0" smtClean="0"/>
              <a:t>Python</a:t>
            </a:r>
          </a:p>
          <a:p>
            <a:pPr lvl="1"/>
            <a:r>
              <a:rPr lang="en-US" dirty="0" smtClean="0"/>
              <a:t>Ruby</a:t>
            </a:r>
          </a:p>
          <a:p>
            <a:pPr lvl="1"/>
            <a:r>
              <a:rPr lang="en-US" dirty="0" smtClean="0"/>
              <a:t>R</a:t>
            </a:r>
          </a:p>
          <a:p>
            <a:pPr>
              <a:buNone/>
            </a:pPr>
            <a:r>
              <a:rPr lang="en-US" sz="2595" i="1" dirty="0" smtClean="0"/>
              <a:t>* plus extra syntax sugar!</a:t>
            </a:r>
            <a:endParaRPr lang="en-US" sz="2595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Imperative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There are different </a:t>
            </a:r>
            <a:r>
              <a:rPr lang="en-US" dirty="0" smtClean="0"/>
              <a:t>ways to organize the instructions in source code.</a:t>
            </a:r>
          </a:p>
          <a:p>
            <a:r>
              <a:rPr lang="en-US" dirty="0" smtClean="0"/>
              <a:t>The most intuitive way is simply by having all instruction be executed linearly, from top to bottom, i.e. “procedural” or “imperative” programming.</a:t>
            </a:r>
          </a:p>
          <a:p>
            <a:r>
              <a:rPr lang="en-US" dirty="0" smtClean="0"/>
              <a:t>UNIX shell programming is by-and-large imperative programming.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Why bother learning shell scripting?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Shell scripting is often the lowest common denominator, useful for simple tasks all team members need to understand or build upon.</a:t>
            </a:r>
          </a:p>
          <a:p>
            <a:r>
              <a:rPr lang="en-US" dirty="0" smtClean="0"/>
              <a:t>Shell scripting constructs (e.g. looping over a set of files) are too useful not to know when working on the command line.</a:t>
            </a:r>
          </a:p>
          <a:p>
            <a:r>
              <a:rPr lang="en-US" dirty="0" smtClean="0"/>
              <a:t>The shell is always there, even if other tools are not.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Executing a 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Scripts can be executed by invoking the interpreter followed by the script name:</a:t>
            </a:r>
            <a:br>
              <a:rPr lang="en-US" dirty="0" smtClean="0"/>
            </a:br>
            <a:r>
              <a:rPr lang="en-US" dirty="0" smtClean="0">
                <a:latin typeface="Courier New"/>
                <a:cs typeface="Courier New"/>
              </a:rPr>
              <a:t>$ </a:t>
            </a:r>
            <a:r>
              <a:rPr lang="en-US" dirty="0" err="1" smtClean="0">
                <a:latin typeface="Courier New"/>
                <a:cs typeface="Courier New"/>
              </a:rPr>
              <a:t>sh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err="1" smtClean="0">
                <a:latin typeface="Courier New"/>
                <a:cs typeface="Courier New"/>
              </a:rPr>
              <a:t>myscript.sh</a:t>
            </a:r>
            <a:endParaRPr lang="en-US" dirty="0" smtClean="0">
              <a:latin typeface="Courier New"/>
              <a:cs typeface="Courier New"/>
            </a:endParaRPr>
          </a:p>
          <a:p>
            <a:r>
              <a:rPr lang="en-US" dirty="0" smtClean="0"/>
              <a:t>Scripts can also be made executable so they behave like any other program:</a:t>
            </a:r>
            <a:br>
              <a:rPr lang="en-US" dirty="0" smtClean="0"/>
            </a:br>
            <a:r>
              <a:rPr lang="en-US" dirty="0" smtClean="0">
                <a:latin typeface="Courier New"/>
                <a:cs typeface="Courier New"/>
              </a:rPr>
              <a:t>$ </a:t>
            </a:r>
            <a:r>
              <a:rPr lang="en-US" dirty="0" err="1" smtClean="0">
                <a:latin typeface="Courier New"/>
                <a:cs typeface="Courier New"/>
              </a:rPr>
              <a:t>chmod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err="1" smtClean="0">
                <a:latin typeface="Courier New"/>
                <a:cs typeface="Courier New"/>
              </a:rPr>
              <a:t>u</a:t>
            </a:r>
            <a:r>
              <a:rPr lang="en-US" dirty="0" smtClean="0">
                <a:latin typeface="Courier New"/>
                <a:cs typeface="Courier New"/>
              </a:rPr>
              <a:t>=+</a:t>
            </a:r>
            <a:r>
              <a:rPr lang="en-US" dirty="0" err="1" smtClean="0">
                <a:latin typeface="Courier New"/>
                <a:cs typeface="Courier New"/>
              </a:rPr>
              <a:t>x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err="1" smtClean="0">
                <a:latin typeface="Courier New"/>
                <a:cs typeface="Courier New"/>
              </a:rPr>
              <a:t>myscript.sh</a:t>
            </a:r>
            <a:r>
              <a:rPr lang="en-US" dirty="0" smtClean="0">
                <a:latin typeface="Courier New"/>
                <a:cs typeface="Courier New"/>
              </a:rPr>
              <a:t/>
            </a:r>
            <a:br>
              <a:rPr lang="en-US" dirty="0" smtClean="0">
                <a:latin typeface="Courier New"/>
                <a:cs typeface="Courier New"/>
              </a:rPr>
            </a:br>
            <a:r>
              <a:rPr lang="en-US" dirty="0" smtClean="0">
                <a:latin typeface="Courier New"/>
                <a:cs typeface="Courier New"/>
              </a:rPr>
              <a:t>$ .</a:t>
            </a:r>
            <a:r>
              <a:rPr lang="en-US" dirty="0" smtClean="0">
                <a:latin typeface="Courier New"/>
                <a:cs typeface="Courier New"/>
              </a:rPr>
              <a:t>/</a:t>
            </a:r>
            <a:r>
              <a:rPr lang="en-US" dirty="0" err="1" smtClean="0">
                <a:latin typeface="Courier New"/>
                <a:cs typeface="Courier New"/>
              </a:rPr>
              <a:t>myscript.sh</a:t>
            </a:r>
            <a:endParaRPr lang="en-US" dirty="0" smtClean="0">
              <a:latin typeface="Courier New"/>
              <a:cs typeface="Courier New"/>
            </a:endParaRPr>
          </a:p>
          <a:p>
            <a:r>
              <a:rPr lang="en-US" dirty="0" smtClean="0">
                <a:cs typeface="Courier New"/>
              </a:rPr>
              <a:t>But how does the operating system know how to execute the script?</a:t>
            </a:r>
            <a:endParaRPr lang="en-US" dirty="0"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Shebang 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Many scripts start with the </a:t>
            </a:r>
            <a:r>
              <a:rPr lang="en-US" dirty="0" smtClean="0"/>
              <a:t>magic characters </a:t>
            </a:r>
            <a:r>
              <a:rPr lang="en-US" dirty="0" smtClean="0">
                <a:latin typeface="Courier New"/>
                <a:cs typeface="Courier New"/>
              </a:rPr>
              <a:t>#! </a:t>
            </a:r>
            <a:r>
              <a:rPr lang="en-US" dirty="0" smtClean="0"/>
              <a:t>and the path to an interpreter, e.g.:</a:t>
            </a:r>
            <a:br>
              <a:rPr lang="en-US" dirty="0" smtClean="0"/>
            </a:br>
            <a:r>
              <a:rPr lang="en-US" dirty="0" smtClean="0">
                <a:latin typeface="Courier New"/>
                <a:cs typeface="Courier New"/>
              </a:rPr>
              <a:t>#!/bin/</a:t>
            </a:r>
            <a:r>
              <a:rPr lang="en-US" dirty="0" err="1" smtClean="0">
                <a:latin typeface="Courier New"/>
                <a:cs typeface="Courier New"/>
              </a:rPr>
              <a:t>sh</a:t>
            </a:r>
            <a:endParaRPr lang="en-US" dirty="0" smtClean="0">
              <a:latin typeface="Courier New"/>
              <a:cs typeface="Courier New"/>
            </a:endParaRPr>
          </a:p>
          <a:p>
            <a:r>
              <a:rPr lang="en-US" dirty="0" smtClean="0">
                <a:cs typeface="Courier New"/>
              </a:rPr>
              <a:t>When such a script is executed, the operating system will pass the script to the interpreter </a:t>
            </a:r>
            <a:r>
              <a:rPr lang="en-US" dirty="0" smtClean="0">
                <a:cs typeface="Courier New"/>
              </a:rPr>
              <a:t>in the shebang, i.e.:</a:t>
            </a:r>
            <a:br>
              <a:rPr lang="en-US" dirty="0" smtClean="0">
                <a:cs typeface="Courier New"/>
              </a:rPr>
            </a:br>
            <a:r>
              <a:rPr lang="en-US" sz="2400" dirty="0" smtClean="0">
                <a:latin typeface="Courier New"/>
                <a:cs typeface="Courier New"/>
              </a:rPr>
              <a:t>./</a:t>
            </a:r>
            <a:r>
              <a:rPr lang="en-US" sz="2400" dirty="0" err="1" smtClean="0">
                <a:latin typeface="Courier New"/>
                <a:cs typeface="Courier New"/>
              </a:rPr>
              <a:t>myscript.sh</a:t>
            </a:r>
            <a:r>
              <a:rPr lang="en-US" sz="2400" dirty="0" smtClean="0">
                <a:latin typeface="Courier New"/>
                <a:cs typeface="Courier New"/>
              </a:rPr>
              <a:t> </a:t>
            </a:r>
            <a:r>
              <a:rPr lang="en-US" dirty="0" smtClean="0">
                <a:cs typeface="Courier New"/>
              </a:rPr>
              <a:t>becomes</a:t>
            </a:r>
            <a:r>
              <a:rPr lang="en-US" dirty="0" smtClean="0">
                <a:cs typeface="Courier New"/>
              </a:rPr>
              <a:t> </a:t>
            </a:r>
            <a:r>
              <a:rPr lang="en-US" sz="2400" dirty="0" smtClean="0">
                <a:latin typeface="Courier New"/>
                <a:cs typeface="Courier New"/>
              </a:rPr>
              <a:t>/bin/</a:t>
            </a:r>
            <a:r>
              <a:rPr lang="en-US" sz="2400" dirty="0" err="1" smtClean="0">
                <a:latin typeface="Courier New"/>
                <a:cs typeface="Courier New"/>
              </a:rPr>
              <a:t>sh</a:t>
            </a:r>
            <a:r>
              <a:rPr lang="en-US" sz="2400" dirty="0" smtClean="0">
                <a:latin typeface="Courier New"/>
                <a:cs typeface="Courier New"/>
              </a:rPr>
              <a:t> </a:t>
            </a:r>
            <a:r>
              <a:rPr lang="en-US" sz="2400" dirty="0" err="1" smtClean="0">
                <a:latin typeface="Courier New"/>
                <a:cs typeface="Courier New"/>
              </a:rPr>
              <a:t>myscript.sh</a:t>
            </a:r>
            <a:endParaRPr lang="en-US" dirty="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The following example creates a simple shell script called '</a:t>
            </a:r>
            <a:r>
              <a:rPr lang="en-US" dirty="0" err="1" smtClean="0"/>
              <a:t>myscript.sh</a:t>
            </a:r>
            <a:r>
              <a:rPr lang="en-US" dirty="0" smtClean="0"/>
              <a:t>', makes it executable and runs it:</a:t>
            </a:r>
          </a:p>
          <a:p>
            <a:pPr>
              <a:buFont typeface="Lucida Grande"/>
              <a:buChar char="$"/>
            </a:pPr>
            <a:r>
              <a:rPr lang="en-US" sz="2400" dirty="0" smtClean="0">
                <a:latin typeface="Courier New"/>
                <a:cs typeface="Courier New"/>
              </a:rPr>
              <a:t>echo '#!/bin/</a:t>
            </a:r>
            <a:r>
              <a:rPr lang="en-US" sz="2400" dirty="0" err="1" smtClean="0">
                <a:latin typeface="Courier New"/>
                <a:cs typeface="Courier New"/>
              </a:rPr>
              <a:t>sh</a:t>
            </a:r>
            <a:r>
              <a:rPr lang="en-US" sz="2400" dirty="0" smtClean="0">
                <a:latin typeface="Courier New"/>
                <a:cs typeface="Courier New"/>
              </a:rPr>
              <a:t>' &gt; </a:t>
            </a:r>
            <a:r>
              <a:rPr lang="en-US" sz="2400" dirty="0" err="1" smtClean="0">
                <a:latin typeface="Courier New"/>
                <a:cs typeface="Courier New"/>
              </a:rPr>
              <a:t>myscript.sh</a:t>
            </a:r>
            <a:endParaRPr lang="en-US" sz="2400" dirty="0" smtClean="0">
              <a:latin typeface="Courier New"/>
              <a:cs typeface="Courier New"/>
            </a:endParaRPr>
          </a:p>
          <a:p>
            <a:pPr>
              <a:buFont typeface="Lucida Grande"/>
              <a:buChar char="$"/>
            </a:pPr>
            <a:r>
              <a:rPr lang="en-US" sz="2400" dirty="0" smtClean="0">
                <a:latin typeface="Courier New"/>
                <a:cs typeface="Courier New"/>
              </a:rPr>
              <a:t>echo</a:t>
            </a:r>
            <a:r>
              <a:rPr lang="en-US" sz="2400" dirty="0" smtClean="0">
                <a:latin typeface="Courier New"/>
                <a:cs typeface="Courier New"/>
              </a:rPr>
              <a:t> 'echo "Hello World!"' &gt;&gt; </a:t>
            </a:r>
            <a:r>
              <a:rPr lang="en-US" sz="2400" dirty="0" err="1" smtClean="0">
                <a:latin typeface="Courier New"/>
                <a:cs typeface="Courier New"/>
              </a:rPr>
              <a:t>myscript.sh</a:t>
            </a:r>
            <a:endParaRPr lang="en-US" sz="2400" dirty="0" smtClean="0">
              <a:latin typeface="Courier New"/>
              <a:cs typeface="Courier New"/>
            </a:endParaRPr>
          </a:p>
          <a:p>
            <a:pPr>
              <a:buFont typeface="Lucida Grande"/>
              <a:buChar char="$"/>
            </a:pPr>
            <a:r>
              <a:rPr lang="en-US" sz="2400" dirty="0" smtClean="0">
                <a:latin typeface="Courier New"/>
                <a:cs typeface="Courier New"/>
              </a:rPr>
              <a:t>echo '</a:t>
            </a:r>
            <a:r>
              <a:rPr lang="en-US" sz="2400" dirty="0" err="1" smtClean="0">
                <a:latin typeface="Courier New"/>
                <a:cs typeface="Courier New"/>
              </a:rPr>
              <a:t>ls</a:t>
            </a:r>
            <a:r>
              <a:rPr lang="en-US" sz="2400" dirty="0" smtClean="0">
                <a:latin typeface="Courier New"/>
                <a:cs typeface="Courier New"/>
              </a:rPr>
              <a:t> –la *' &gt;&gt; </a:t>
            </a:r>
            <a:r>
              <a:rPr lang="en-US" sz="2400" dirty="0" err="1" smtClean="0">
                <a:latin typeface="Courier New"/>
                <a:cs typeface="Courier New"/>
              </a:rPr>
              <a:t>myscript.sh</a:t>
            </a:r>
            <a:endParaRPr lang="en-US" sz="2400" dirty="0" smtClean="0">
              <a:latin typeface="Courier New"/>
              <a:cs typeface="Courier New"/>
            </a:endParaRPr>
          </a:p>
          <a:p>
            <a:pPr>
              <a:buFont typeface="Lucida Grande"/>
              <a:buChar char="$"/>
            </a:pPr>
            <a:r>
              <a:rPr lang="en-US" sz="2400" dirty="0" err="1" smtClean="0">
                <a:latin typeface="Courier New"/>
                <a:cs typeface="Courier New"/>
              </a:rPr>
              <a:t>chmod</a:t>
            </a:r>
            <a:r>
              <a:rPr lang="en-US" sz="2400" dirty="0" smtClean="0">
                <a:latin typeface="Courier New"/>
                <a:cs typeface="Courier New"/>
              </a:rPr>
              <a:t> </a:t>
            </a:r>
            <a:r>
              <a:rPr lang="en-US" sz="2400" dirty="0" err="1" smtClean="0">
                <a:latin typeface="Courier New"/>
                <a:cs typeface="Courier New"/>
              </a:rPr>
              <a:t>u</a:t>
            </a:r>
            <a:r>
              <a:rPr lang="en-US" sz="2400" dirty="0" smtClean="0">
                <a:latin typeface="Courier New"/>
                <a:cs typeface="Courier New"/>
              </a:rPr>
              <a:t>=+</a:t>
            </a:r>
            <a:r>
              <a:rPr lang="en-US" sz="2400" dirty="0" err="1" smtClean="0">
                <a:latin typeface="Courier New"/>
                <a:cs typeface="Courier New"/>
              </a:rPr>
              <a:t>x</a:t>
            </a:r>
            <a:r>
              <a:rPr lang="en-US" sz="2400" dirty="0" smtClean="0">
                <a:latin typeface="Courier New"/>
                <a:cs typeface="Courier New"/>
              </a:rPr>
              <a:t> </a:t>
            </a:r>
            <a:r>
              <a:rPr lang="en-US" sz="2400" dirty="0" err="1" smtClean="0">
                <a:latin typeface="Courier New"/>
                <a:cs typeface="Courier New"/>
              </a:rPr>
              <a:t>myscript.sh</a:t>
            </a:r>
            <a:endParaRPr lang="en-US" sz="2400" dirty="0" smtClean="0">
              <a:latin typeface="Courier New"/>
              <a:cs typeface="Courier New"/>
            </a:endParaRPr>
          </a:p>
          <a:p>
            <a:pPr>
              <a:buFont typeface="Lucida Grande"/>
              <a:buChar char="$"/>
            </a:pPr>
            <a:r>
              <a:rPr lang="en-US" sz="2400" dirty="0" smtClean="0">
                <a:latin typeface="Courier New"/>
                <a:cs typeface="Courier New"/>
              </a:rPr>
              <a:t>./</a:t>
            </a:r>
            <a:r>
              <a:rPr lang="en-US" sz="2400" dirty="0" err="1" smtClean="0">
                <a:latin typeface="Courier New"/>
                <a:cs typeface="Courier New"/>
              </a:rPr>
              <a:t>myscript.sh</a:t>
            </a:r>
            <a:endParaRPr lang="en-US" sz="2400" dirty="0" smtClean="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Once, when I was installing </a:t>
            </a:r>
            <a:r>
              <a:rPr lang="en-US" dirty="0" err="1" smtClean="0"/>
              <a:t>LWP::UserAgent</a:t>
            </a:r>
            <a:r>
              <a:rPr lang="en-US" dirty="0" smtClean="0"/>
              <a:t>, I accidentally the whole package, including HEAD (=fetches HTTP header)</a:t>
            </a:r>
          </a:p>
          <a:p>
            <a:r>
              <a:rPr lang="en-US" dirty="0" smtClean="0"/>
              <a:t>This overwrote the essential, system built-in </a:t>
            </a:r>
            <a:r>
              <a:rPr lang="en-US" dirty="0" smtClean="0">
                <a:latin typeface="Courier New"/>
                <a:cs typeface="Courier New"/>
              </a:rPr>
              <a:t>head(1)</a:t>
            </a:r>
            <a:r>
              <a:rPr lang="en-US" dirty="0" smtClean="0"/>
              <a:t> utility on </a:t>
            </a:r>
            <a:r>
              <a:rPr lang="en-US" dirty="0" err="1" smtClean="0"/>
              <a:t>MacOSX</a:t>
            </a:r>
            <a:r>
              <a:rPr lang="en-US" dirty="0" smtClean="0"/>
              <a:t>.</a:t>
            </a:r>
          </a:p>
          <a:p>
            <a:r>
              <a:rPr lang="en-US" dirty="0" smtClean="0"/>
              <a:t>With some simple scripting I could re-create the functionality and recover from the damage.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</TotalTime>
  <Words>1004</Words>
  <Application>Microsoft Macintosh PowerPoint</Application>
  <PresentationFormat>On-screen Show (4:3)</PresentationFormat>
  <Paragraphs>110</Paragraphs>
  <Slides>16</Slides>
  <Notes>2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Command line scripting</vt:lpstr>
      <vt:lpstr>The command line shell</vt:lpstr>
      <vt:lpstr>Interpreted (“scripting”) languages</vt:lpstr>
      <vt:lpstr>Imperative programming</vt:lpstr>
      <vt:lpstr>Why bother learning shell scripting?</vt:lpstr>
      <vt:lpstr>Executing a script</vt:lpstr>
      <vt:lpstr>Shebang line</vt:lpstr>
      <vt:lpstr>Example</vt:lpstr>
      <vt:lpstr>Another example</vt:lpstr>
      <vt:lpstr>Comments</vt:lpstr>
      <vt:lpstr>Variables</vt:lpstr>
      <vt:lpstr>Backticks</vt:lpstr>
      <vt:lpstr>Conditionals</vt:lpstr>
      <vt:lpstr>Loops</vt:lpstr>
      <vt:lpstr>Tests</vt:lpstr>
      <vt:lpstr>Exercise: a simple shell script</vt:lpstr>
    </vt:vector>
  </TitlesOfParts>
  <Company>University of Reading</Company>
  <LinksUpToDate>false</LinksUpToDate>
  <SharedDoc>false</SharedDoc>
  <HyperlinksChanged>false</HyperlinksChanged>
  <AppVersion>12.0256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Command line scripting</dc:title>
  <dc:creator>Rutger Vos</dc:creator>
  <cp:lastModifiedBy>Rutger Vos</cp:lastModifiedBy>
  <cp:revision>57</cp:revision>
  <dcterms:created xsi:type="dcterms:W3CDTF">2012-09-04T15:23:17Z</dcterms:created>
  <dcterms:modified xsi:type="dcterms:W3CDTF">2012-09-04T20:06:13Z</dcterms:modified>
</cp:coreProperties>
</file>