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5"/>
  </p:notesMasterIdLst>
  <p:sldIdLst>
    <p:sldId id="256" r:id="rId2"/>
    <p:sldId id="257" r:id="rId3"/>
    <p:sldId id="258" r:id="rId4"/>
    <p:sldId id="259" r:id="rId5"/>
    <p:sldId id="268" r:id="rId6"/>
    <p:sldId id="267" r:id="rId7"/>
    <p:sldId id="260" r:id="rId8"/>
    <p:sldId id="261" r:id="rId9"/>
    <p:sldId id="262" r:id="rId10"/>
    <p:sldId id="263" r:id="rId11"/>
    <p:sldId id="264" r:id="rId12"/>
    <p:sldId id="265"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Objects="1" showGuides="1">
      <p:cViewPr varScale="1">
        <p:scale>
          <a:sx n="117" d="100"/>
          <a:sy n="117" d="100"/>
        </p:scale>
        <p:origin x="-62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FF0E2-E47A-A340-9B4D-91808E467950}" type="datetimeFigureOut">
              <a:rPr lang="en-US" smtClean="0"/>
              <a:pPr/>
              <a:t>9/7/12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AA6E45-072C-3042-B2D4-A74DF932D6A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 revision control systems, the need for them, what the options are. Introduce </a:t>
            </a:r>
            <a:r>
              <a:rPr lang="en-US" dirty="0" err="1" smtClean="0"/>
              <a:t>git</a:t>
            </a:r>
            <a:r>
              <a:rPr lang="en-US" dirty="0" smtClean="0"/>
              <a:t>, subversion</a:t>
            </a:r>
            <a:r>
              <a:rPr lang="en-US" smtClean="0"/>
              <a:t>, mercurial. </a:t>
            </a:r>
            <a:r>
              <a:rPr lang="en-US" dirty="0" smtClean="0"/>
              <a:t>Exercise: check</a:t>
            </a:r>
            <a:r>
              <a:rPr lang="en-US" baseline="0" dirty="0" smtClean="0"/>
              <a:t> out </a:t>
            </a:r>
            <a:r>
              <a:rPr lang="en-US" baseline="0" dirty="0" err="1" smtClean="0"/>
              <a:t>github</a:t>
            </a:r>
            <a:r>
              <a:rPr lang="en-US" baseline="0" dirty="0" smtClean="0"/>
              <a:t> project.</a:t>
            </a:r>
            <a:endParaRPr lang="en-US" dirty="0"/>
          </a:p>
        </p:txBody>
      </p:sp>
      <p:sp>
        <p:nvSpPr>
          <p:cNvPr id="4" name="Slide Number Placeholder 3"/>
          <p:cNvSpPr>
            <a:spLocks noGrp="1"/>
          </p:cNvSpPr>
          <p:nvPr>
            <p:ph type="sldNum" sz="quarter" idx="10"/>
          </p:nvPr>
        </p:nvSpPr>
        <p:spPr/>
        <p:txBody>
          <a:bodyPr/>
          <a:lstStyle/>
          <a:p>
            <a:fld id="{A6AA6E45-072C-3042-B2D4-A74DF932D6A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Peer to peer</a:t>
            </a:r>
            <a:r>
              <a:rPr lang="en-US" baseline="0" dirty="0" smtClean="0"/>
              <a:t> instead of Client/Server</a:t>
            </a:r>
            <a:endParaRPr lang="en-US" dirty="0"/>
          </a:p>
        </p:txBody>
      </p:sp>
      <p:sp>
        <p:nvSpPr>
          <p:cNvPr id="4" name="Slide Number Placeholder 3"/>
          <p:cNvSpPr>
            <a:spLocks noGrp="1"/>
          </p:cNvSpPr>
          <p:nvPr>
            <p:ph type="sldNum" sz="quarter" idx="10"/>
          </p:nvPr>
        </p:nvSpPr>
        <p:spPr/>
        <p:txBody>
          <a:bodyPr/>
          <a:lstStyle/>
          <a:p>
            <a:fld id="{A6AA6E45-072C-3042-B2D4-A74DF932D6A2}"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C5F836F2-CA5C-0245-8085-6BA20A5317C4}" type="datetimeFigureOut">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C5F836F2-CA5C-0245-8085-6BA20A5317C4}" type="datetimeFigureOut">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C5F836F2-CA5C-0245-8085-6BA20A5317C4}" type="datetimeFigureOut">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C5F836F2-CA5C-0245-8085-6BA20A5317C4}" type="datetimeFigureOut">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C5F836F2-CA5C-0245-8085-6BA20A5317C4}" type="datetimeFigureOut">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C5F836F2-CA5C-0245-8085-6BA20A5317C4}" type="datetimeFigureOut">
              <a:rPr lang="en-US" smtClean="0"/>
              <a:pPr/>
              <a:t>9/7/12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C5F836F2-CA5C-0245-8085-6BA20A5317C4}" type="datetimeFigureOut">
              <a:rPr lang="en-US" smtClean="0"/>
              <a:pPr/>
              <a:t>9/7/12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C5F836F2-CA5C-0245-8085-6BA20A5317C4}" type="datetimeFigureOut">
              <a:rPr lang="en-US" smtClean="0"/>
              <a:pPr/>
              <a:t>9/7/12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F836F2-CA5C-0245-8085-6BA20A5317C4}" type="datetimeFigureOut">
              <a:rPr lang="en-US" smtClean="0"/>
              <a:pPr/>
              <a:t>9/7/12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C5F836F2-CA5C-0245-8085-6BA20A5317C4}" type="datetimeFigureOut">
              <a:rPr lang="en-US" smtClean="0"/>
              <a:pPr/>
              <a:t>9/7/12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C5F836F2-CA5C-0245-8085-6BA20A5317C4}" type="datetimeFigureOut">
              <a:rPr lang="en-US" smtClean="0"/>
              <a:pPr/>
              <a:t>9/7/12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836F2-CA5C-0245-8085-6BA20A5317C4}" type="datetimeFigureOut">
              <a:rPr lang="en-US" smtClean="0"/>
              <a:pPr/>
              <a:t>9/7/12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AB568-430C-6344-8138-EF40E48458A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it-scm.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Version control systems</a:t>
            </a:r>
            <a:endParaRPr lang="en-US" dirty="0"/>
          </a:p>
        </p:txBody>
      </p:sp>
      <p:sp>
        <p:nvSpPr>
          <p:cNvPr id="3" name="Subtitle 2"/>
          <p:cNvSpPr>
            <a:spLocks noGrp="1"/>
          </p:cNvSpPr>
          <p:nvPr>
            <p:ph type="subTitle" idx="1"/>
          </p:nvPr>
        </p:nvSpPr>
        <p:spPr/>
        <p:txBody>
          <a:bodyPr/>
          <a:lstStyle/>
          <a:p>
            <a:r>
              <a:rPr lang="en-US" dirty="0" smtClean="0"/>
              <a:t>12 September 2012, 16.30-18.00</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hlinkClick r:id="rId2"/>
              </a:rPr>
              <a:t>http://git-scm.com</a:t>
            </a:r>
            <a:r>
              <a:rPr lang="en-US" dirty="0" smtClean="0">
                <a:hlinkClick r:id="rId2"/>
              </a:rPr>
              <a:t>/</a:t>
            </a:r>
            <a:endParaRPr lang="en-US" dirty="0" smtClean="0"/>
          </a:p>
          <a:p>
            <a:r>
              <a:rPr lang="en-US" dirty="0" smtClean="0"/>
              <a:t>Distributed Version Control System</a:t>
            </a:r>
          </a:p>
          <a:p>
            <a:r>
              <a:rPr lang="en-US" dirty="0" smtClean="0"/>
              <a:t>Free and Open Source</a:t>
            </a:r>
          </a:p>
          <a:p>
            <a:r>
              <a:rPr lang="en-US" dirty="0" smtClean="0"/>
              <a:t>Only one application, </a:t>
            </a:r>
            <a:r>
              <a:rPr lang="en-US" dirty="0" err="1" smtClean="0"/>
              <a:t>git</a:t>
            </a:r>
            <a:endParaRPr lang="en-US" dirty="0" smtClean="0"/>
          </a:p>
          <a:p>
            <a:r>
              <a:rPr lang="en-US" dirty="0" smtClean="0"/>
              <a:t>Repositories are easy to initialize and get started</a:t>
            </a:r>
          </a:p>
          <a:p>
            <a:r>
              <a:rPr lang="en-US" dirty="0" smtClean="0"/>
              <a:t>Repositories can be shared easily, either as archive (tar), between users on the same </a:t>
            </a:r>
            <a:r>
              <a:rPr lang="en-US" dirty="0" err="1" smtClean="0"/>
              <a:t>filesystem</a:t>
            </a:r>
            <a:r>
              <a:rPr lang="en-US" dirty="0" smtClean="0"/>
              <a:t>, users on different </a:t>
            </a:r>
            <a:r>
              <a:rPr lang="en-US" dirty="0" smtClean="0"/>
              <a:t>servers via </a:t>
            </a:r>
            <a:r>
              <a:rPr lang="en-US" dirty="0" err="1" smtClean="0"/>
              <a:t>ssh</a:t>
            </a:r>
            <a:r>
              <a:rPr lang="en-US" dirty="0" smtClean="0"/>
              <a:t> or http, or hosted on publicly available hubs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Mercurial</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RCS hosts</a:t>
            </a:r>
            <a:endParaRPr lang="en-US" dirty="0"/>
          </a:p>
        </p:txBody>
      </p:sp>
      <p:sp>
        <p:nvSpPr>
          <p:cNvPr id="3" name="Content Placeholder 2"/>
          <p:cNvSpPr>
            <a:spLocks noGrp="1"/>
          </p:cNvSpPr>
          <p:nvPr>
            <p:ph idx="1"/>
          </p:nvPr>
        </p:nvSpPr>
        <p:spPr/>
        <p:txBody>
          <a:bodyPr/>
          <a:lstStyle/>
          <a:p>
            <a:r>
              <a:rPr lang="en-US" dirty="0" err="1" smtClean="0"/>
              <a:t>SourceForge</a:t>
            </a:r>
            <a:endParaRPr lang="en-US" dirty="0" smtClean="0"/>
          </a:p>
          <a:p>
            <a:r>
              <a:rPr lang="en-US" dirty="0" err="1" smtClean="0"/>
              <a:t>GitHub</a:t>
            </a:r>
            <a:endParaRPr lang="en-US" dirty="0" smtClean="0"/>
          </a:p>
          <a:p>
            <a:r>
              <a:rPr lang="en-US" dirty="0" err="1" smtClean="0"/>
              <a:t>BitBucket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basic </a:t>
            </a:r>
            <a:r>
              <a:rPr lang="en-US" dirty="0" err="1" smtClean="0"/>
              <a:t>git</a:t>
            </a:r>
            <a:r>
              <a:rPr lang="en-US" dirty="0" smtClean="0"/>
              <a:t> usage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versions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Things change over time.  This change can either be unmanaged, or managed</a:t>
            </a:r>
          </a:p>
          <a:p>
            <a:r>
              <a:rPr lang="en-US" dirty="0" smtClean="0"/>
              <a:t>Versions allow you to manage and record the change in something over time</a:t>
            </a:r>
          </a:p>
          <a:p>
            <a:r>
              <a:rPr lang="en-US" dirty="0" smtClean="0"/>
              <a:t>If you have versions of something, you can</a:t>
            </a:r>
          </a:p>
          <a:p>
            <a:pPr lvl="1"/>
            <a:r>
              <a:rPr lang="en-US" dirty="0" smtClean="0"/>
              <a:t>compare current version to any/all previous versions to understand how it changed</a:t>
            </a:r>
          </a:p>
          <a:p>
            <a:pPr lvl="1"/>
            <a:r>
              <a:rPr lang="en-US" dirty="0" smtClean="0"/>
              <a:t>revert current version to a previous version if a mistake was made</a:t>
            </a:r>
          </a:p>
          <a:p>
            <a:r>
              <a:rPr lang="en-US" dirty="0" smtClean="0"/>
              <a:t> But wait, doesn’t that take up a bunch of extra space!!!?  Not as much as you would think when </a:t>
            </a:r>
            <a:r>
              <a:rPr lang="en-US" dirty="0" err="1" smtClean="0"/>
              <a:t>diffs</a:t>
            </a:r>
            <a:r>
              <a:rPr lang="en-US" dirty="0" smtClean="0"/>
              <a:t> are stored instead of files, and patched to files when needed</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together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When two or more people work on the same things, change over time increases exponentially</a:t>
            </a:r>
          </a:p>
          <a:p>
            <a:r>
              <a:rPr lang="en-US" dirty="0" smtClean="0"/>
              <a:t>Most of the time, you each work on different parts of the overall system, and your work can simply be merged in with their work without issue</a:t>
            </a:r>
          </a:p>
          <a:p>
            <a:r>
              <a:rPr lang="en-US" dirty="0" smtClean="0"/>
              <a:t>Sometimes, you will work on the same part of the system as someone else, and clobber each other’s work if you are not careful</a:t>
            </a:r>
          </a:p>
          <a:p>
            <a:r>
              <a:rPr lang="en-US" dirty="0" smtClean="0"/>
              <a:t>Good Versioning facilitates collaboration</a:t>
            </a:r>
          </a:p>
          <a:p>
            <a:pPr lvl="1"/>
            <a:r>
              <a:rPr lang="en-US" dirty="0" smtClean="0"/>
              <a:t>changes in different parts of the system can be merged in transparently</a:t>
            </a:r>
          </a:p>
          <a:p>
            <a:pPr lvl="1"/>
            <a:r>
              <a:rPr lang="en-US" dirty="0" smtClean="0"/>
              <a:t>conflicts can be flagged for consideration, and resolved using a well-defined workflow that is easy to understand and implement</a:t>
            </a:r>
          </a:p>
          <a:p>
            <a:pPr lvl="1"/>
            <a:r>
              <a:rPr lang="en-US" dirty="0" smtClean="0"/>
              <a:t>if the conflicting work cannot be resolved, you can always revert to a version previous to the conflict, and work together more closely to make the changes that you need to make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Software systems that allow changes to files (and sometimes directory structure) to be managed and tracked over time with versions</a:t>
            </a:r>
          </a:p>
          <a:p>
            <a:r>
              <a:rPr lang="en-US" dirty="0" smtClean="0"/>
              <a:t>Files, and sometimes directories stored in a repository</a:t>
            </a:r>
          </a:p>
          <a:p>
            <a:r>
              <a:rPr lang="en-US" dirty="0" smtClean="0"/>
              <a:t>changes stored in repository as </a:t>
            </a:r>
            <a:r>
              <a:rPr lang="en-US" dirty="0" err="1" smtClean="0"/>
              <a:t>diffs</a:t>
            </a:r>
            <a:r>
              <a:rPr lang="en-US" dirty="0" smtClean="0"/>
              <a:t> from initial file input</a:t>
            </a:r>
          </a:p>
          <a:p>
            <a:r>
              <a:rPr lang="en-US" dirty="0" smtClean="0"/>
              <a:t>Multiple working copies of the repository can be ‘checked out’, and each of these can be in different states of change from the repository</a:t>
            </a:r>
          </a:p>
          <a:p>
            <a:r>
              <a:rPr lang="en-US" dirty="0" smtClean="0"/>
              <a:t>New files/directories can be ‘added’ to a working copy</a:t>
            </a:r>
          </a:p>
          <a:p>
            <a:r>
              <a:rPr lang="en-US" dirty="0" smtClean="0"/>
              <a:t>Changes in file contents, file names, directories can be made to the working copy</a:t>
            </a:r>
          </a:p>
          <a:p>
            <a:r>
              <a:rPr lang="en-US" dirty="0" smtClean="0"/>
              <a:t>All additions, changes must be ‘committed’ to the repository to change it</a:t>
            </a:r>
          </a:p>
          <a:p>
            <a:r>
              <a:rPr lang="en-US" dirty="0" smtClean="0"/>
              <a:t>working copies can be updated with changes made to the repository by others. Name and directory structure changes (if tracked) are made in place, new files are added, but changes in files either result in a ‘merge’, or a ‘conflict’.  Conflicts must be ‘resolved’</a:t>
            </a:r>
          </a:p>
          <a:p>
            <a:r>
              <a:rPr lang="en-US" dirty="0" smtClean="0"/>
              <a:t>Repositories can be hosted on the same file system, or on completely different host servers</a:t>
            </a:r>
          </a:p>
          <a:p>
            <a:r>
              <a:rPr lang="en-US" dirty="0" smtClean="0"/>
              <a:t>Similarly, working copies can be made in different parts of the same file system, or on lots of different servers (sometimes thousands of miles apart)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Logs</a:t>
            </a:r>
            <a:endParaRPr lang="en-US" dirty="0"/>
          </a:p>
        </p:txBody>
      </p:sp>
      <p:sp>
        <p:nvSpPr>
          <p:cNvPr id="3" name="Content Placeholder 2"/>
          <p:cNvSpPr>
            <a:spLocks noGrp="1"/>
          </p:cNvSpPr>
          <p:nvPr>
            <p:ph idx="1"/>
          </p:nvPr>
        </p:nvSpPr>
        <p:spPr/>
        <p:txBody>
          <a:bodyPr/>
          <a:lstStyle/>
          <a:p>
            <a:r>
              <a:rPr lang="en-US" dirty="0" smtClean="0"/>
              <a:t>Each commit forces you to provide information about the commit</a:t>
            </a:r>
          </a:p>
          <a:p>
            <a:r>
              <a:rPr lang="en-US" dirty="0" smtClean="0"/>
              <a:t>Provide a running commentary for why changes were made to the system</a:t>
            </a:r>
          </a:p>
          <a:p>
            <a:r>
              <a:rPr lang="en-US" dirty="0" smtClean="0"/>
              <a:t>Often can be read from a repository without actually checking it out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Tags, Branches, Forks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Defined sets of changes to files/directories can be identified with tags for easy download into working copies</a:t>
            </a:r>
          </a:p>
          <a:p>
            <a:r>
              <a:rPr lang="en-US" dirty="0" smtClean="0"/>
              <a:t>Complex experimental changes can be made easier using ‘branches’, which can either be thrown away without affecting the main ‘trunk’, or merged back into the trunk, and/or other branches</a:t>
            </a:r>
          </a:p>
          <a:p>
            <a:r>
              <a:rPr lang="en-US" dirty="0" smtClean="0"/>
              <a:t>Sometimes branches take on a life of their own.  These will diverge so much from the original trunk, that they turn into a new ‘fork’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CVS</a:t>
            </a:r>
            <a:br>
              <a:rPr lang="en-US" dirty="0" smtClean="0"/>
            </a:br>
            <a:r>
              <a:rPr lang="en-US" dirty="0" smtClean="0"/>
              <a:t>http://</a:t>
            </a:r>
            <a:r>
              <a:rPr lang="en-US" dirty="0" err="1" smtClean="0"/>
              <a:t>www.nongnu.org/cvs</a:t>
            </a:r>
            <a:r>
              <a:rPr lang="en-US" dirty="0" smtClean="0"/>
              <a:t>/</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One of the first successful Version Control Systems to be used around the world to manage software projects with lots of collaborating developers</a:t>
            </a:r>
          </a:p>
          <a:p>
            <a:r>
              <a:rPr lang="en-US" dirty="0" smtClean="0"/>
              <a:t>Client/Server</a:t>
            </a:r>
          </a:p>
          <a:p>
            <a:pPr lvl="1"/>
            <a:r>
              <a:rPr lang="en-US" dirty="0" smtClean="0"/>
              <a:t>Server admin software creates repositories, serves them to clients</a:t>
            </a:r>
          </a:p>
          <a:p>
            <a:pPr lvl="1"/>
            <a:r>
              <a:rPr lang="en-US" dirty="0" smtClean="0"/>
              <a:t>client software manages working copies of the repository, communicates with the server</a:t>
            </a:r>
          </a:p>
          <a:p>
            <a:r>
              <a:rPr lang="en-US" dirty="0" smtClean="0"/>
              <a:t>Introduced the use of different protocols to serve repositories to clients</a:t>
            </a:r>
          </a:p>
          <a:p>
            <a:pPr lvl="1"/>
            <a:r>
              <a:rPr lang="en-US" dirty="0" smtClean="0">
                <a:hlinkClick r:id="rId2" invalidUrl="file:///" action="ppaction://hlinkfile"/>
              </a:rPr>
              <a:t>file:///</a:t>
            </a:r>
            <a:r>
              <a:rPr lang="en-US" dirty="0" smtClean="0"/>
              <a:t> (</a:t>
            </a:r>
            <a:r>
              <a:rPr lang="en-US" dirty="0" err="1" smtClean="0"/>
              <a:t>localhost</a:t>
            </a:r>
            <a:r>
              <a:rPr lang="en-US" dirty="0" smtClean="0"/>
              <a:t> file repositories and working copies, authentication and authorization are delegated to the server operating system with login control, and user/group file permissions) </a:t>
            </a:r>
          </a:p>
          <a:p>
            <a:pPr lvl="1"/>
            <a:r>
              <a:rPr lang="en-US" dirty="0" err="1" smtClean="0"/>
              <a:t>http(s</a:t>
            </a:r>
            <a:r>
              <a:rPr lang="en-US" dirty="0" smtClean="0"/>
              <a:t>):// (server serves repository over http or https, clients make http GET and POST, using SSL for https, authentication/authorization can be controlled using understood http access controls, rather than OS file permissions)</a:t>
            </a:r>
          </a:p>
          <a:p>
            <a:pPr lvl="1"/>
            <a:r>
              <a:rPr lang="en-US" dirty="0" err="1" smtClean="0"/>
              <a:t>ssh</a:t>
            </a:r>
            <a:r>
              <a:rPr lang="en-US" dirty="0" smtClean="0"/>
              <a:t> (similar to file, but client and server can be on different machines, and all communication between the client and the server is encrypted using Secure Shell, authentication and authorization are still controlled by the OS in the same was as file)</a:t>
            </a:r>
          </a:p>
          <a:p>
            <a:r>
              <a:rPr lang="en-US" dirty="0" smtClean="0"/>
              <a:t>Tracks changes to files much better than changes to directory structure</a:t>
            </a:r>
          </a:p>
          <a:p>
            <a:r>
              <a:rPr lang="en-US" dirty="0" smtClean="0"/>
              <a:t>Supports tagging/branching, but difficult to use</a:t>
            </a:r>
          </a:p>
          <a:p>
            <a:r>
              <a:rPr lang="en-US" dirty="0" smtClean="0"/>
              <a:t>No explicit support for forking.  Forks are simply new repositories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Subversion (SVN)</a:t>
            </a:r>
            <a:br>
              <a:rPr lang="en-US" dirty="0" smtClean="0"/>
            </a:br>
            <a:r>
              <a:rPr lang="en-US" dirty="0" smtClean="0"/>
              <a:t>http://</a:t>
            </a:r>
            <a:r>
              <a:rPr lang="en-US" dirty="0" err="1" smtClean="0"/>
              <a:t>subversion.apache.org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Actually a Fork of CVS.  Took many of the best aspects of CVS</a:t>
            </a:r>
          </a:p>
          <a:p>
            <a:pPr lvl="1"/>
            <a:r>
              <a:rPr lang="en-US" dirty="0" smtClean="0"/>
              <a:t>Client/Server</a:t>
            </a:r>
          </a:p>
          <a:p>
            <a:pPr lvl="1"/>
            <a:r>
              <a:rPr lang="en-US" dirty="0" smtClean="0"/>
              <a:t>Multiple communication protocols (file, </a:t>
            </a:r>
            <a:r>
              <a:rPr lang="en-US" dirty="0" err="1" smtClean="0"/>
              <a:t>ssh</a:t>
            </a:r>
            <a:r>
              <a:rPr lang="en-US" dirty="0" smtClean="0"/>
              <a:t>, </a:t>
            </a:r>
            <a:r>
              <a:rPr lang="en-US" dirty="0" err="1" smtClean="0"/>
              <a:t>http(s</a:t>
            </a:r>
            <a:r>
              <a:rPr lang="en-US" dirty="0" smtClean="0"/>
              <a:t>))</a:t>
            </a:r>
          </a:p>
          <a:p>
            <a:pPr lvl="1"/>
            <a:r>
              <a:rPr lang="en-US" dirty="0" smtClean="0"/>
              <a:t>files + </a:t>
            </a:r>
            <a:r>
              <a:rPr lang="en-US" dirty="0" err="1" smtClean="0"/>
              <a:t>diffs</a:t>
            </a:r>
            <a:r>
              <a:rPr lang="en-US" dirty="0" smtClean="0"/>
              <a:t> used to track changes to minimize storage  requirements</a:t>
            </a:r>
          </a:p>
          <a:p>
            <a:r>
              <a:rPr lang="en-US" dirty="0" smtClean="0"/>
              <a:t>Improved the bits that were not well implemented</a:t>
            </a:r>
          </a:p>
          <a:p>
            <a:pPr lvl="1"/>
            <a:r>
              <a:rPr lang="en-US" dirty="0" smtClean="0"/>
              <a:t>Tracks changes to directory structure</a:t>
            </a:r>
          </a:p>
          <a:p>
            <a:pPr lvl="1"/>
            <a:r>
              <a:rPr lang="en-US" dirty="0" smtClean="0"/>
              <a:t>branching and tagging are supported as changes to the directory structure instead of special client/server communication attributes</a:t>
            </a:r>
          </a:p>
          <a:p>
            <a:pPr lvl="1">
              <a:buNone/>
            </a:pPr>
            <a:r>
              <a:rPr lang="en-US" i="1" dirty="0" smtClean="0"/>
              <a:t>project/</a:t>
            </a:r>
          </a:p>
          <a:p>
            <a:pPr lvl="1">
              <a:buNone/>
            </a:pPr>
            <a:r>
              <a:rPr lang="en-US" i="1" dirty="0" smtClean="0"/>
              <a:t>               tags/</a:t>
            </a:r>
          </a:p>
          <a:p>
            <a:pPr lvl="1">
              <a:buNone/>
            </a:pPr>
            <a:r>
              <a:rPr lang="en-US" i="1" dirty="0" smtClean="0"/>
              <a:t>               branches/</a:t>
            </a:r>
          </a:p>
          <a:p>
            <a:pPr lvl="1">
              <a:buNone/>
            </a:pPr>
            <a:r>
              <a:rPr lang="en-US" i="1" dirty="0" smtClean="0"/>
              <a:t>              trunk/</a:t>
            </a:r>
          </a:p>
          <a:p>
            <a:r>
              <a:rPr lang="en-US" dirty="0" smtClean="0"/>
              <a:t>A good source of online documentation, the red-bean book: </a:t>
            </a:r>
            <a:r>
              <a:rPr lang="en-US" dirty="0" err="1" smtClean="0"/>
              <a:t>http://svnbook.red-bean.com</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version control</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Implements the best practices of CVS/SVN, and other ‘Centralized’ VCS</a:t>
            </a:r>
          </a:p>
          <a:p>
            <a:r>
              <a:rPr lang="en-US" dirty="0" smtClean="0"/>
              <a:t>Adds support for sharing among </a:t>
            </a:r>
            <a:r>
              <a:rPr lang="en-US" dirty="0" smtClean="0"/>
              <a:t>peers (Peer to peer instead of Client/</a:t>
            </a:r>
            <a:r>
              <a:rPr lang="en-US" dirty="0" smtClean="0"/>
              <a:t>Server)</a:t>
            </a:r>
          </a:p>
          <a:p>
            <a:r>
              <a:rPr lang="en-US" dirty="0" smtClean="0"/>
              <a:t>Everyone </a:t>
            </a:r>
            <a:r>
              <a:rPr lang="en-US" dirty="0" smtClean="0"/>
              <a:t>has a repository</a:t>
            </a:r>
          </a:p>
          <a:p>
            <a:r>
              <a:rPr lang="en-US" dirty="0" smtClean="0"/>
              <a:t>Users can share their repository with another user’s repository, changes to one can be merged into the other, as if they were part of the same ‘central’ system</a:t>
            </a:r>
          </a:p>
          <a:p>
            <a:r>
              <a:rPr lang="en-US" dirty="0" smtClean="0"/>
              <a:t>Multiple users can share their repository with a single, central repository, for a more ‘centralized’ feel, but this is not required</a:t>
            </a:r>
          </a:p>
          <a:p>
            <a:r>
              <a:rPr lang="en-US" dirty="0" smtClean="0"/>
              <a:t>Like Centralized repository, changes are made to the repository as if it were a working copy, but ‘commits’ also happen only at the local repository level</a:t>
            </a:r>
          </a:p>
          <a:p>
            <a:r>
              <a:rPr lang="en-US" dirty="0" smtClean="0"/>
              <a:t>Changes in one repo have to be ‘pushed’ to other repositories for them to become aware of the changes</a:t>
            </a:r>
          </a:p>
          <a:p>
            <a:r>
              <a:rPr lang="en-US" dirty="0" smtClean="0"/>
              <a:t>Changes in the other repository have to be ‘pulled’ to your repository for your system to record them locally</a:t>
            </a:r>
          </a:p>
          <a:p>
            <a:r>
              <a:rPr lang="en-US" dirty="0" err="1" smtClean="0"/>
              <a:t>http://betterexplained.com/articles/intro-to-distributed-version-control-illustrated/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135</TotalTime>
  <Words>1247</Words>
  <Application>Microsoft Macintosh PowerPoint</Application>
  <PresentationFormat>On-screen Show (4:3)</PresentationFormat>
  <Paragraphs>88</Paragraphs>
  <Slides>13</Slides>
  <Notes>2</Notes>
  <HiddenSlides>0</HiddenSlides>
  <MMClips>0</MMClips>
  <ScaleCrop>false</ScaleCrop>
  <HeadingPairs>
    <vt:vector size="4" baseType="variant">
      <vt:variant>
        <vt:lpstr>Design Template</vt:lpstr>
      </vt:variant>
      <vt:variant>
        <vt:i4>1</vt:i4>
      </vt:variant>
      <vt:variant>
        <vt:lpstr>Slide Titles</vt:lpstr>
      </vt:variant>
      <vt:variant>
        <vt:i4>13</vt:i4>
      </vt:variant>
    </vt:vector>
  </HeadingPairs>
  <TitlesOfParts>
    <vt:vector size="14" baseType="lpstr">
      <vt:lpstr>Office Theme</vt:lpstr>
      <vt:lpstr>Version control systems</vt:lpstr>
      <vt:lpstr>About versions</vt:lpstr>
      <vt:lpstr>Working together</vt:lpstr>
      <vt:lpstr>Version control systems</vt:lpstr>
      <vt:lpstr>Commit Logs</vt:lpstr>
      <vt:lpstr>Tags, Branches, Forks</vt:lpstr>
      <vt:lpstr>CVS http://www.nongnu.org/cvs/</vt:lpstr>
      <vt:lpstr>Subversion (SVN) http://subversion.apache.org</vt:lpstr>
      <vt:lpstr>Distributed version control</vt:lpstr>
      <vt:lpstr>GIT</vt:lpstr>
      <vt:lpstr>Mercurial</vt:lpstr>
      <vt:lpstr>Free RCS hosts</vt:lpstr>
      <vt:lpstr>Exercise: basic git usage</vt:lpstr>
    </vt:vector>
  </TitlesOfParts>
  <Company>University of Reading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systems</dc:title>
  <dc:creator>Rutger Vos</dc:creator>
  <cp:lastModifiedBy>Office 2004 User</cp:lastModifiedBy>
  <cp:revision>14</cp:revision>
  <dcterms:created xsi:type="dcterms:W3CDTF">2012-09-07T16:59:24Z</dcterms:created>
  <dcterms:modified xsi:type="dcterms:W3CDTF">2012-09-07T18:03:35Z</dcterms:modified>
</cp:coreProperties>
</file>