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notesSlides/notesSlide1.xml" ContentType="application/vnd.openxmlformats-officedocument.presentationml.notesSlide+xml"/>
  <Override PartName="/ppt/slides/slide18.xml" ContentType="application/vnd.openxmlformats-officedocument.presentationml.slide+xml"/>
  <Override PartName="/ppt/slides/slide23.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slides/slide16.xml" ContentType="application/vnd.openxmlformats-officedocument.presentationml.slide+xml"/>
  <Override PartName="/ppt/slides/slide21.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slides/slide19.xml" ContentType="application/vnd.openxmlformats-officedocument.presentationml.slide+xml"/>
  <Override PartName="/ppt/slides/slide24.xml" ContentType="application/vnd.openxmlformats-officedocument.presentationml.slide+xml"/>
  <Override PartName="/ppt/slideLayouts/slideLayout9.xml" ContentType="application/vnd.openxmlformats-officedocument.presentationml.slideLayout+xml"/>
  <Override PartName="/ppt/slideLayouts/slideLayout7.xml" ContentType="application/vnd.openxmlformats-officedocument.presentationml.slideLayout+xml"/>
  <Override PartName="/ppt/slides/slide6.xml" ContentType="application/vnd.openxmlformats-officedocument.presentationml.slide+xml"/>
  <Override PartName="/ppt/slides/slide17.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Default Extension="gif" ContentType="image/gif"/>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slides/slide15.xml" ContentType="application/vnd.openxmlformats-officedocument.presentationml.slide+xml"/>
  <Override PartName="/ppt/theme/theme1.xml" ContentType="application/vnd.openxmlformats-officedocument.theme+xml"/>
  <Override PartName="/ppt/presProps.xml" ContentType="application/vnd.openxmlformats-officedocument.presentationml.presProps+xml"/>
  <Override PartName="/ppt/slides/slide20.xml" ContentType="application/vnd.openxmlformats-officedocument.presentationml.slide+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26"/>
  </p:notesMasterIdLst>
  <p:sldIdLst>
    <p:sldId id="256" r:id="rId2"/>
    <p:sldId id="271" r:id="rId3"/>
    <p:sldId id="257" r:id="rId4"/>
    <p:sldId id="258" r:id="rId5"/>
    <p:sldId id="272" r:id="rId6"/>
    <p:sldId id="273" r:id="rId7"/>
    <p:sldId id="270" r:id="rId8"/>
    <p:sldId id="276" r:id="rId9"/>
    <p:sldId id="274" r:id="rId10"/>
    <p:sldId id="263" r:id="rId11"/>
    <p:sldId id="262" r:id="rId12"/>
    <p:sldId id="278" r:id="rId13"/>
    <p:sldId id="279" r:id="rId14"/>
    <p:sldId id="280" r:id="rId15"/>
    <p:sldId id="281" r:id="rId16"/>
    <p:sldId id="261" r:id="rId17"/>
    <p:sldId id="275" r:id="rId18"/>
    <p:sldId id="264" r:id="rId19"/>
    <p:sldId id="265" r:id="rId20"/>
    <p:sldId id="277" r:id="rId21"/>
    <p:sldId id="266" r:id="rId22"/>
    <p:sldId id="267" r:id="rId23"/>
    <p:sldId id="259" r:id="rId24"/>
    <p:sldId id="269"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Objects="1" showGuides="1">
      <p:cViewPr varScale="1">
        <p:scale>
          <a:sx n="60" d="100"/>
          <a:sy n="60" d="100"/>
        </p:scale>
        <p:origin x="-104" y="-128"/>
      </p:cViewPr>
      <p:guideLst>
        <p:guide orient="horz" pos="360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22FD29-94C2-024B-A6DB-DDD6B63A2E89}" type="datetimeFigureOut">
              <a:rPr lang="en-US" smtClean="0"/>
              <a:pPr/>
              <a:t>9/13/12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5FBBA6-EEA2-F14D-8369-41976DA73B8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Introduce parallelization, MPI, </a:t>
            </a:r>
            <a:r>
              <a:rPr lang="en-US" dirty="0" err="1" smtClean="0"/>
              <a:t>OpenMP</a:t>
            </a:r>
            <a:r>
              <a:rPr lang="en-US" dirty="0" smtClean="0"/>
              <a:t>, CUDA, CONDOR, CORBA, </a:t>
            </a:r>
            <a:r>
              <a:rPr lang="en-US" smtClean="0"/>
              <a:t>WS, Designing </a:t>
            </a:r>
            <a:r>
              <a:rPr lang="en-US" dirty="0" smtClean="0"/>
              <a:t>workflows so they can be parallelized</a:t>
            </a:r>
            <a:r>
              <a:rPr lang="en-US" baseline="0" dirty="0" smtClean="0"/>
              <a:t> using GNU make –</a:t>
            </a:r>
            <a:r>
              <a:rPr lang="en-US" baseline="0" dirty="0" err="1" smtClean="0"/>
              <a:t>j</a:t>
            </a:r>
            <a:r>
              <a:rPr lang="en-US" baseline="0" dirty="0" smtClean="0"/>
              <a:t> 4</a:t>
            </a:r>
            <a:endParaRPr lang="en-US" dirty="0"/>
          </a:p>
        </p:txBody>
      </p:sp>
      <p:sp>
        <p:nvSpPr>
          <p:cNvPr id="4" name="Slide Number Placeholder 3"/>
          <p:cNvSpPr>
            <a:spLocks noGrp="1"/>
          </p:cNvSpPr>
          <p:nvPr>
            <p:ph type="sldNum" sz="quarter" idx="10"/>
          </p:nvPr>
        </p:nvSpPr>
        <p:spPr/>
        <p:txBody>
          <a:bodyPr/>
          <a:lstStyle/>
          <a:p>
            <a:fld id="{8E5FBBA6-EEA2-F14D-8369-41976DA73B86}"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E1C771E1-65AF-DB4F-8DBC-7DF996E51DDF}" type="datetimeFigureOut">
              <a:rPr lang="en-US" smtClean="0"/>
              <a:pPr/>
              <a:t>9/13/12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83E751-E1C4-064F-A54A-C028F54C4A3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E1C771E1-65AF-DB4F-8DBC-7DF996E51DDF}" type="datetimeFigureOut">
              <a:rPr lang="en-US" smtClean="0"/>
              <a:pPr/>
              <a:t>9/13/12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83E751-E1C4-064F-A54A-C028F54C4A3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E1C771E1-65AF-DB4F-8DBC-7DF996E51DDF}" type="datetimeFigureOut">
              <a:rPr lang="en-US" smtClean="0"/>
              <a:pPr/>
              <a:t>9/13/12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83E751-E1C4-064F-A54A-C028F54C4A3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E1C771E1-65AF-DB4F-8DBC-7DF996E51DDF}" type="datetimeFigureOut">
              <a:rPr lang="en-US" smtClean="0"/>
              <a:pPr/>
              <a:t>9/13/12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83E751-E1C4-064F-A54A-C028F54C4A3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E1C771E1-65AF-DB4F-8DBC-7DF996E51DDF}" type="datetimeFigureOut">
              <a:rPr lang="en-US" smtClean="0"/>
              <a:pPr/>
              <a:t>9/13/12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83E751-E1C4-064F-A54A-C028F54C4A3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E1C771E1-65AF-DB4F-8DBC-7DF996E51DDF}" type="datetimeFigureOut">
              <a:rPr lang="en-US" smtClean="0"/>
              <a:pPr/>
              <a:t>9/13/12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83E751-E1C4-064F-A54A-C028F54C4A3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E1C771E1-65AF-DB4F-8DBC-7DF996E51DDF}" type="datetimeFigureOut">
              <a:rPr lang="en-US" smtClean="0"/>
              <a:pPr/>
              <a:t>9/13/12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83E751-E1C4-064F-A54A-C028F54C4A3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E1C771E1-65AF-DB4F-8DBC-7DF996E51DDF}" type="datetimeFigureOut">
              <a:rPr lang="en-US" smtClean="0"/>
              <a:pPr/>
              <a:t>9/13/12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83E751-E1C4-064F-A54A-C028F54C4A3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C771E1-65AF-DB4F-8DBC-7DF996E51DDF}" type="datetimeFigureOut">
              <a:rPr lang="en-US" smtClean="0"/>
              <a:pPr/>
              <a:t>9/13/12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83E751-E1C4-064F-A54A-C028F54C4A3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E1C771E1-65AF-DB4F-8DBC-7DF996E51DDF}" type="datetimeFigureOut">
              <a:rPr lang="en-US" smtClean="0"/>
              <a:pPr/>
              <a:t>9/13/12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83E751-E1C4-064F-A54A-C028F54C4A3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E1C771E1-65AF-DB4F-8DBC-7DF996E51DDF}" type="datetimeFigureOut">
              <a:rPr lang="en-US" smtClean="0"/>
              <a:pPr/>
              <a:t>9/13/12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83E751-E1C4-064F-A54A-C028F54C4A3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C771E1-65AF-DB4F-8DBC-7DF996E51DDF}" type="datetimeFigureOut">
              <a:rPr lang="en-US" smtClean="0"/>
              <a:pPr/>
              <a:t>9/13/12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83E751-E1C4-064F-A54A-C028F54C4A3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gif"/><Relationship Id="rId3"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Parallelization</a:t>
            </a:r>
            <a:endParaRPr lang="en-US" dirty="0"/>
          </a:p>
        </p:txBody>
      </p:sp>
      <p:sp>
        <p:nvSpPr>
          <p:cNvPr id="3" name="Subtitle 2"/>
          <p:cNvSpPr>
            <a:spLocks noGrp="1"/>
          </p:cNvSpPr>
          <p:nvPr>
            <p:ph type="subTitle" idx="1"/>
          </p:nvPr>
        </p:nvSpPr>
        <p:spPr/>
        <p:txBody>
          <a:bodyPr/>
          <a:lstStyle/>
          <a:p>
            <a:r>
              <a:rPr lang="en-US" dirty="0" smtClean="0"/>
              <a:t>13 September 2012, 14.00-16.00</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GPU</a:t>
            </a:r>
            <a:endParaRPr lang="en-US" dirty="0"/>
          </a:p>
        </p:txBody>
      </p:sp>
      <p:sp>
        <p:nvSpPr>
          <p:cNvPr id="3" name="Content Placeholder 2"/>
          <p:cNvSpPr>
            <a:spLocks noGrp="1"/>
          </p:cNvSpPr>
          <p:nvPr>
            <p:ph idx="1"/>
          </p:nvPr>
        </p:nvSpPr>
        <p:spPr/>
        <p:txBody>
          <a:bodyPr/>
          <a:lstStyle/>
          <a:p>
            <a:r>
              <a:rPr lang="en-US" dirty="0" smtClean="0"/>
              <a:t>A clever hack to use the computing power in graphics cards</a:t>
            </a:r>
          </a:p>
          <a:p>
            <a:r>
              <a:rPr lang="en-US" dirty="0" smtClean="0"/>
              <a:t>Relatively cheap</a:t>
            </a:r>
          </a:p>
          <a:p>
            <a:r>
              <a:rPr lang="en-US" dirty="0" smtClean="0"/>
              <a:t>Very hardware dependent (NVIDIA/CUDA)</a:t>
            </a:r>
          </a:p>
          <a:p>
            <a:r>
              <a:rPr lang="en-US" dirty="0" smtClean="0"/>
              <a:t>Not very portable</a:t>
            </a:r>
          </a:p>
          <a:p>
            <a:r>
              <a:rPr lang="en-US" dirty="0" smtClean="0"/>
              <a:t>Poor scripting language support</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Clusters</a:t>
            </a:r>
            <a:endParaRPr lang="en-US" dirty="0"/>
          </a:p>
        </p:txBody>
      </p:sp>
      <p:pic>
        <p:nvPicPr>
          <p:cNvPr id="4" name="Content Placeholder 3" descr="MEGWARE.CLIC.jpeg"/>
          <p:cNvPicPr>
            <a:picLocks noGrp="1" noChangeAspect="1"/>
          </p:cNvPicPr>
          <p:nvPr>
            <p:ph idx="1"/>
          </p:nvPr>
        </p:nvPicPr>
        <p:blipFill>
          <a:blip r:embed="rId2"/>
          <a:srcRect l="-11709" r="-11709"/>
          <a:stretch>
            <a:fillRect/>
          </a:stretch>
        </p:blip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Sun Grid Engine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Open Source Cluster management software</a:t>
            </a:r>
          </a:p>
          <a:p>
            <a:r>
              <a:rPr lang="en-US" dirty="0" smtClean="0"/>
              <a:t>lots of computers called nodes connected to a common file system designed for high speed parallel read/write access</a:t>
            </a:r>
          </a:p>
          <a:p>
            <a:r>
              <a:rPr lang="en-US" dirty="0" smtClean="0"/>
              <a:t>Users interact with ‘head’ nodes, jobs run on one or more job nodes</a:t>
            </a:r>
          </a:p>
          <a:p>
            <a:r>
              <a:rPr lang="en-US" dirty="0" smtClean="0"/>
              <a:t>Users do not know or care which nodes run their job, must make sure Cluster Sys </a:t>
            </a:r>
            <a:r>
              <a:rPr lang="en-US" dirty="0" err="1" smtClean="0"/>
              <a:t>Admins</a:t>
            </a:r>
            <a:r>
              <a:rPr lang="en-US" dirty="0" smtClean="0"/>
              <a:t> install necessary programs on all nodes</a:t>
            </a:r>
          </a:p>
          <a:p>
            <a:r>
              <a:rPr lang="en-US" dirty="0" smtClean="0"/>
              <a:t>All users share the same nodes, SGE makes it possible for Sys </a:t>
            </a:r>
            <a:r>
              <a:rPr lang="en-US" dirty="0" err="1" smtClean="0"/>
              <a:t>Admins</a:t>
            </a:r>
            <a:r>
              <a:rPr lang="en-US" dirty="0" smtClean="0"/>
              <a:t> to put prioritization schemes in place so that users can get exclusive access to certain nodes, etc.</a:t>
            </a:r>
          </a:p>
          <a:p>
            <a:r>
              <a:rPr lang="en-US" dirty="0" smtClean="0"/>
              <a:t>All users jobs are submitted to a common queue</a:t>
            </a:r>
          </a:p>
          <a:p>
            <a:r>
              <a:rPr lang="en-US" dirty="0" smtClean="0"/>
              <a:t>SGE control system then submits queued jobs to nodes based on availability, job specific resource requirements, prioritization, etc.</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SGE Job Scripts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interpretive language (bash, </a:t>
            </a:r>
            <a:r>
              <a:rPr lang="en-US" dirty="0" err="1" smtClean="0"/>
              <a:t>perl</a:t>
            </a:r>
            <a:r>
              <a:rPr lang="en-US" dirty="0" smtClean="0"/>
              <a:t>, python, etc.) scripts</a:t>
            </a:r>
          </a:p>
          <a:p>
            <a:r>
              <a:rPr lang="en-US" dirty="0" smtClean="0"/>
              <a:t>Contain special comments with hints to the SGE job control system</a:t>
            </a:r>
          </a:p>
          <a:p>
            <a:pPr lvl="1"/>
            <a:r>
              <a:rPr lang="en-US" dirty="0" smtClean="0"/>
              <a:t>prioritization</a:t>
            </a:r>
          </a:p>
          <a:p>
            <a:pPr lvl="1"/>
            <a:r>
              <a:rPr lang="en-US" dirty="0" smtClean="0"/>
              <a:t>logging</a:t>
            </a:r>
          </a:p>
          <a:p>
            <a:pPr lvl="1"/>
            <a:r>
              <a:rPr lang="en-US" dirty="0" smtClean="0"/>
              <a:t>minimum memory/storage requirements</a:t>
            </a:r>
          </a:p>
          <a:p>
            <a:pPr lvl="1"/>
            <a:r>
              <a:rPr lang="en-US" dirty="0" smtClean="0"/>
              <a:t>prerequisite jobs</a:t>
            </a:r>
          </a:p>
          <a:p>
            <a:r>
              <a:rPr lang="en-US" dirty="0" smtClean="0"/>
              <a:t>should not redirect STDOUT or STDERR, the logging comment hints tell the SGE job control system where to send these outputs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SGE Head Node Commands</a:t>
            </a:r>
            <a:endParaRPr lang="en-US" dirty="0"/>
          </a:p>
        </p:txBody>
      </p:sp>
      <p:sp>
        <p:nvSpPr>
          <p:cNvPr id="3" name="Content Placeholder 2"/>
          <p:cNvSpPr>
            <a:spLocks noGrp="1"/>
          </p:cNvSpPr>
          <p:nvPr>
            <p:ph idx="1"/>
          </p:nvPr>
        </p:nvSpPr>
        <p:spPr/>
        <p:txBody>
          <a:bodyPr>
            <a:normAutofit fontScale="77500" lnSpcReduction="20000"/>
          </a:bodyPr>
          <a:lstStyle/>
          <a:p>
            <a:r>
              <a:rPr lang="en-US" dirty="0" err="1" smtClean="0"/>
              <a:t>qsub</a:t>
            </a:r>
            <a:r>
              <a:rPr lang="en-US" dirty="0" smtClean="0"/>
              <a:t> $</a:t>
            </a:r>
            <a:r>
              <a:rPr lang="en-US" dirty="0" err="1" smtClean="0"/>
              <a:t>job_script</a:t>
            </a:r>
            <a:endParaRPr lang="en-US" dirty="0" smtClean="0"/>
          </a:p>
          <a:p>
            <a:pPr lvl="1"/>
            <a:r>
              <a:rPr lang="en-US" dirty="0" smtClean="0"/>
              <a:t>submits job script to the queue</a:t>
            </a:r>
          </a:p>
          <a:p>
            <a:r>
              <a:rPr lang="en-US" dirty="0" err="1" smtClean="0"/>
              <a:t>qstat</a:t>
            </a:r>
            <a:r>
              <a:rPr lang="en-US" dirty="0" smtClean="0"/>
              <a:t> [options]</a:t>
            </a:r>
          </a:p>
          <a:p>
            <a:pPr lvl="1"/>
            <a:r>
              <a:rPr lang="en-US" dirty="0" smtClean="0"/>
              <a:t>shows all jobs in the queue with their status (running, complete, error, etc.)</a:t>
            </a:r>
          </a:p>
          <a:p>
            <a:pPr lvl="1"/>
            <a:r>
              <a:rPr lang="en-US" dirty="0" smtClean="0"/>
              <a:t>options allow you to filter jobs based on owner and status, or write the output in different formats (text, xml)</a:t>
            </a:r>
          </a:p>
          <a:p>
            <a:r>
              <a:rPr lang="en-US" dirty="0" err="1" smtClean="0"/>
              <a:t>qdel</a:t>
            </a:r>
            <a:r>
              <a:rPr lang="en-US" dirty="0" smtClean="0"/>
              <a:t> [options]</a:t>
            </a:r>
          </a:p>
          <a:p>
            <a:pPr lvl="1"/>
            <a:r>
              <a:rPr lang="en-US" dirty="0" smtClean="0"/>
              <a:t>removes jobs from the queue before or while they are running</a:t>
            </a:r>
          </a:p>
          <a:p>
            <a:pPr lvl="1"/>
            <a:r>
              <a:rPr lang="en-US" dirty="0" smtClean="0"/>
              <a:t>options allow you to specify </a:t>
            </a:r>
            <a:r>
              <a:rPr lang="en-US" dirty="0" err="1" smtClean="0"/>
              <a:t>jobids</a:t>
            </a:r>
            <a:r>
              <a:rPr lang="en-US" dirty="0" smtClean="0"/>
              <a:t>, </a:t>
            </a:r>
            <a:r>
              <a:rPr lang="en-US" dirty="0" err="1" smtClean="0"/>
              <a:t>ownerids</a:t>
            </a:r>
            <a:r>
              <a:rPr lang="en-US" dirty="0" smtClean="0"/>
              <a:t> (you cant delete other people’s jobs, but you can pass your </a:t>
            </a:r>
            <a:r>
              <a:rPr lang="en-US" dirty="0" err="1" smtClean="0"/>
              <a:t>ownerid</a:t>
            </a:r>
            <a:r>
              <a:rPr lang="en-US" dirty="0" smtClean="0"/>
              <a:t> with a list of job ids to delete/kill all of your current jobs)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SGE Wrapper Script</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err="1" smtClean="0"/>
              <a:t>src/sge_cluster_monitor.sh</a:t>
            </a:r>
            <a:endParaRPr lang="en-US" smtClean="0"/>
          </a:p>
          <a:p>
            <a:pPr>
              <a:buNone/>
            </a:pPr>
            <a:endParaRPr lang="en-US" smtClean="0"/>
          </a:p>
          <a:p>
            <a:r>
              <a:rPr lang="en-US" dirty="0" smtClean="0"/>
              <a:t>runs on your machine</a:t>
            </a:r>
          </a:p>
          <a:p>
            <a:r>
              <a:rPr lang="en-US" dirty="0" smtClean="0"/>
              <a:t>creates ‘</a:t>
            </a:r>
            <a:r>
              <a:rPr lang="en-US" dirty="0" err="1" smtClean="0"/>
              <a:t>job_dir</a:t>
            </a:r>
            <a:r>
              <a:rPr lang="en-US" dirty="0" smtClean="0"/>
              <a:t>’</a:t>
            </a:r>
          </a:p>
          <a:p>
            <a:r>
              <a:rPr lang="en-US" dirty="0" smtClean="0"/>
              <a:t>copies files needed by job into </a:t>
            </a:r>
            <a:r>
              <a:rPr lang="en-US" dirty="0" err="1" smtClean="0"/>
              <a:t>job_dir</a:t>
            </a:r>
            <a:endParaRPr lang="en-US" dirty="0" smtClean="0"/>
          </a:p>
          <a:p>
            <a:r>
              <a:rPr lang="en-US" dirty="0" smtClean="0"/>
              <a:t>writes </a:t>
            </a:r>
            <a:r>
              <a:rPr lang="en-US" dirty="0" err="1" smtClean="0"/>
              <a:t>qsub</a:t>
            </a:r>
            <a:r>
              <a:rPr lang="en-US" dirty="0" smtClean="0"/>
              <a:t> script template for your job</a:t>
            </a:r>
          </a:p>
          <a:p>
            <a:r>
              <a:rPr lang="en-US" dirty="0" err="1" smtClean="0"/>
              <a:t>scp</a:t>
            </a:r>
            <a:r>
              <a:rPr lang="en-US" dirty="0" smtClean="0"/>
              <a:t> </a:t>
            </a:r>
            <a:r>
              <a:rPr lang="en-US" dirty="0" err="1" smtClean="0"/>
              <a:t>job_dir</a:t>
            </a:r>
            <a:r>
              <a:rPr lang="en-US" dirty="0" smtClean="0"/>
              <a:t> </a:t>
            </a:r>
            <a:r>
              <a:rPr lang="en-US" dirty="0" err="1" smtClean="0"/>
              <a:t>head_node</a:t>
            </a:r>
            <a:endParaRPr lang="en-US" dirty="0" smtClean="0"/>
          </a:p>
          <a:p>
            <a:r>
              <a:rPr lang="en-US" dirty="0" err="1" smtClean="0"/>
              <a:t>ssh</a:t>
            </a:r>
            <a:r>
              <a:rPr lang="en-US" dirty="0" smtClean="0"/>
              <a:t> </a:t>
            </a:r>
            <a:r>
              <a:rPr lang="en-US" dirty="0" err="1" smtClean="0"/>
              <a:t>head_node</a:t>
            </a:r>
            <a:r>
              <a:rPr lang="en-US" dirty="0" smtClean="0"/>
              <a:t> </a:t>
            </a:r>
            <a:r>
              <a:rPr lang="en-US" dirty="0" err="1" smtClean="0"/>
              <a:t>qsub</a:t>
            </a:r>
            <a:r>
              <a:rPr lang="en-US" dirty="0" smtClean="0"/>
              <a:t> </a:t>
            </a:r>
            <a:r>
              <a:rPr lang="en-US" dirty="0" err="1" smtClean="0"/>
              <a:t>job_dir/job_script.sh</a:t>
            </a:r>
            <a:endParaRPr lang="en-US" dirty="0" smtClean="0"/>
          </a:p>
          <a:p>
            <a:r>
              <a:rPr lang="en-US" dirty="0" smtClean="0"/>
              <a:t>while (still running)</a:t>
            </a:r>
          </a:p>
          <a:p>
            <a:pPr lvl="1"/>
            <a:r>
              <a:rPr lang="en-US" dirty="0" err="1" smtClean="0"/>
              <a:t>ssh</a:t>
            </a:r>
            <a:r>
              <a:rPr lang="en-US" dirty="0" smtClean="0"/>
              <a:t> </a:t>
            </a:r>
            <a:r>
              <a:rPr lang="en-US" dirty="0" err="1" smtClean="0"/>
              <a:t>head_node</a:t>
            </a:r>
            <a:r>
              <a:rPr lang="en-US" dirty="0" smtClean="0"/>
              <a:t> </a:t>
            </a:r>
            <a:r>
              <a:rPr lang="en-US" dirty="0" err="1" smtClean="0"/>
              <a:t>qstat</a:t>
            </a:r>
            <a:endParaRPr lang="en-US" dirty="0" smtClean="0"/>
          </a:p>
          <a:p>
            <a:pPr lvl="1"/>
            <a:r>
              <a:rPr lang="en-US" dirty="0" smtClean="0"/>
              <a:t>sleep</a:t>
            </a:r>
          </a:p>
          <a:p>
            <a:r>
              <a:rPr lang="en-US" dirty="0" err="1" smtClean="0"/>
              <a:t>scp</a:t>
            </a:r>
            <a:r>
              <a:rPr lang="en-US" dirty="0" smtClean="0"/>
              <a:t> –r </a:t>
            </a:r>
            <a:r>
              <a:rPr lang="en-US" dirty="0" err="1" smtClean="0"/>
              <a:t>head_node:job_dir</a:t>
            </a:r>
            <a:r>
              <a:rPr lang="en-US" dirty="0" smtClean="0"/>
              <a:t> .</a:t>
            </a:r>
          </a:p>
          <a:p>
            <a:r>
              <a:rPr lang="en-US" dirty="0" smtClean="0"/>
              <a:t>exit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MPI</a:t>
            </a:r>
            <a:endParaRPr lang="en-US" dirty="0"/>
          </a:p>
        </p:txBody>
      </p:sp>
      <p:sp>
        <p:nvSpPr>
          <p:cNvPr id="3" name="Content Placeholder 2"/>
          <p:cNvSpPr>
            <a:spLocks noGrp="1"/>
          </p:cNvSpPr>
          <p:nvPr>
            <p:ph idx="1"/>
          </p:nvPr>
        </p:nvSpPr>
        <p:spPr/>
        <p:txBody>
          <a:bodyPr/>
          <a:lstStyle/>
          <a:p>
            <a:r>
              <a:rPr lang="en-US" dirty="0" smtClean="0"/>
              <a:t>Standard protocol ("message passing interface") implemented by multiple libraries</a:t>
            </a:r>
          </a:p>
          <a:p>
            <a:r>
              <a:rPr lang="en-US" dirty="0" smtClean="0"/>
              <a:t>Communication is between </a:t>
            </a:r>
            <a:r>
              <a:rPr lang="en-US" i="1" dirty="0" smtClean="0"/>
              <a:t>processes</a:t>
            </a:r>
            <a:endParaRPr lang="en-US" dirty="0" smtClean="0"/>
          </a:p>
          <a:p>
            <a:r>
              <a:rPr lang="en-US" dirty="0" smtClean="0"/>
              <a:t>Unlike threads and GPU, can use less tightly-integrated hardware (i.e. clusters)</a:t>
            </a:r>
          </a:p>
          <a:p>
            <a:r>
              <a:rPr lang="en-US" dirty="0" smtClean="0"/>
              <a:t>Can grow the cluster over time, add more "nodes"</a:t>
            </a:r>
          </a:p>
          <a:p>
            <a:r>
              <a:rPr lang="en-US" dirty="0" smtClean="0"/>
              <a:t>Network latency is a bottleneck</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MPI example</a:t>
            </a:r>
            <a:endParaRPr lang="en-US" dirty="0"/>
          </a:p>
        </p:txBody>
      </p:sp>
      <p:sp>
        <p:nvSpPr>
          <p:cNvPr id="3" name="Content Placeholder 2"/>
          <p:cNvSpPr>
            <a:spLocks noGrp="1"/>
          </p:cNvSpPr>
          <p:nvPr>
            <p:ph idx="1"/>
          </p:nvPr>
        </p:nvSpPr>
        <p:spPr>
          <a:xfrm>
            <a:off x="609600" y="1600200"/>
            <a:ext cx="8001000" cy="4525963"/>
          </a:xfrm>
        </p:spPr>
        <p:txBody>
          <a:bodyPr>
            <a:normAutofit fontScale="55000" lnSpcReduction="20000"/>
          </a:bodyPr>
          <a:lstStyle/>
          <a:p>
            <a:pPr>
              <a:buNone/>
            </a:pPr>
            <a:r>
              <a:rPr lang="en-US" b="1" dirty="0" smtClean="0">
                <a:latin typeface="Courier New"/>
                <a:cs typeface="Courier New"/>
              </a:rPr>
              <a:t>use strict;</a:t>
            </a:r>
          </a:p>
          <a:p>
            <a:pPr>
              <a:buNone/>
            </a:pPr>
            <a:r>
              <a:rPr lang="en-US" b="1" dirty="0" smtClean="0">
                <a:latin typeface="Courier New"/>
                <a:cs typeface="Courier New"/>
              </a:rPr>
              <a:t>use </a:t>
            </a:r>
            <a:r>
              <a:rPr lang="en-US" b="1" dirty="0" err="1" smtClean="0">
                <a:latin typeface="Courier New"/>
                <a:cs typeface="Courier New"/>
              </a:rPr>
              <a:t>Parallel::MPI::Simple</a:t>
            </a:r>
            <a:r>
              <a:rPr lang="en-US" b="1" dirty="0" smtClean="0">
                <a:latin typeface="Courier New"/>
                <a:cs typeface="Courier New"/>
              </a:rPr>
              <a:t>;</a:t>
            </a:r>
          </a:p>
          <a:p>
            <a:pPr>
              <a:buNone/>
            </a:pPr>
            <a:r>
              <a:rPr lang="en-US" b="1" dirty="0" err="1" smtClean="0">
                <a:latin typeface="Courier New"/>
                <a:cs typeface="Courier New"/>
              </a:rPr>
              <a:t>MPI_Init</a:t>
            </a:r>
            <a:r>
              <a:rPr lang="en-US" b="1" dirty="0" smtClean="0">
                <a:latin typeface="Courier New"/>
                <a:cs typeface="Courier New"/>
              </a:rPr>
              <a:t>();</a:t>
            </a:r>
          </a:p>
          <a:p>
            <a:pPr>
              <a:buNone/>
            </a:pPr>
            <a:r>
              <a:rPr lang="en-US" b="1" dirty="0" smtClean="0">
                <a:latin typeface="Courier New"/>
                <a:cs typeface="Courier New"/>
              </a:rPr>
              <a:t>my $rank = </a:t>
            </a:r>
            <a:r>
              <a:rPr lang="en-US" b="1" dirty="0" err="1" smtClean="0">
                <a:latin typeface="Courier New"/>
                <a:cs typeface="Courier New"/>
              </a:rPr>
              <a:t>MPI_Comm_rank(MPI_COMM_WORLD</a:t>
            </a:r>
            <a:r>
              <a:rPr lang="en-US" b="1" dirty="0" smtClean="0">
                <a:latin typeface="Courier New"/>
                <a:cs typeface="Courier New"/>
              </a:rPr>
              <a:t>);</a:t>
            </a:r>
          </a:p>
          <a:p>
            <a:pPr>
              <a:buNone/>
            </a:pPr>
            <a:r>
              <a:rPr lang="en-US" b="1" dirty="0" smtClean="0">
                <a:latin typeface="Courier New"/>
                <a:cs typeface="Courier New"/>
              </a:rPr>
              <a:t>if ($rank &gt; 0) {</a:t>
            </a:r>
          </a:p>
          <a:p>
            <a:pPr>
              <a:buNone/>
            </a:pPr>
            <a:r>
              <a:rPr lang="en-US" b="1" dirty="0" smtClean="0">
                <a:latin typeface="Courier New"/>
                <a:cs typeface="Courier New"/>
              </a:rPr>
              <a:t>	my $</a:t>
            </a:r>
            <a:r>
              <a:rPr lang="en-US" b="1" dirty="0" err="1" smtClean="0">
                <a:latin typeface="Courier New"/>
                <a:cs typeface="Courier New"/>
              </a:rPr>
              <a:t>msg</a:t>
            </a:r>
            <a:r>
              <a:rPr lang="en-US" b="1" dirty="0" smtClean="0">
                <a:latin typeface="Courier New"/>
                <a:cs typeface="Courier New"/>
              </a:rPr>
              <a:t> = "Hello, I'm $rank";</a:t>
            </a:r>
          </a:p>
          <a:p>
            <a:pPr>
              <a:buNone/>
            </a:pPr>
            <a:r>
              <a:rPr lang="en-US" b="1" dirty="0" smtClean="0">
                <a:latin typeface="Courier New"/>
                <a:cs typeface="Courier New"/>
              </a:rPr>
              <a:t>	</a:t>
            </a:r>
            <a:r>
              <a:rPr lang="en-US" b="1" dirty="0" err="1" smtClean="0">
                <a:latin typeface="Courier New"/>
                <a:cs typeface="Courier New"/>
              </a:rPr>
              <a:t>MPI_Send($msg</a:t>
            </a:r>
            <a:r>
              <a:rPr lang="en-US" b="1" dirty="0" smtClean="0">
                <a:latin typeface="Courier New"/>
                <a:cs typeface="Courier New"/>
              </a:rPr>
              <a:t>, 0, 123, MPI_COMM_WORLD);</a:t>
            </a:r>
          </a:p>
          <a:p>
            <a:pPr>
              <a:buNone/>
            </a:pPr>
            <a:r>
              <a:rPr lang="en-US" b="1" dirty="0" smtClean="0">
                <a:latin typeface="Courier New"/>
                <a:cs typeface="Courier New"/>
              </a:rPr>
              <a:t>}</a:t>
            </a:r>
          </a:p>
          <a:p>
            <a:pPr>
              <a:buNone/>
            </a:pPr>
            <a:r>
              <a:rPr lang="en-US" b="1" dirty="0" smtClean="0">
                <a:latin typeface="Courier New"/>
                <a:cs typeface="Courier New"/>
              </a:rPr>
              <a:t>else {</a:t>
            </a:r>
          </a:p>
          <a:p>
            <a:pPr>
              <a:buNone/>
            </a:pPr>
            <a:r>
              <a:rPr lang="en-US" b="1" dirty="0" smtClean="0">
                <a:latin typeface="Courier New"/>
                <a:cs typeface="Courier New"/>
              </a:rPr>
              <a:t>	for my $</a:t>
            </a:r>
            <a:r>
              <a:rPr lang="en-US" b="1" dirty="0" err="1" smtClean="0">
                <a:latin typeface="Courier New"/>
                <a:cs typeface="Courier New"/>
              </a:rPr>
              <a:t>i</a:t>
            </a:r>
            <a:r>
              <a:rPr lang="en-US" b="1" dirty="0" smtClean="0">
                <a:latin typeface="Courier New"/>
                <a:cs typeface="Courier New"/>
              </a:rPr>
              <a:t> ( 1 .. </a:t>
            </a:r>
            <a:r>
              <a:rPr lang="en-US" b="1" dirty="0" err="1" smtClean="0">
                <a:latin typeface="Courier New"/>
                <a:cs typeface="Courier New"/>
              </a:rPr>
              <a:t>MPI_Comm_size(MPI_COMM_WORLD</a:t>
            </a:r>
            <a:r>
              <a:rPr lang="en-US" b="1" dirty="0" smtClean="0">
                <a:latin typeface="Courier New"/>
                <a:cs typeface="Courier New"/>
              </a:rPr>
              <a:t>) - 1 ) {</a:t>
            </a:r>
          </a:p>
          <a:p>
            <a:pPr>
              <a:buNone/>
            </a:pPr>
            <a:r>
              <a:rPr lang="en-US" b="1" dirty="0" smtClean="0">
                <a:latin typeface="Courier New"/>
                <a:cs typeface="Courier New"/>
              </a:rPr>
              <a:t>		my $</a:t>
            </a:r>
            <a:r>
              <a:rPr lang="en-US" b="1" dirty="0" err="1" smtClean="0">
                <a:latin typeface="Courier New"/>
                <a:cs typeface="Courier New"/>
              </a:rPr>
              <a:t>msg</a:t>
            </a:r>
            <a:r>
              <a:rPr lang="en-US" b="1" dirty="0" smtClean="0">
                <a:latin typeface="Courier New"/>
                <a:cs typeface="Courier New"/>
              </a:rPr>
              <a:t> = </a:t>
            </a:r>
            <a:r>
              <a:rPr lang="en-US" b="1" dirty="0" err="1" smtClean="0">
                <a:latin typeface="Courier New"/>
                <a:cs typeface="Courier New"/>
              </a:rPr>
              <a:t>MPI_Recv($i</a:t>
            </a:r>
            <a:r>
              <a:rPr lang="en-US" b="1" dirty="0" smtClean="0">
                <a:latin typeface="Courier New"/>
                <a:cs typeface="Courier New"/>
              </a:rPr>
              <a:t>, 123, MPI_COMM_WORLD);</a:t>
            </a:r>
          </a:p>
          <a:p>
            <a:pPr>
              <a:buNone/>
            </a:pPr>
            <a:r>
              <a:rPr lang="en-US" b="1" dirty="0" smtClean="0">
                <a:latin typeface="Courier New"/>
                <a:cs typeface="Courier New"/>
              </a:rPr>
              <a:t>		print "$rank received: '$</a:t>
            </a:r>
            <a:r>
              <a:rPr lang="en-US" b="1" dirty="0" err="1" smtClean="0">
                <a:latin typeface="Courier New"/>
                <a:cs typeface="Courier New"/>
              </a:rPr>
              <a:t>msg'\n</a:t>
            </a:r>
            <a:r>
              <a:rPr lang="en-US" b="1" dirty="0" smtClean="0">
                <a:latin typeface="Courier New"/>
                <a:cs typeface="Courier New"/>
              </a:rPr>
              <a:t>";</a:t>
            </a:r>
          </a:p>
          <a:p>
            <a:pPr>
              <a:buNone/>
            </a:pPr>
            <a:r>
              <a:rPr lang="en-US" b="1" dirty="0" smtClean="0">
                <a:latin typeface="Courier New"/>
                <a:cs typeface="Courier New"/>
              </a:rPr>
              <a:t>	}</a:t>
            </a:r>
          </a:p>
          <a:p>
            <a:pPr>
              <a:buNone/>
            </a:pPr>
            <a:r>
              <a:rPr lang="en-US" b="1" dirty="0" smtClean="0">
                <a:latin typeface="Courier New"/>
                <a:cs typeface="Courier New"/>
              </a:rPr>
              <a:t>}</a:t>
            </a:r>
          </a:p>
          <a:p>
            <a:pPr>
              <a:buNone/>
            </a:pPr>
            <a:r>
              <a:rPr lang="en-US" b="1" dirty="0" err="1" smtClean="0">
                <a:latin typeface="Courier New"/>
                <a:cs typeface="Courier New"/>
              </a:rPr>
              <a:t>MPI_Finalize</a:t>
            </a:r>
            <a:r>
              <a:rPr lang="en-US" b="1" dirty="0" smtClean="0">
                <a:latin typeface="Courier New"/>
                <a:cs typeface="Courier New"/>
              </a:rPr>
              <a:t>();</a:t>
            </a:r>
            <a:endParaRPr lang="en-US" b="1" dirty="0">
              <a:latin typeface="Courier New"/>
              <a:cs typeface="Courier New"/>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CORBA/COM</a:t>
            </a:r>
            <a:endParaRPr lang="en-US" dirty="0"/>
          </a:p>
        </p:txBody>
      </p:sp>
      <p:sp>
        <p:nvSpPr>
          <p:cNvPr id="3" name="Content Placeholder 2"/>
          <p:cNvSpPr>
            <a:spLocks noGrp="1"/>
          </p:cNvSpPr>
          <p:nvPr>
            <p:ph idx="1"/>
          </p:nvPr>
        </p:nvSpPr>
        <p:spPr/>
        <p:txBody>
          <a:bodyPr>
            <a:normAutofit/>
          </a:bodyPr>
          <a:lstStyle/>
          <a:p>
            <a:r>
              <a:rPr lang="en-US" dirty="0" smtClean="0"/>
              <a:t>Communication between </a:t>
            </a:r>
            <a:r>
              <a:rPr lang="en-US" i="1" dirty="0" smtClean="0"/>
              <a:t>processes</a:t>
            </a:r>
          </a:p>
          <a:p>
            <a:r>
              <a:rPr lang="en-US" dirty="0" smtClean="0"/>
              <a:t>Processes can run on different, loosely-coupled hardware</a:t>
            </a:r>
          </a:p>
          <a:p>
            <a:r>
              <a:rPr lang="en-US" dirty="0" smtClean="0"/>
              <a:t>Old (pre-DNS) protocol</a:t>
            </a:r>
          </a:p>
          <a:p>
            <a:r>
              <a:rPr lang="en-US" dirty="0" smtClean="0"/>
              <a:t>Should be portable, but different incompatible implementations</a:t>
            </a:r>
          </a:p>
          <a:p>
            <a:r>
              <a:rPr lang="en-US" dirty="0" smtClean="0"/>
              <a:t>Network latency is a bottleneck</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SOAP web services</a:t>
            </a:r>
            <a:endParaRPr lang="en-US" dirty="0"/>
          </a:p>
        </p:txBody>
      </p:sp>
      <p:sp>
        <p:nvSpPr>
          <p:cNvPr id="3" name="Content Placeholder 2"/>
          <p:cNvSpPr>
            <a:spLocks noGrp="1"/>
          </p:cNvSpPr>
          <p:nvPr>
            <p:ph idx="1"/>
          </p:nvPr>
        </p:nvSpPr>
        <p:spPr/>
        <p:txBody>
          <a:bodyPr/>
          <a:lstStyle/>
          <a:p>
            <a:r>
              <a:rPr lang="en-US" dirty="0" smtClean="0"/>
              <a:t>Communication between </a:t>
            </a:r>
            <a:r>
              <a:rPr lang="en-US" i="1" dirty="0" smtClean="0"/>
              <a:t>processes</a:t>
            </a:r>
            <a:endParaRPr lang="en-US" dirty="0" smtClean="0"/>
          </a:p>
          <a:p>
            <a:r>
              <a:rPr lang="en-US" dirty="0" smtClean="0"/>
              <a:t>Based on text-based web standards </a:t>
            </a:r>
          </a:p>
          <a:p>
            <a:r>
              <a:rPr lang="en-US" dirty="0" smtClean="0"/>
              <a:t>Some workflow tools (e.g. </a:t>
            </a:r>
            <a:r>
              <a:rPr lang="en-US" dirty="0" err="1" smtClean="0"/>
              <a:t>Taverna</a:t>
            </a:r>
            <a:r>
              <a:rPr lang="en-US" dirty="0" smtClean="0"/>
              <a:t>) use SOAP</a:t>
            </a:r>
          </a:p>
          <a:p>
            <a:r>
              <a:rPr lang="en-US" dirty="0" smtClean="0"/>
              <a:t>Complex, fragile, incompatible implementations</a:t>
            </a:r>
          </a:p>
          <a:p>
            <a:r>
              <a:rPr lang="en-US" dirty="0" smtClean="0"/>
              <a:t>Network latency is a bottleneck</a:t>
            </a:r>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Moore's law</a:t>
            </a:r>
            <a:endParaRPr lang="en-US" dirty="0"/>
          </a:p>
        </p:txBody>
      </p:sp>
      <p:pic>
        <p:nvPicPr>
          <p:cNvPr id="7" name="Content Placeholder 6" descr="1000px-Transistor_Count_and_Moore's_Law_-_2011.png"/>
          <p:cNvPicPr>
            <a:picLocks noGrp="1" noChangeAspect="1"/>
          </p:cNvPicPr>
          <p:nvPr>
            <p:ph sz="half" idx="1"/>
          </p:nvPr>
        </p:nvPicPr>
        <p:blipFill>
          <a:blip r:embed="rId2"/>
          <a:srcRect/>
          <a:stretch>
            <a:fillRect/>
          </a:stretch>
        </p:blipFill>
        <p:spPr>
          <a:xfrm>
            <a:off x="152400" y="1600201"/>
            <a:ext cx="4536518" cy="4078334"/>
          </a:xfrm>
        </p:spPr>
      </p:pic>
      <p:sp>
        <p:nvSpPr>
          <p:cNvPr id="8" name="Content Placeholder 7"/>
          <p:cNvSpPr>
            <a:spLocks noGrp="1"/>
          </p:cNvSpPr>
          <p:nvPr>
            <p:ph sz="half" idx="2"/>
          </p:nvPr>
        </p:nvSpPr>
        <p:spPr>
          <a:xfrm>
            <a:off x="4800600" y="1676400"/>
            <a:ext cx="4038600" cy="3657600"/>
          </a:xfrm>
        </p:spPr>
        <p:txBody>
          <a:bodyPr>
            <a:normAutofit/>
          </a:bodyPr>
          <a:lstStyle/>
          <a:p>
            <a:pPr marL="0" indent="0">
              <a:buNone/>
            </a:pPr>
            <a:r>
              <a:rPr lang="en-US" sz="2000" dirty="0" smtClean="0"/>
              <a:t>Moore's law is the observation that over the history of computing hardware, the number of transistors on integrated circuits doubles approximately every two years. The period often quoted as "18 months" is due to Intel executive David House, who predicted that period for a doubling in chip performance (being a combination of the effect of more transistors and their being faster).</a:t>
            </a:r>
            <a:endParaRPr lang="en-US"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RESTful</a:t>
            </a:r>
            <a:r>
              <a:rPr lang="en-US" dirty="0" smtClean="0"/>
              <a:t> web service</a:t>
            </a:r>
            <a:endParaRPr lang="en-US" dirty="0"/>
          </a:p>
        </p:txBody>
      </p:sp>
      <p:sp>
        <p:nvSpPr>
          <p:cNvPr id="3" name="Content Placeholder 2"/>
          <p:cNvSpPr>
            <a:spLocks noGrp="1"/>
          </p:cNvSpPr>
          <p:nvPr>
            <p:ph idx="1"/>
          </p:nvPr>
        </p:nvSpPr>
        <p:spPr/>
        <p:txBody>
          <a:bodyPr/>
          <a:lstStyle/>
          <a:p>
            <a:r>
              <a:rPr lang="en-US" dirty="0" smtClean="0"/>
              <a:t>Communication between </a:t>
            </a:r>
            <a:r>
              <a:rPr lang="en-US" i="1" dirty="0" smtClean="0"/>
              <a:t>processes</a:t>
            </a:r>
            <a:endParaRPr lang="en-US" dirty="0" smtClean="0"/>
          </a:p>
          <a:p>
            <a:r>
              <a:rPr lang="en-US" dirty="0" smtClean="0"/>
              <a:t>Simple "protocol": basically web sites that exchange data instead of web pages</a:t>
            </a:r>
          </a:p>
          <a:p>
            <a:r>
              <a:rPr lang="en-US" dirty="0" smtClean="0"/>
              <a:t>Based on web standards (HTTP) but not itself a standard, very </a:t>
            </a:r>
            <a:r>
              <a:rPr lang="en-US" i="1" dirty="0" smtClean="0"/>
              <a:t>ad hoc</a:t>
            </a:r>
          </a:p>
          <a:p>
            <a:r>
              <a:rPr lang="en-US" dirty="0" smtClean="0"/>
              <a:t>Need to design (and document) data formats and methods yourself</a:t>
            </a:r>
          </a:p>
          <a:p>
            <a:r>
              <a:rPr lang="en-US" dirty="0" smtClean="0"/>
              <a:t>Network latency is a bottleneck</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Grids</a:t>
            </a:r>
            <a:endParaRPr lang="en-US" dirty="0"/>
          </a:p>
        </p:txBody>
      </p:sp>
      <p:sp>
        <p:nvSpPr>
          <p:cNvPr id="3" name="Content Placeholder 2"/>
          <p:cNvSpPr>
            <a:spLocks noGrp="1"/>
          </p:cNvSpPr>
          <p:nvPr>
            <p:ph idx="1"/>
          </p:nvPr>
        </p:nvSpPr>
        <p:spPr/>
        <p:txBody>
          <a:bodyPr/>
          <a:lstStyle/>
          <a:p>
            <a:r>
              <a:rPr lang="en-US" dirty="0" smtClean="0"/>
              <a:t>Communication between </a:t>
            </a:r>
            <a:r>
              <a:rPr lang="en-US" i="1" dirty="0" smtClean="0"/>
              <a:t>processes</a:t>
            </a:r>
            <a:endParaRPr lang="en-US" dirty="0" smtClean="0"/>
          </a:p>
          <a:p>
            <a:r>
              <a:rPr lang="en-US" dirty="0" smtClean="0"/>
              <a:t>Like a cluster, but more distributed, e.g. "national grids"</a:t>
            </a:r>
          </a:p>
          <a:p>
            <a:r>
              <a:rPr lang="en-US" dirty="0" smtClean="0"/>
              <a:t>Potentially more diverse, less reliably available hardware within one grid</a:t>
            </a:r>
          </a:p>
          <a:p>
            <a:r>
              <a:rPr lang="en-US" dirty="0" smtClean="0"/>
              <a:t>Complex logic required for identifying and claiming resources ("</a:t>
            </a:r>
            <a:r>
              <a:rPr lang="en-US" dirty="0" err="1" smtClean="0"/>
              <a:t>queueing</a:t>
            </a:r>
            <a:r>
              <a:rPr lang="en-US" dirty="0" smtClean="0"/>
              <a:t>")</a:t>
            </a:r>
          </a:p>
          <a:p>
            <a:r>
              <a:rPr lang="en-US" dirty="0" smtClean="0"/>
              <a:t>Network latency is a bottleneck</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Condor</a:t>
            </a:r>
            <a:endParaRPr lang="en-US" dirty="0"/>
          </a:p>
        </p:txBody>
      </p:sp>
      <p:sp>
        <p:nvSpPr>
          <p:cNvPr id="3" name="Content Placeholder 2"/>
          <p:cNvSpPr>
            <a:spLocks noGrp="1"/>
          </p:cNvSpPr>
          <p:nvPr>
            <p:ph idx="1"/>
          </p:nvPr>
        </p:nvSpPr>
        <p:spPr/>
        <p:txBody>
          <a:bodyPr/>
          <a:lstStyle/>
          <a:p>
            <a:r>
              <a:rPr lang="en-US" dirty="0" smtClean="0"/>
              <a:t>Example of a grid implementation</a:t>
            </a:r>
          </a:p>
          <a:p>
            <a:r>
              <a:rPr lang="en-US" dirty="0" smtClean="0"/>
              <a:t>Can be used to leverage "sleeping" desktops, e.g. in an institution ("CPU scavenging")</a:t>
            </a:r>
          </a:p>
          <a:p>
            <a:r>
              <a:rPr lang="en-US" dirty="0" smtClean="0"/>
              <a:t>Can identify and claim suitable hardware/OS combinations</a:t>
            </a:r>
          </a:p>
          <a:p>
            <a:r>
              <a:rPr lang="en-US" dirty="0" smtClean="0"/>
              <a:t>Network latency is a bottleneck</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make</a:t>
            </a:r>
            <a:endParaRPr lang="en-US" dirty="0"/>
          </a:p>
        </p:txBody>
      </p:sp>
      <p:sp>
        <p:nvSpPr>
          <p:cNvPr id="3" name="Content Placeholder 2"/>
          <p:cNvSpPr>
            <a:spLocks noGrp="1"/>
          </p:cNvSpPr>
          <p:nvPr>
            <p:ph idx="1"/>
          </p:nvPr>
        </p:nvSpPr>
        <p:spPr/>
        <p:txBody>
          <a:bodyPr/>
          <a:lstStyle/>
          <a:p>
            <a:r>
              <a:rPr lang="en-US" dirty="0" smtClean="0"/>
              <a:t>Available in GNU make, with the –</a:t>
            </a:r>
            <a:r>
              <a:rPr lang="en-US" dirty="0" err="1" smtClean="0"/>
              <a:t>j</a:t>
            </a:r>
            <a:r>
              <a:rPr lang="en-US" dirty="0" smtClean="0"/>
              <a:t> &lt;</a:t>
            </a:r>
            <a:r>
              <a:rPr lang="en-US" dirty="0" err="1" smtClean="0"/>
              <a:t>n</a:t>
            </a:r>
            <a:r>
              <a:rPr lang="en-US" dirty="0" smtClean="0"/>
              <a:t>&gt; flag</a:t>
            </a:r>
          </a:p>
          <a:p>
            <a:r>
              <a:rPr lang="en-US" dirty="0" smtClean="0"/>
              <a:t>Easy way of achieving trivial parallelization</a:t>
            </a:r>
          </a:p>
          <a:p>
            <a:r>
              <a:rPr lang="en-US" dirty="0" smtClean="0"/>
              <a:t>No communication between processes</a:t>
            </a:r>
          </a:p>
          <a:p>
            <a:r>
              <a:rPr lang="en-US" dirty="0" smtClean="0"/>
              <a:t>Very portable: can test it out on your laptop</a:t>
            </a:r>
          </a:p>
          <a:p>
            <a:r>
              <a:rPr lang="en-US" dirty="0" smtClean="0"/>
              <a:t>Uses </a:t>
            </a:r>
            <a:r>
              <a:rPr lang="en-US" dirty="0" err="1" smtClean="0"/>
              <a:t>multicore</a:t>
            </a:r>
            <a:r>
              <a:rPr lang="en-US" dirty="0" smtClean="0"/>
              <a:t> hardware</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Exercise: Parallelize Plasmodium Alignment</a:t>
            </a:r>
            <a:endParaRPr lang="en-US" dirty="0"/>
          </a:p>
        </p:txBody>
      </p:sp>
      <p:sp>
        <p:nvSpPr>
          <p:cNvPr id="3" name="Content Placeholder 2"/>
          <p:cNvSpPr>
            <a:spLocks noGrp="1"/>
          </p:cNvSpPr>
          <p:nvPr>
            <p:ph sz="half" idx="1"/>
          </p:nvPr>
        </p:nvSpPr>
        <p:spPr>
          <a:xfrm>
            <a:off x="457200" y="1646237"/>
            <a:ext cx="4038600" cy="4525963"/>
          </a:xfrm>
        </p:spPr>
        <p:txBody>
          <a:bodyPr>
            <a:noAutofit/>
          </a:bodyPr>
          <a:lstStyle/>
          <a:p>
            <a:r>
              <a:rPr lang="en-US" sz="2400" dirty="0" smtClean="0"/>
              <a:t>Run the Plasmodium </a:t>
            </a:r>
            <a:r>
              <a:rPr lang="en-US" sz="2400" dirty="0" err="1" smtClean="0"/>
              <a:t>Makefile</a:t>
            </a:r>
            <a:r>
              <a:rPr lang="en-US" sz="2400" dirty="0" smtClean="0"/>
              <a:t> with 2 threads so that it produces SAI files in parallel before producing the </a:t>
            </a:r>
            <a:r>
              <a:rPr lang="en-US" sz="2400" dirty="0" err="1" smtClean="0"/>
              <a:t>sampe</a:t>
            </a:r>
            <a:r>
              <a:rPr lang="en-US" sz="2400" dirty="0" smtClean="0"/>
              <a:t> file </a:t>
            </a:r>
          </a:p>
          <a:p>
            <a:r>
              <a:rPr lang="en-US" sz="2400" dirty="0" smtClean="0"/>
              <a:t>How much faster is the parallel invocation?</a:t>
            </a:r>
          </a:p>
          <a:p>
            <a:r>
              <a:rPr lang="en-US" sz="2400" dirty="0" smtClean="0"/>
              <a:t>Can you spot the parallelization problem with the </a:t>
            </a:r>
            <a:r>
              <a:rPr lang="en-US" sz="2400" dirty="0" err="1" smtClean="0"/>
              <a:t>Makefile</a:t>
            </a:r>
            <a:r>
              <a:rPr lang="en-US" sz="2400" dirty="0" smtClean="0"/>
              <a:t> on the right?</a:t>
            </a:r>
            <a:endParaRPr lang="en-US" sz="2400" dirty="0"/>
          </a:p>
        </p:txBody>
      </p:sp>
      <p:sp>
        <p:nvSpPr>
          <p:cNvPr id="4" name="Content Placeholder 3"/>
          <p:cNvSpPr>
            <a:spLocks noGrp="1"/>
          </p:cNvSpPr>
          <p:nvPr>
            <p:ph sz="half" idx="2"/>
          </p:nvPr>
        </p:nvSpPr>
        <p:spPr>
          <a:xfrm>
            <a:off x="4572000" y="1676400"/>
            <a:ext cx="2209800" cy="4525963"/>
          </a:xfrm>
          <a:ln>
            <a:solidFill>
              <a:schemeClr val="tx1"/>
            </a:solidFill>
          </a:ln>
        </p:spPr>
        <p:txBody>
          <a:bodyPr>
            <a:normAutofit fontScale="55000" lnSpcReduction="20000"/>
          </a:bodyPr>
          <a:lstStyle/>
          <a:p>
            <a:pPr>
              <a:buNone/>
            </a:pPr>
            <a:endParaRPr lang="en-US" dirty="0" smtClean="0"/>
          </a:p>
          <a:p>
            <a:pPr>
              <a:buNone/>
            </a:pPr>
            <a:r>
              <a:rPr lang="en-US" dirty="0" smtClean="0"/>
              <a:t>.PHONY: all</a:t>
            </a:r>
          </a:p>
          <a:p>
            <a:pPr>
              <a:buNone/>
            </a:pPr>
            <a:r>
              <a:rPr lang="en-US" dirty="0" smtClean="0"/>
              <a:t>all: t5 t4 t1</a:t>
            </a:r>
          </a:p>
          <a:p>
            <a:pPr>
              <a:buNone/>
            </a:pPr>
            <a:r>
              <a:rPr lang="en-US" dirty="0" smtClean="0"/>
              <a:t>   @echo Making $@</a:t>
            </a:r>
          </a:p>
          <a:p>
            <a:pPr>
              <a:buNone/>
            </a:pPr>
            <a:endParaRPr lang="en-US" dirty="0" smtClean="0"/>
          </a:p>
          <a:p>
            <a:pPr>
              <a:buNone/>
            </a:pPr>
            <a:r>
              <a:rPr lang="en-US" dirty="0" smtClean="0"/>
              <a:t>t1: t3 t2</a:t>
            </a:r>
          </a:p>
          <a:p>
            <a:pPr>
              <a:buNone/>
            </a:pPr>
            <a:r>
              <a:rPr lang="en-US" dirty="0" smtClean="0"/>
              <a:t>	touch $@</a:t>
            </a:r>
          </a:p>
          <a:p>
            <a:pPr>
              <a:buNone/>
            </a:pPr>
            <a:endParaRPr lang="en-US" dirty="0" smtClean="0"/>
          </a:p>
          <a:p>
            <a:pPr>
              <a:buNone/>
            </a:pPr>
            <a:r>
              <a:rPr lang="en-US" dirty="0" smtClean="0"/>
              <a:t>t2:</a:t>
            </a:r>
          </a:p>
          <a:p>
            <a:pPr>
              <a:buNone/>
            </a:pPr>
            <a:r>
              <a:rPr lang="en-US" dirty="0" smtClean="0"/>
              <a:t>	cp t3 $@</a:t>
            </a:r>
          </a:p>
          <a:p>
            <a:pPr>
              <a:buNone/>
            </a:pPr>
            <a:endParaRPr lang="en-US" dirty="0" smtClean="0"/>
          </a:p>
          <a:p>
            <a:pPr>
              <a:buNone/>
            </a:pPr>
            <a:r>
              <a:rPr lang="en-US" dirty="0" smtClean="0"/>
              <a:t>t3:</a:t>
            </a:r>
          </a:p>
          <a:p>
            <a:pPr>
              <a:buNone/>
            </a:pPr>
            <a:r>
              <a:rPr lang="en-US" dirty="0" smtClean="0"/>
              <a:t>	touch $@</a:t>
            </a:r>
          </a:p>
          <a:p>
            <a:pPr>
              <a:buNone/>
            </a:pPr>
            <a:endParaRPr lang="en-US" dirty="0" smtClean="0"/>
          </a:p>
          <a:p>
            <a:pPr>
              <a:buNone/>
            </a:pPr>
            <a:r>
              <a:rPr lang="en-US" dirty="0" smtClean="0"/>
              <a:t>t4:</a:t>
            </a:r>
          </a:p>
          <a:p>
            <a:pPr>
              <a:buNone/>
            </a:pPr>
            <a:r>
              <a:rPr lang="en-US" dirty="0" smtClean="0"/>
              <a:t>	touch $@</a:t>
            </a:r>
          </a:p>
          <a:p>
            <a:pPr>
              <a:buNone/>
            </a:pPr>
            <a:endParaRPr lang="en-US" dirty="0" smtClean="0"/>
          </a:p>
          <a:p>
            <a:pPr>
              <a:buNone/>
            </a:pPr>
            <a:r>
              <a:rPr lang="en-US" dirty="0" smtClean="0"/>
              <a:t>t5:</a:t>
            </a:r>
          </a:p>
          <a:p>
            <a:pPr>
              <a:buNone/>
            </a:pPr>
            <a:r>
              <a:rPr lang="en-US" dirty="0" smtClean="0"/>
              <a:t>	touch $@</a:t>
            </a:r>
            <a:endParaRPr lang="en-US" dirty="0"/>
          </a:p>
        </p:txBody>
      </p:sp>
      <p:sp>
        <p:nvSpPr>
          <p:cNvPr id="5" name="Cloud Callout 4"/>
          <p:cNvSpPr/>
          <p:nvPr/>
        </p:nvSpPr>
        <p:spPr>
          <a:xfrm>
            <a:off x="6400800" y="1143000"/>
            <a:ext cx="2362200" cy="1676400"/>
          </a:xfrm>
          <a:prstGeom prst="cloudCallout">
            <a:avLst>
              <a:gd name="adj1" fmla="val -62857"/>
              <a:gd name="adj2" fmla="val 86884"/>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Copy me to a text file and run with and without –</a:t>
            </a:r>
            <a:r>
              <a:rPr lang="en-US" dirty="0" err="1" smtClean="0"/>
              <a:t>j</a:t>
            </a:r>
            <a:r>
              <a:rPr lang="en-US" dirty="0" smtClean="0"/>
              <a:t> 2 argument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Moore’s (</a:t>
            </a:r>
            <a:r>
              <a:rPr lang="en-US" dirty="0" err="1" smtClean="0"/>
              <a:t>Kryder's</a:t>
            </a:r>
            <a:r>
              <a:rPr lang="en-US" dirty="0" smtClean="0"/>
              <a:t>) law and genomics</a:t>
            </a:r>
            <a:endParaRPr lang="en-US" dirty="0"/>
          </a:p>
        </p:txBody>
      </p:sp>
      <p:pic>
        <p:nvPicPr>
          <p:cNvPr id="7" name="Content Placeholder 6" descr="mooreslaw.gif"/>
          <p:cNvPicPr>
            <a:picLocks noGrp="1" noChangeAspect="1"/>
          </p:cNvPicPr>
          <p:nvPr>
            <p:ph sz="half" idx="1"/>
          </p:nvPr>
        </p:nvPicPr>
        <p:blipFill>
          <a:blip r:embed="rId2"/>
          <a:srcRect/>
          <a:stretch>
            <a:fillRect/>
          </a:stretch>
        </p:blipFill>
        <p:spPr>
          <a:xfrm>
            <a:off x="457201" y="1981200"/>
            <a:ext cx="3621400" cy="3733800"/>
          </a:xfrm>
        </p:spPr>
      </p:pic>
      <p:pic>
        <p:nvPicPr>
          <p:cNvPr id="8" name="Content Placeholder 7" descr="dna_and_chips.jpeg"/>
          <p:cNvPicPr>
            <a:picLocks noGrp="1" noChangeAspect="1"/>
          </p:cNvPicPr>
          <p:nvPr>
            <p:ph sz="half" idx="2"/>
          </p:nvPr>
        </p:nvPicPr>
        <p:blipFill>
          <a:blip r:embed="rId3"/>
          <a:srcRect/>
          <a:stretch>
            <a:fillRect/>
          </a:stretch>
        </p:blipFill>
        <p:spPr>
          <a:xfrm>
            <a:off x="4368336" y="1981200"/>
            <a:ext cx="4318464" cy="3733799"/>
          </a:xfrm>
          <a:ln>
            <a:solidFill>
              <a:schemeClr val="tx1"/>
            </a:solid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Trivial parallelization</a:t>
            </a:r>
            <a:endParaRPr lang="en-US" dirty="0"/>
          </a:p>
        </p:txBody>
      </p:sp>
      <p:sp>
        <p:nvSpPr>
          <p:cNvPr id="3" name="Content Placeholder 2"/>
          <p:cNvSpPr>
            <a:spLocks noGrp="1"/>
          </p:cNvSpPr>
          <p:nvPr>
            <p:ph idx="1"/>
          </p:nvPr>
        </p:nvSpPr>
        <p:spPr/>
        <p:txBody>
          <a:bodyPr/>
          <a:lstStyle/>
          <a:p>
            <a:r>
              <a:rPr lang="en-US" dirty="0" smtClean="0"/>
              <a:t>Data volume grows faster than computing power or storage capacity</a:t>
            </a:r>
          </a:p>
          <a:p>
            <a:r>
              <a:rPr lang="en-US" dirty="0" smtClean="0"/>
              <a:t>But we can throw </a:t>
            </a:r>
            <a:r>
              <a:rPr lang="en-US" i="1" dirty="0" smtClean="0"/>
              <a:t>more</a:t>
            </a:r>
            <a:r>
              <a:rPr lang="en-US" dirty="0" smtClean="0"/>
              <a:t> computers at the problem</a:t>
            </a:r>
          </a:p>
          <a:p>
            <a:r>
              <a:rPr lang="en-US" dirty="0" smtClean="0"/>
              <a:t>If we can subdivide our problem into independent </a:t>
            </a:r>
            <a:r>
              <a:rPr lang="en-US" dirty="0" err="1" smtClean="0"/>
              <a:t>subproblems</a:t>
            </a:r>
            <a:r>
              <a:rPr lang="en-US" dirty="0" smtClean="0"/>
              <a:t>, parallelization is easy (trivial, even).</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Examples of trivial parallelization</a:t>
            </a:r>
            <a:endParaRPr lang="en-US" dirty="0"/>
          </a:p>
        </p:txBody>
      </p:sp>
      <p:sp>
        <p:nvSpPr>
          <p:cNvPr id="5" name="Content Placeholder 4"/>
          <p:cNvSpPr>
            <a:spLocks noGrp="1"/>
          </p:cNvSpPr>
          <p:nvPr>
            <p:ph idx="1"/>
          </p:nvPr>
        </p:nvSpPr>
        <p:spPr/>
        <p:txBody>
          <a:bodyPr/>
          <a:lstStyle/>
          <a:p>
            <a:r>
              <a:rPr lang="en-US" dirty="0" smtClean="0"/>
              <a:t>Next generation sequencing!</a:t>
            </a:r>
          </a:p>
          <a:p>
            <a:r>
              <a:rPr lang="en-US" dirty="0" smtClean="0"/>
              <a:t>Align reads against a reference</a:t>
            </a:r>
          </a:p>
          <a:p>
            <a:r>
              <a:rPr lang="en-US" dirty="0" smtClean="0"/>
              <a:t>BLAST sequences against a database</a:t>
            </a:r>
          </a:p>
          <a:p>
            <a:r>
              <a:rPr lang="en-US" dirty="0" smtClean="0"/>
              <a:t>Anything where multiple files are all treated equally, independently:</a:t>
            </a:r>
          </a:p>
          <a:p>
            <a:pPr lvl="1"/>
            <a:r>
              <a:rPr lang="en-US" dirty="0" smtClean="0"/>
              <a:t>Download files</a:t>
            </a:r>
          </a:p>
          <a:p>
            <a:pPr lvl="1"/>
            <a:r>
              <a:rPr lang="en-US" dirty="0" smtClean="0"/>
              <a:t>Expand archives</a:t>
            </a:r>
          </a:p>
          <a:p>
            <a:pPr lvl="1"/>
            <a:r>
              <a:rPr lang="en-US" dirty="0" smtClean="0"/>
              <a:t>Convert file formats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Harder to parallelize</a:t>
            </a:r>
            <a:endParaRPr lang="en-US" dirty="0"/>
          </a:p>
        </p:txBody>
      </p:sp>
      <p:sp>
        <p:nvSpPr>
          <p:cNvPr id="3" name="Content Placeholder 2"/>
          <p:cNvSpPr>
            <a:spLocks noGrp="1"/>
          </p:cNvSpPr>
          <p:nvPr>
            <p:ph idx="1"/>
          </p:nvPr>
        </p:nvSpPr>
        <p:spPr/>
        <p:txBody>
          <a:bodyPr>
            <a:normAutofit lnSpcReduction="10000"/>
          </a:bodyPr>
          <a:lstStyle/>
          <a:p>
            <a:r>
              <a:rPr lang="en-US" dirty="0" smtClean="0"/>
              <a:t>If the state of one computation depends on that of another, parallelization is not trivial – but still possible, if the computations can communicate.</a:t>
            </a:r>
          </a:p>
          <a:p>
            <a:r>
              <a:rPr lang="en-US" dirty="0" smtClean="0"/>
              <a:t>For example, multiple heated Markov chains in a Bayesian analysis (MC3) need to exchange information about what they've accepted.</a:t>
            </a:r>
          </a:p>
          <a:p>
            <a:r>
              <a:rPr lang="en-US" dirty="0" smtClean="0"/>
              <a:t>There are different ways in which this information can be exchanged.</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a:t>
            </a:r>
            <a:endParaRPr lang="en-US" dirty="0"/>
          </a:p>
        </p:txBody>
      </p:sp>
      <p:sp>
        <p:nvSpPr>
          <p:cNvPr id="3" name="Content Placeholder 2"/>
          <p:cNvSpPr>
            <a:spLocks noGrp="1"/>
          </p:cNvSpPr>
          <p:nvPr>
            <p:ph idx="1"/>
          </p:nvPr>
        </p:nvSpPr>
        <p:spPr/>
        <p:txBody>
          <a:bodyPr>
            <a:normAutofit lnSpcReduction="10000"/>
          </a:bodyPr>
          <a:lstStyle/>
          <a:p>
            <a:r>
              <a:rPr lang="en-US" dirty="0" smtClean="0"/>
              <a:t>A thread is a sequence of instructions within a process. </a:t>
            </a:r>
          </a:p>
          <a:p>
            <a:r>
              <a:rPr lang="en-US" dirty="0" smtClean="0"/>
              <a:t>Multiple threads can exist within the same process.</a:t>
            </a:r>
          </a:p>
          <a:p>
            <a:r>
              <a:rPr lang="en-US" dirty="0" smtClean="0"/>
              <a:t>Threads can share resources (e.g. memory), hence exchange information.</a:t>
            </a:r>
          </a:p>
          <a:p>
            <a:r>
              <a:rPr lang="en-US" dirty="0" smtClean="0"/>
              <a:t>On a multi-core CPU, threads can be executed in parallel.</a:t>
            </a:r>
          </a:p>
          <a:p>
            <a:r>
              <a:rPr lang="en-US" dirty="0" smtClean="0"/>
              <a:t>Very portable, different implementations.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a:t>
            </a:r>
            <a:endParaRPr lang="en-US" dirty="0"/>
          </a:p>
        </p:txBody>
      </p:sp>
      <p:pic>
        <p:nvPicPr>
          <p:cNvPr id="4" name="Content Placeholder 3" descr="1000px-Multithreaded_process.png"/>
          <p:cNvPicPr>
            <a:picLocks noGrp="1" noChangeAspect="1"/>
          </p:cNvPicPr>
          <p:nvPr>
            <p:ph idx="1"/>
          </p:nvPr>
        </p:nvPicPr>
        <p:blipFill>
          <a:blip r:embed="rId2"/>
          <a:srcRect l="-35824" r="-35824"/>
          <a:stretch>
            <a:fillRect/>
          </a:stretch>
        </p:blip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 example</a:t>
            </a:r>
            <a:endParaRPr lang="en-US" dirty="0"/>
          </a:p>
        </p:txBody>
      </p:sp>
      <p:sp>
        <p:nvSpPr>
          <p:cNvPr id="3" name="Content Placeholder 2"/>
          <p:cNvSpPr>
            <a:spLocks noGrp="1"/>
          </p:cNvSpPr>
          <p:nvPr>
            <p:ph idx="1"/>
          </p:nvPr>
        </p:nvSpPr>
        <p:spPr>
          <a:xfrm>
            <a:off x="1143000" y="1600200"/>
            <a:ext cx="6934200" cy="4525963"/>
          </a:xfrm>
        </p:spPr>
        <p:txBody>
          <a:bodyPr>
            <a:normAutofit fontScale="85000" lnSpcReduction="20000"/>
          </a:bodyPr>
          <a:lstStyle/>
          <a:p>
            <a:pPr>
              <a:buNone/>
            </a:pPr>
            <a:r>
              <a:rPr lang="en-US" dirty="0" smtClean="0">
                <a:latin typeface="Courier New"/>
                <a:cs typeface="Courier New"/>
              </a:rPr>
              <a:t>use strict;</a:t>
            </a:r>
          </a:p>
          <a:p>
            <a:pPr>
              <a:buNone/>
            </a:pPr>
            <a:r>
              <a:rPr lang="en-US" dirty="0" smtClean="0">
                <a:latin typeface="Courier New"/>
                <a:cs typeface="Courier New"/>
              </a:rPr>
              <a:t>use threads;</a:t>
            </a:r>
          </a:p>
          <a:p>
            <a:pPr>
              <a:buNone/>
            </a:pPr>
            <a:r>
              <a:rPr lang="en-US" dirty="0" smtClean="0">
                <a:latin typeface="Courier New"/>
                <a:cs typeface="Courier New"/>
              </a:rPr>
              <a:t>my @threads;</a:t>
            </a:r>
          </a:p>
          <a:p>
            <a:pPr>
              <a:buNone/>
            </a:pPr>
            <a:r>
              <a:rPr lang="en-US" dirty="0" smtClean="0">
                <a:latin typeface="Courier New"/>
                <a:cs typeface="Courier New"/>
              </a:rPr>
              <a:t>for ( 1 .. 10 ) {</a:t>
            </a:r>
          </a:p>
          <a:p>
            <a:pPr>
              <a:buNone/>
            </a:pPr>
            <a:r>
              <a:rPr lang="en-US" dirty="0" smtClean="0">
                <a:latin typeface="Courier New"/>
                <a:cs typeface="Courier New"/>
              </a:rPr>
              <a:t>    my $</a:t>
            </a:r>
            <a:r>
              <a:rPr lang="en-US" dirty="0" err="1" smtClean="0">
                <a:latin typeface="Courier New"/>
                <a:cs typeface="Courier New"/>
              </a:rPr>
              <a:t>thr</a:t>
            </a:r>
            <a:r>
              <a:rPr lang="en-US" dirty="0" smtClean="0">
                <a:latin typeface="Courier New"/>
                <a:cs typeface="Courier New"/>
              </a:rPr>
              <a:t> = threads-&gt;create(</a:t>
            </a:r>
          </a:p>
          <a:p>
            <a:pPr>
              <a:buNone/>
            </a:pPr>
            <a:r>
              <a:rPr lang="en-US" dirty="0" smtClean="0">
                <a:latin typeface="Courier New"/>
                <a:cs typeface="Courier New"/>
              </a:rPr>
              <a:t>        sub{$_}</a:t>
            </a:r>
          </a:p>
          <a:p>
            <a:pPr>
              <a:buNone/>
            </a:pPr>
            <a:r>
              <a:rPr lang="en-US" dirty="0" smtClean="0">
                <a:latin typeface="Courier New"/>
                <a:cs typeface="Courier New"/>
              </a:rPr>
              <a:t>    ); </a:t>
            </a:r>
          </a:p>
          <a:p>
            <a:pPr>
              <a:buNone/>
            </a:pPr>
            <a:r>
              <a:rPr lang="en-US" dirty="0" smtClean="0">
                <a:latin typeface="Courier New"/>
                <a:cs typeface="Courier New"/>
              </a:rPr>
              <a:t>    push @threads, $</a:t>
            </a:r>
            <a:r>
              <a:rPr lang="en-US" dirty="0" err="1" smtClean="0">
                <a:latin typeface="Courier New"/>
                <a:cs typeface="Courier New"/>
              </a:rPr>
              <a:t>thr</a:t>
            </a:r>
            <a:r>
              <a:rPr lang="en-US" dirty="0" smtClean="0">
                <a:latin typeface="Courier New"/>
                <a:cs typeface="Courier New"/>
              </a:rPr>
              <a:t>;</a:t>
            </a:r>
          </a:p>
          <a:p>
            <a:pPr>
              <a:buNone/>
            </a:pPr>
            <a:r>
              <a:rPr lang="en-US" dirty="0" smtClean="0">
                <a:latin typeface="Courier New"/>
                <a:cs typeface="Courier New"/>
              </a:rPr>
              <a:t>}</a:t>
            </a:r>
          </a:p>
          <a:p>
            <a:pPr>
              <a:buNone/>
            </a:pPr>
            <a:r>
              <a:rPr lang="en-US" dirty="0" smtClean="0">
                <a:latin typeface="Courier New"/>
                <a:cs typeface="Courier New"/>
              </a:rPr>
              <a:t># …wait for @threads to finish…</a:t>
            </a:r>
            <a:endParaRPr lang="en-US" dirty="0">
              <a:latin typeface="Courier New"/>
              <a:cs typeface="Courier New"/>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148</TotalTime>
  <Words>1285</Words>
  <Application>Microsoft Macintosh PowerPoint</Application>
  <PresentationFormat>On-screen Show (4:3)</PresentationFormat>
  <Paragraphs>168</Paragraphs>
  <Slides>24</Slides>
  <Notes>1</Notes>
  <HiddenSlides>0</HiddenSlides>
  <MMClips>0</MMClips>
  <ScaleCrop>false</ScaleCrop>
  <HeadingPairs>
    <vt:vector size="4" baseType="variant">
      <vt:variant>
        <vt:lpstr>Design Template</vt:lpstr>
      </vt:variant>
      <vt:variant>
        <vt:i4>1</vt:i4>
      </vt:variant>
      <vt:variant>
        <vt:lpstr>Slide Titles</vt:lpstr>
      </vt:variant>
      <vt:variant>
        <vt:i4>24</vt:i4>
      </vt:variant>
    </vt:vector>
  </HeadingPairs>
  <TitlesOfParts>
    <vt:vector size="25" baseType="lpstr">
      <vt:lpstr>Office Theme</vt:lpstr>
      <vt:lpstr>Parallelization</vt:lpstr>
      <vt:lpstr>Moore's law</vt:lpstr>
      <vt:lpstr>Moore’s (Kryder's) law and genomics</vt:lpstr>
      <vt:lpstr>Trivial parallelization</vt:lpstr>
      <vt:lpstr>Examples of trivial parallelization</vt:lpstr>
      <vt:lpstr>Harder to parallelize</vt:lpstr>
      <vt:lpstr>Threads</vt:lpstr>
      <vt:lpstr>Threads</vt:lpstr>
      <vt:lpstr>Threads example</vt:lpstr>
      <vt:lpstr>GPU</vt:lpstr>
      <vt:lpstr>Clusters</vt:lpstr>
      <vt:lpstr>Sun Grid Engine</vt:lpstr>
      <vt:lpstr>SGE Job Scripts</vt:lpstr>
      <vt:lpstr>SGE Head Node Commands</vt:lpstr>
      <vt:lpstr>SGE Wrapper Script</vt:lpstr>
      <vt:lpstr>MPI</vt:lpstr>
      <vt:lpstr>MPI example</vt:lpstr>
      <vt:lpstr>CORBA/COM</vt:lpstr>
      <vt:lpstr>SOAP web services</vt:lpstr>
      <vt:lpstr>RESTful web service</vt:lpstr>
      <vt:lpstr>Grids</vt:lpstr>
      <vt:lpstr>Condor</vt:lpstr>
      <vt:lpstr>Parallel make</vt:lpstr>
      <vt:lpstr>Exercise: Parallelize Plasmodium Alignment</vt:lpstr>
    </vt:vector>
  </TitlesOfParts>
  <Company>University of Reading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Parallelization</dc:title>
  <dc:creator>Rutger Vos</dc:creator>
  <cp:lastModifiedBy>Office 2004 User</cp:lastModifiedBy>
  <cp:revision>48</cp:revision>
  <dcterms:created xsi:type="dcterms:W3CDTF">2012-09-13T10:03:09Z</dcterms:created>
  <dcterms:modified xsi:type="dcterms:W3CDTF">2012-09-13T10:26:02Z</dcterms:modified>
</cp:coreProperties>
</file>