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s/slide18.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s/slide19.xml" ContentType="application/vnd.openxmlformats-officedocument.presentationml.slide+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s/slide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Default Extension="gif" ContentType="image/gif"/>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theme/theme1.xml" ContentType="application/vnd.openxmlformats-officedocument.theme+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2"/>
  </p:notesMasterIdLst>
  <p:sldIdLst>
    <p:sldId id="256" r:id="rId2"/>
    <p:sldId id="271" r:id="rId3"/>
    <p:sldId id="257" r:id="rId4"/>
    <p:sldId id="258" r:id="rId5"/>
    <p:sldId id="272" r:id="rId6"/>
    <p:sldId id="273" r:id="rId7"/>
    <p:sldId id="270" r:id="rId8"/>
    <p:sldId id="276" r:id="rId9"/>
    <p:sldId id="274" r:id="rId10"/>
    <p:sldId id="263" r:id="rId11"/>
    <p:sldId id="262" r:id="rId12"/>
    <p:sldId id="261" r:id="rId13"/>
    <p:sldId id="275" r:id="rId14"/>
    <p:sldId id="264" r:id="rId15"/>
    <p:sldId id="265" r:id="rId16"/>
    <p:sldId id="277" r:id="rId17"/>
    <p:sldId id="266" r:id="rId18"/>
    <p:sldId id="267" r:id="rId19"/>
    <p:sldId id="259" r:id="rId20"/>
    <p:sldId id="269"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p:restoredTop sz="94660"/>
  </p:normalViewPr>
  <p:slideViewPr>
    <p:cSldViewPr snapToObjects="1" showGuides="1">
      <p:cViewPr varScale="1">
        <p:scale>
          <a:sx n="87" d="100"/>
          <a:sy n="87" d="100"/>
        </p:scale>
        <p:origin x="-856" y="-112"/>
      </p:cViewPr>
      <p:guideLst>
        <p:guide orient="horz" pos="360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22FD29-94C2-024B-A6DB-DDD6B63A2E89}" type="datetimeFigureOut">
              <a:rPr lang="en-US" smtClean="0"/>
              <a:pPr/>
              <a:t>9/12/12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5FBBA6-EEA2-F14D-8369-41976DA73B8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Introduce parallelization, MPI, </a:t>
            </a:r>
            <a:r>
              <a:rPr lang="en-US" dirty="0" err="1" smtClean="0"/>
              <a:t>OpenMP</a:t>
            </a:r>
            <a:r>
              <a:rPr lang="en-US" dirty="0" smtClean="0"/>
              <a:t>, CUDA, CONDOR, CORBA, </a:t>
            </a:r>
            <a:r>
              <a:rPr lang="en-US" smtClean="0"/>
              <a:t>WS, Designing </a:t>
            </a:r>
            <a:r>
              <a:rPr lang="en-US" dirty="0" smtClean="0"/>
              <a:t>workflows so they can be parallelized</a:t>
            </a:r>
            <a:r>
              <a:rPr lang="en-US" baseline="0" dirty="0" smtClean="0"/>
              <a:t> using GNU make –</a:t>
            </a:r>
            <a:r>
              <a:rPr lang="en-US" baseline="0" dirty="0" err="1" smtClean="0"/>
              <a:t>j</a:t>
            </a:r>
            <a:r>
              <a:rPr lang="en-US" baseline="0" dirty="0" smtClean="0"/>
              <a:t> 4</a:t>
            </a:r>
            <a:endParaRPr lang="en-US" dirty="0"/>
          </a:p>
        </p:txBody>
      </p:sp>
      <p:sp>
        <p:nvSpPr>
          <p:cNvPr id="4" name="Slide Number Placeholder 3"/>
          <p:cNvSpPr>
            <a:spLocks noGrp="1"/>
          </p:cNvSpPr>
          <p:nvPr>
            <p:ph type="sldNum" sz="quarter" idx="10"/>
          </p:nvPr>
        </p:nvSpPr>
        <p:spPr/>
        <p:txBody>
          <a:bodyPr/>
          <a:lstStyle/>
          <a:p>
            <a:fld id="{8E5FBBA6-EEA2-F14D-8369-41976DA73B86}"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E1C771E1-65AF-DB4F-8DBC-7DF996E51DDF}" type="datetimeFigureOut">
              <a:rPr lang="en-US" smtClean="0"/>
              <a:pPr/>
              <a:t>9/12/12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1C771E1-65AF-DB4F-8DBC-7DF996E51DDF}" type="datetimeFigureOut">
              <a:rPr lang="en-US" smtClean="0"/>
              <a:pPr/>
              <a:t>9/12/12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1C771E1-65AF-DB4F-8DBC-7DF996E51DDF}" type="datetimeFigureOut">
              <a:rPr lang="en-US" smtClean="0"/>
              <a:pPr/>
              <a:t>9/12/12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1C771E1-65AF-DB4F-8DBC-7DF996E51DDF}" type="datetimeFigureOut">
              <a:rPr lang="en-US" smtClean="0"/>
              <a:pPr/>
              <a:t>9/12/12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E1C771E1-65AF-DB4F-8DBC-7DF996E51DDF}" type="datetimeFigureOut">
              <a:rPr lang="en-US" smtClean="0"/>
              <a:pPr/>
              <a:t>9/12/12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E1C771E1-65AF-DB4F-8DBC-7DF996E51DDF}" type="datetimeFigureOut">
              <a:rPr lang="en-US" smtClean="0"/>
              <a:pPr/>
              <a:t>9/12/12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E1C771E1-65AF-DB4F-8DBC-7DF996E51DDF}" type="datetimeFigureOut">
              <a:rPr lang="en-US" smtClean="0"/>
              <a:pPr/>
              <a:t>9/12/12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E1C771E1-65AF-DB4F-8DBC-7DF996E51DDF}" type="datetimeFigureOut">
              <a:rPr lang="en-US" smtClean="0"/>
              <a:pPr/>
              <a:t>9/12/12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C771E1-65AF-DB4F-8DBC-7DF996E51DDF}" type="datetimeFigureOut">
              <a:rPr lang="en-US" smtClean="0"/>
              <a:pPr/>
              <a:t>9/12/12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E1C771E1-65AF-DB4F-8DBC-7DF996E51DDF}" type="datetimeFigureOut">
              <a:rPr lang="en-US" smtClean="0"/>
              <a:pPr/>
              <a:t>9/12/12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E1C771E1-65AF-DB4F-8DBC-7DF996E51DDF}" type="datetimeFigureOut">
              <a:rPr lang="en-US" smtClean="0"/>
              <a:pPr/>
              <a:t>9/12/12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C771E1-65AF-DB4F-8DBC-7DF996E51DDF}" type="datetimeFigureOut">
              <a:rPr lang="en-US" smtClean="0"/>
              <a:pPr/>
              <a:t>9/12/12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83E751-E1C4-064F-A54A-C028F54C4A3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gif"/><Relationship Id="rId3"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Parallelization</a:t>
            </a:r>
            <a:endParaRPr lang="en-US" dirty="0"/>
          </a:p>
        </p:txBody>
      </p:sp>
      <p:sp>
        <p:nvSpPr>
          <p:cNvPr id="3" name="Subtitle 2"/>
          <p:cNvSpPr>
            <a:spLocks noGrp="1"/>
          </p:cNvSpPr>
          <p:nvPr>
            <p:ph type="subTitle" idx="1"/>
          </p:nvPr>
        </p:nvSpPr>
        <p:spPr/>
        <p:txBody>
          <a:bodyPr/>
          <a:lstStyle/>
          <a:p>
            <a:r>
              <a:rPr lang="en-US" dirty="0" smtClean="0"/>
              <a:t>13 September 2012, 14.00-16.00</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GPU</a:t>
            </a:r>
            <a:endParaRPr lang="en-US" dirty="0"/>
          </a:p>
        </p:txBody>
      </p:sp>
      <p:sp>
        <p:nvSpPr>
          <p:cNvPr id="3" name="Content Placeholder 2"/>
          <p:cNvSpPr>
            <a:spLocks noGrp="1"/>
          </p:cNvSpPr>
          <p:nvPr>
            <p:ph idx="1"/>
          </p:nvPr>
        </p:nvSpPr>
        <p:spPr/>
        <p:txBody>
          <a:bodyPr/>
          <a:lstStyle/>
          <a:p>
            <a:r>
              <a:rPr lang="en-US" dirty="0" smtClean="0"/>
              <a:t>A clever hack to use the computing power in graphics cards</a:t>
            </a:r>
          </a:p>
          <a:p>
            <a:r>
              <a:rPr lang="en-US" dirty="0" smtClean="0"/>
              <a:t>Relatively cheap</a:t>
            </a:r>
          </a:p>
          <a:p>
            <a:r>
              <a:rPr lang="en-US" dirty="0" smtClean="0"/>
              <a:t>Very hardware dependent (NVIDIA/CUDA)</a:t>
            </a:r>
          </a:p>
          <a:p>
            <a:r>
              <a:rPr lang="en-US" dirty="0" smtClean="0"/>
              <a:t>Not very portable</a:t>
            </a:r>
          </a:p>
          <a:p>
            <a:r>
              <a:rPr lang="en-US" dirty="0" smtClean="0"/>
              <a:t>Poor scripting language support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Clusters</a:t>
            </a:r>
            <a:endParaRPr lang="en-US" dirty="0"/>
          </a:p>
        </p:txBody>
      </p:sp>
      <p:pic>
        <p:nvPicPr>
          <p:cNvPr id="4" name="Content Placeholder 3" descr="MEGWARE.CLIC.jpeg"/>
          <p:cNvPicPr>
            <a:picLocks noGrp="1" noChangeAspect="1"/>
          </p:cNvPicPr>
          <p:nvPr>
            <p:ph idx="1"/>
          </p:nvPr>
        </p:nvPicPr>
        <p:blipFill>
          <a:blip r:embed="rId2"/>
          <a:srcRect l="-11709" r="-11709"/>
          <a:stretch>
            <a:fillRect/>
          </a:stretch>
        </p:blip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a:t>
            </a:r>
            <a:endParaRPr lang="en-US" dirty="0"/>
          </a:p>
        </p:txBody>
      </p:sp>
      <p:sp>
        <p:nvSpPr>
          <p:cNvPr id="3" name="Content Placeholder 2"/>
          <p:cNvSpPr>
            <a:spLocks noGrp="1"/>
          </p:cNvSpPr>
          <p:nvPr>
            <p:ph idx="1"/>
          </p:nvPr>
        </p:nvSpPr>
        <p:spPr/>
        <p:txBody>
          <a:bodyPr/>
          <a:lstStyle/>
          <a:p>
            <a:r>
              <a:rPr lang="en-US" dirty="0" smtClean="0"/>
              <a:t>Standard protocol ("message passing interface") implemented by multiple libraries</a:t>
            </a:r>
          </a:p>
          <a:p>
            <a:r>
              <a:rPr lang="en-US" dirty="0" smtClean="0"/>
              <a:t>Communication is between </a:t>
            </a:r>
            <a:r>
              <a:rPr lang="en-US" i="1" dirty="0" smtClean="0"/>
              <a:t>processes</a:t>
            </a:r>
            <a:endParaRPr lang="en-US" dirty="0" smtClean="0"/>
          </a:p>
          <a:p>
            <a:r>
              <a:rPr lang="en-US" dirty="0" smtClean="0"/>
              <a:t>Unlike threads and GPU, can use less tightly-integrated hardware (i.e. clusters)</a:t>
            </a:r>
          </a:p>
          <a:p>
            <a:r>
              <a:rPr lang="en-US" dirty="0" smtClean="0"/>
              <a:t>Can grow the cluster over time, add more "nodes"</a:t>
            </a:r>
          </a:p>
          <a:p>
            <a:r>
              <a:rPr lang="en-US" dirty="0" smtClean="0"/>
              <a:t>Network latency is a bottleneck</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 example</a:t>
            </a:r>
            <a:endParaRPr lang="en-US" dirty="0"/>
          </a:p>
        </p:txBody>
      </p:sp>
      <p:sp>
        <p:nvSpPr>
          <p:cNvPr id="3" name="Content Placeholder 2"/>
          <p:cNvSpPr>
            <a:spLocks noGrp="1"/>
          </p:cNvSpPr>
          <p:nvPr>
            <p:ph idx="1"/>
          </p:nvPr>
        </p:nvSpPr>
        <p:spPr>
          <a:xfrm>
            <a:off x="609600" y="1600200"/>
            <a:ext cx="8001000" cy="4525963"/>
          </a:xfrm>
        </p:spPr>
        <p:txBody>
          <a:bodyPr>
            <a:normAutofit fontScale="55000" lnSpcReduction="20000"/>
          </a:bodyPr>
          <a:lstStyle/>
          <a:p>
            <a:pPr>
              <a:buNone/>
            </a:pPr>
            <a:r>
              <a:rPr lang="en-US" b="1" dirty="0" smtClean="0">
                <a:latin typeface="Courier New"/>
                <a:cs typeface="Courier New"/>
              </a:rPr>
              <a:t>use strict;</a:t>
            </a:r>
          </a:p>
          <a:p>
            <a:pPr>
              <a:buNone/>
            </a:pPr>
            <a:r>
              <a:rPr lang="en-US" b="1" dirty="0" smtClean="0">
                <a:latin typeface="Courier New"/>
                <a:cs typeface="Courier New"/>
              </a:rPr>
              <a:t>use </a:t>
            </a:r>
            <a:r>
              <a:rPr lang="en-US" b="1" dirty="0" err="1" smtClean="0">
                <a:latin typeface="Courier New"/>
                <a:cs typeface="Courier New"/>
              </a:rPr>
              <a:t>Parallel::MPI::Simple</a:t>
            </a:r>
            <a:r>
              <a:rPr lang="en-US" b="1" dirty="0" smtClean="0">
                <a:latin typeface="Courier New"/>
                <a:cs typeface="Courier New"/>
              </a:rPr>
              <a:t>;</a:t>
            </a:r>
          </a:p>
          <a:p>
            <a:pPr>
              <a:buNone/>
            </a:pPr>
            <a:r>
              <a:rPr lang="en-US" b="1" dirty="0" err="1" smtClean="0">
                <a:latin typeface="Courier New"/>
                <a:cs typeface="Courier New"/>
              </a:rPr>
              <a:t>MPI_Init</a:t>
            </a:r>
            <a:r>
              <a:rPr lang="en-US" b="1" dirty="0" smtClean="0">
                <a:latin typeface="Courier New"/>
                <a:cs typeface="Courier New"/>
              </a:rPr>
              <a:t>();</a:t>
            </a:r>
          </a:p>
          <a:p>
            <a:pPr>
              <a:buNone/>
            </a:pPr>
            <a:r>
              <a:rPr lang="en-US" b="1" dirty="0" smtClean="0">
                <a:latin typeface="Courier New"/>
                <a:cs typeface="Courier New"/>
              </a:rPr>
              <a:t>my $rank = </a:t>
            </a:r>
            <a:r>
              <a:rPr lang="en-US" b="1" dirty="0" err="1" smtClean="0">
                <a:latin typeface="Courier New"/>
                <a:cs typeface="Courier New"/>
              </a:rPr>
              <a:t>MPI_Comm_rank(MPI_COMM_WORLD</a:t>
            </a:r>
            <a:r>
              <a:rPr lang="en-US" b="1" dirty="0" smtClean="0">
                <a:latin typeface="Courier New"/>
                <a:cs typeface="Courier New"/>
              </a:rPr>
              <a:t>);</a:t>
            </a:r>
          </a:p>
          <a:p>
            <a:pPr>
              <a:buNone/>
            </a:pPr>
            <a:r>
              <a:rPr lang="en-US" b="1" dirty="0" smtClean="0">
                <a:latin typeface="Courier New"/>
                <a:cs typeface="Courier New"/>
              </a:rPr>
              <a:t>if ($rank &gt; 0) {</a:t>
            </a:r>
          </a:p>
          <a:p>
            <a:pPr>
              <a:buNone/>
            </a:pPr>
            <a:r>
              <a:rPr lang="en-US" b="1" dirty="0" smtClean="0">
                <a:latin typeface="Courier New"/>
                <a:cs typeface="Courier New"/>
              </a:rPr>
              <a:t>	my $</a:t>
            </a:r>
            <a:r>
              <a:rPr lang="en-US" b="1" dirty="0" err="1" smtClean="0">
                <a:latin typeface="Courier New"/>
                <a:cs typeface="Courier New"/>
              </a:rPr>
              <a:t>msg</a:t>
            </a:r>
            <a:r>
              <a:rPr lang="en-US" b="1" dirty="0" smtClean="0">
                <a:latin typeface="Courier New"/>
                <a:cs typeface="Courier New"/>
              </a:rPr>
              <a:t> = "Hello, I'm $rank";</a:t>
            </a:r>
          </a:p>
          <a:p>
            <a:pPr>
              <a:buNone/>
            </a:pPr>
            <a:r>
              <a:rPr lang="en-US" b="1" dirty="0" smtClean="0">
                <a:latin typeface="Courier New"/>
                <a:cs typeface="Courier New"/>
              </a:rPr>
              <a:t>	</a:t>
            </a:r>
            <a:r>
              <a:rPr lang="en-US" b="1" dirty="0" err="1" smtClean="0">
                <a:latin typeface="Courier New"/>
                <a:cs typeface="Courier New"/>
              </a:rPr>
              <a:t>MPI_Send($msg</a:t>
            </a:r>
            <a:r>
              <a:rPr lang="en-US" b="1" dirty="0" smtClean="0">
                <a:latin typeface="Courier New"/>
                <a:cs typeface="Courier New"/>
              </a:rPr>
              <a:t>, 0, 123, MPI_COMM_WORLD);</a:t>
            </a:r>
          </a:p>
          <a:p>
            <a:pPr>
              <a:buNone/>
            </a:pPr>
            <a:r>
              <a:rPr lang="en-US" b="1" dirty="0" smtClean="0">
                <a:latin typeface="Courier New"/>
                <a:cs typeface="Courier New"/>
              </a:rPr>
              <a:t>}</a:t>
            </a:r>
          </a:p>
          <a:p>
            <a:pPr>
              <a:buNone/>
            </a:pPr>
            <a:r>
              <a:rPr lang="en-US" b="1" dirty="0" smtClean="0">
                <a:latin typeface="Courier New"/>
                <a:cs typeface="Courier New"/>
              </a:rPr>
              <a:t>else {</a:t>
            </a:r>
          </a:p>
          <a:p>
            <a:pPr>
              <a:buNone/>
            </a:pPr>
            <a:r>
              <a:rPr lang="en-US" b="1" dirty="0" smtClean="0">
                <a:latin typeface="Courier New"/>
                <a:cs typeface="Courier New"/>
              </a:rPr>
              <a:t>	for my $</a:t>
            </a:r>
            <a:r>
              <a:rPr lang="en-US" b="1" dirty="0" err="1" smtClean="0">
                <a:latin typeface="Courier New"/>
                <a:cs typeface="Courier New"/>
              </a:rPr>
              <a:t>i</a:t>
            </a:r>
            <a:r>
              <a:rPr lang="en-US" b="1" dirty="0" smtClean="0">
                <a:latin typeface="Courier New"/>
                <a:cs typeface="Courier New"/>
              </a:rPr>
              <a:t> ( 1 .. </a:t>
            </a:r>
            <a:r>
              <a:rPr lang="en-US" b="1" dirty="0" err="1" smtClean="0">
                <a:latin typeface="Courier New"/>
                <a:cs typeface="Courier New"/>
              </a:rPr>
              <a:t>MPI_Comm_size(MPI_COMM_WORLD</a:t>
            </a:r>
            <a:r>
              <a:rPr lang="en-US" b="1" dirty="0" smtClean="0">
                <a:latin typeface="Courier New"/>
                <a:cs typeface="Courier New"/>
              </a:rPr>
              <a:t>) - 1 ) {</a:t>
            </a:r>
          </a:p>
          <a:p>
            <a:pPr>
              <a:buNone/>
            </a:pPr>
            <a:r>
              <a:rPr lang="en-US" b="1" dirty="0" smtClean="0">
                <a:latin typeface="Courier New"/>
                <a:cs typeface="Courier New"/>
              </a:rPr>
              <a:t>		my $</a:t>
            </a:r>
            <a:r>
              <a:rPr lang="en-US" b="1" dirty="0" err="1" smtClean="0">
                <a:latin typeface="Courier New"/>
                <a:cs typeface="Courier New"/>
              </a:rPr>
              <a:t>msg</a:t>
            </a:r>
            <a:r>
              <a:rPr lang="en-US" b="1" dirty="0" smtClean="0">
                <a:latin typeface="Courier New"/>
                <a:cs typeface="Courier New"/>
              </a:rPr>
              <a:t> = </a:t>
            </a:r>
            <a:r>
              <a:rPr lang="en-US" b="1" dirty="0" err="1" smtClean="0">
                <a:latin typeface="Courier New"/>
                <a:cs typeface="Courier New"/>
              </a:rPr>
              <a:t>MPI_Recv($i</a:t>
            </a:r>
            <a:r>
              <a:rPr lang="en-US" b="1" dirty="0" smtClean="0">
                <a:latin typeface="Courier New"/>
                <a:cs typeface="Courier New"/>
              </a:rPr>
              <a:t>, 123, MPI_COMM_WORLD);</a:t>
            </a:r>
          </a:p>
          <a:p>
            <a:pPr>
              <a:buNone/>
            </a:pPr>
            <a:r>
              <a:rPr lang="en-US" b="1" dirty="0" smtClean="0">
                <a:latin typeface="Courier New"/>
                <a:cs typeface="Courier New"/>
              </a:rPr>
              <a:t>		print "$rank received: '$</a:t>
            </a:r>
            <a:r>
              <a:rPr lang="en-US" b="1" dirty="0" err="1" smtClean="0">
                <a:latin typeface="Courier New"/>
                <a:cs typeface="Courier New"/>
              </a:rPr>
              <a:t>msg'\n</a:t>
            </a:r>
            <a:r>
              <a:rPr lang="en-US" b="1" dirty="0" smtClean="0">
                <a:latin typeface="Courier New"/>
                <a:cs typeface="Courier New"/>
              </a:rPr>
              <a:t>";</a:t>
            </a:r>
          </a:p>
          <a:p>
            <a:pPr>
              <a:buNone/>
            </a:pPr>
            <a:r>
              <a:rPr lang="en-US" b="1" dirty="0" smtClean="0">
                <a:latin typeface="Courier New"/>
                <a:cs typeface="Courier New"/>
              </a:rPr>
              <a:t>	}</a:t>
            </a:r>
          </a:p>
          <a:p>
            <a:pPr>
              <a:buNone/>
            </a:pPr>
            <a:r>
              <a:rPr lang="en-US" b="1" dirty="0" smtClean="0">
                <a:latin typeface="Courier New"/>
                <a:cs typeface="Courier New"/>
              </a:rPr>
              <a:t>}</a:t>
            </a:r>
          </a:p>
          <a:p>
            <a:pPr>
              <a:buNone/>
            </a:pPr>
            <a:r>
              <a:rPr lang="en-US" b="1" dirty="0" err="1" smtClean="0">
                <a:latin typeface="Courier New"/>
                <a:cs typeface="Courier New"/>
              </a:rPr>
              <a:t>MPI_Finalize</a:t>
            </a:r>
            <a:r>
              <a:rPr lang="en-US" b="1" dirty="0" smtClean="0">
                <a:latin typeface="Courier New"/>
                <a:cs typeface="Courier New"/>
              </a:rPr>
              <a:t>();</a:t>
            </a:r>
            <a:endParaRPr lang="en-US" b="1" dirty="0">
              <a:latin typeface="Courier New"/>
              <a:cs typeface="Courier New"/>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CORBA/COM</a:t>
            </a:r>
            <a:endParaRPr lang="en-US" dirty="0"/>
          </a:p>
        </p:txBody>
      </p:sp>
      <p:sp>
        <p:nvSpPr>
          <p:cNvPr id="3" name="Content Placeholder 2"/>
          <p:cNvSpPr>
            <a:spLocks noGrp="1"/>
          </p:cNvSpPr>
          <p:nvPr>
            <p:ph idx="1"/>
          </p:nvPr>
        </p:nvSpPr>
        <p:spPr/>
        <p:txBody>
          <a:bodyPr>
            <a:normAutofit/>
          </a:bodyPr>
          <a:lstStyle/>
          <a:p>
            <a:r>
              <a:rPr lang="en-US" dirty="0" smtClean="0"/>
              <a:t>Communication between </a:t>
            </a:r>
            <a:r>
              <a:rPr lang="en-US" i="1" dirty="0" smtClean="0"/>
              <a:t>processes</a:t>
            </a:r>
          </a:p>
          <a:p>
            <a:r>
              <a:rPr lang="en-US" dirty="0" smtClean="0"/>
              <a:t>Processes can run on different, loosely-coupled hardware</a:t>
            </a:r>
          </a:p>
          <a:p>
            <a:r>
              <a:rPr lang="en-US" dirty="0" smtClean="0"/>
              <a:t>Old (pre-DNS) protocol</a:t>
            </a:r>
          </a:p>
          <a:p>
            <a:r>
              <a:rPr lang="en-US" dirty="0" smtClean="0"/>
              <a:t>Should be portable, but different incompatible implementations</a:t>
            </a:r>
          </a:p>
          <a:p>
            <a:r>
              <a:rPr lang="en-US" dirty="0" smtClean="0"/>
              <a:t>Network latency is a bottleneck</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SOAP web services</a:t>
            </a:r>
            <a:endParaRPr lang="en-US" dirty="0"/>
          </a:p>
        </p:txBody>
      </p:sp>
      <p:sp>
        <p:nvSpPr>
          <p:cNvPr id="3" name="Content Placeholder 2"/>
          <p:cNvSpPr>
            <a:spLocks noGrp="1"/>
          </p:cNvSpPr>
          <p:nvPr>
            <p:ph idx="1"/>
          </p:nvPr>
        </p:nvSpPr>
        <p:spPr/>
        <p:txBody>
          <a:bodyPr/>
          <a:lstStyle/>
          <a:p>
            <a:r>
              <a:rPr lang="en-US" dirty="0" smtClean="0"/>
              <a:t>Communication between </a:t>
            </a:r>
            <a:r>
              <a:rPr lang="en-US" i="1" dirty="0" smtClean="0"/>
              <a:t>processes</a:t>
            </a:r>
            <a:endParaRPr lang="en-US" dirty="0" smtClean="0"/>
          </a:p>
          <a:p>
            <a:r>
              <a:rPr lang="en-US" dirty="0" smtClean="0"/>
              <a:t>Based on text-based web standards </a:t>
            </a:r>
          </a:p>
          <a:p>
            <a:r>
              <a:rPr lang="en-US" dirty="0" smtClean="0"/>
              <a:t>Some workflow tools (e.g. </a:t>
            </a:r>
            <a:r>
              <a:rPr lang="en-US" dirty="0" err="1" smtClean="0"/>
              <a:t>Taverna</a:t>
            </a:r>
            <a:r>
              <a:rPr lang="en-US" dirty="0" smtClean="0"/>
              <a:t>) use SOAP</a:t>
            </a:r>
          </a:p>
          <a:p>
            <a:r>
              <a:rPr lang="en-US" dirty="0" smtClean="0"/>
              <a:t>Complex, fragile, incompatible implementations</a:t>
            </a:r>
          </a:p>
          <a:p>
            <a:r>
              <a:rPr lang="en-US" dirty="0" smtClean="0"/>
              <a:t>Network latency is a bottleneck</a:t>
            </a: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RESTful</a:t>
            </a:r>
            <a:r>
              <a:rPr lang="en-US" dirty="0" smtClean="0"/>
              <a:t> web service</a:t>
            </a:r>
            <a:endParaRPr lang="en-US" dirty="0"/>
          </a:p>
        </p:txBody>
      </p:sp>
      <p:sp>
        <p:nvSpPr>
          <p:cNvPr id="3" name="Content Placeholder 2"/>
          <p:cNvSpPr>
            <a:spLocks noGrp="1"/>
          </p:cNvSpPr>
          <p:nvPr>
            <p:ph idx="1"/>
          </p:nvPr>
        </p:nvSpPr>
        <p:spPr/>
        <p:txBody>
          <a:bodyPr/>
          <a:lstStyle/>
          <a:p>
            <a:r>
              <a:rPr lang="en-US" dirty="0" smtClean="0"/>
              <a:t>Communication between </a:t>
            </a:r>
            <a:r>
              <a:rPr lang="en-US" i="1" dirty="0" smtClean="0"/>
              <a:t>processes</a:t>
            </a:r>
            <a:endParaRPr lang="en-US" dirty="0" smtClean="0"/>
          </a:p>
          <a:p>
            <a:r>
              <a:rPr lang="en-US" dirty="0" smtClean="0"/>
              <a:t>Simple "protocol": basically web sites that exchange data instead of web pages</a:t>
            </a:r>
          </a:p>
          <a:p>
            <a:r>
              <a:rPr lang="en-US" dirty="0" smtClean="0"/>
              <a:t>Based on web standards (HTTP) but not itself a standard, very </a:t>
            </a:r>
            <a:r>
              <a:rPr lang="en-US" i="1" dirty="0" smtClean="0"/>
              <a:t>ad hoc</a:t>
            </a:r>
          </a:p>
          <a:p>
            <a:r>
              <a:rPr lang="en-US" dirty="0" smtClean="0"/>
              <a:t>Need to design (and document) data formats and methods yourself</a:t>
            </a:r>
          </a:p>
          <a:p>
            <a:r>
              <a:rPr lang="en-US" dirty="0" smtClean="0"/>
              <a:t>Network latency is a bottleneck</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Grids</a:t>
            </a:r>
            <a:endParaRPr lang="en-US" dirty="0"/>
          </a:p>
        </p:txBody>
      </p:sp>
      <p:sp>
        <p:nvSpPr>
          <p:cNvPr id="3" name="Content Placeholder 2"/>
          <p:cNvSpPr>
            <a:spLocks noGrp="1"/>
          </p:cNvSpPr>
          <p:nvPr>
            <p:ph idx="1"/>
          </p:nvPr>
        </p:nvSpPr>
        <p:spPr/>
        <p:txBody>
          <a:bodyPr/>
          <a:lstStyle/>
          <a:p>
            <a:r>
              <a:rPr lang="en-US" dirty="0" smtClean="0"/>
              <a:t>Communication between </a:t>
            </a:r>
            <a:r>
              <a:rPr lang="en-US" i="1" dirty="0" smtClean="0"/>
              <a:t>processes</a:t>
            </a:r>
            <a:endParaRPr lang="en-US" dirty="0" smtClean="0"/>
          </a:p>
          <a:p>
            <a:r>
              <a:rPr lang="en-US" dirty="0" smtClean="0"/>
              <a:t>Like a cluster, but more distributed, e.g. "national grids"</a:t>
            </a:r>
          </a:p>
          <a:p>
            <a:r>
              <a:rPr lang="en-US" dirty="0" smtClean="0"/>
              <a:t>Potentially more diverse, less reliably available hardware within one grid</a:t>
            </a:r>
          </a:p>
          <a:p>
            <a:r>
              <a:rPr lang="en-US" dirty="0" smtClean="0"/>
              <a:t>Complex logic required for identifying and claiming resources ("</a:t>
            </a:r>
            <a:r>
              <a:rPr lang="en-US" dirty="0" err="1" smtClean="0"/>
              <a:t>queueing</a:t>
            </a:r>
            <a:r>
              <a:rPr lang="en-US" dirty="0" smtClean="0"/>
              <a:t>")</a:t>
            </a:r>
          </a:p>
          <a:p>
            <a:r>
              <a:rPr lang="en-US" dirty="0" smtClean="0"/>
              <a:t>Network latency is a bottleneck</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Condor</a:t>
            </a:r>
            <a:endParaRPr lang="en-US" dirty="0"/>
          </a:p>
        </p:txBody>
      </p:sp>
      <p:sp>
        <p:nvSpPr>
          <p:cNvPr id="3" name="Content Placeholder 2"/>
          <p:cNvSpPr>
            <a:spLocks noGrp="1"/>
          </p:cNvSpPr>
          <p:nvPr>
            <p:ph idx="1"/>
          </p:nvPr>
        </p:nvSpPr>
        <p:spPr/>
        <p:txBody>
          <a:bodyPr/>
          <a:lstStyle/>
          <a:p>
            <a:r>
              <a:rPr lang="en-US" dirty="0" smtClean="0"/>
              <a:t>Example of a grid implementation</a:t>
            </a:r>
          </a:p>
          <a:p>
            <a:r>
              <a:rPr lang="en-US" dirty="0" smtClean="0"/>
              <a:t>Can be used to leverage "sleeping" desktops, e.g. in an </a:t>
            </a:r>
            <a:r>
              <a:rPr lang="en-US" dirty="0" smtClean="0"/>
              <a:t>institution ("CPU scavenging")</a:t>
            </a:r>
          </a:p>
          <a:p>
            <a:r>
              <a:rPr lang="en-US" dirty="0" smtClean="0"/>
              <a:t>Can identify and claim suitable hardware/OS combinations</a:t>
            </a:r>
          </a:p>
          <a:p>
            <a:r>
              <a:rPr lang="en-US" dirty="0" smtClean="0"/>
              <a:t>Network latency is a bottleneck</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make</a:t>
            </a:r>
            <a:endParaRPr lang="en-US" dirty="0"/>
          </a:p>
        </p:txBody>
      </p:sp>
      <p:sp>
        <p:nvSpPr>
          <p:cNvPr id="3" name="Content Placeholder 2"/>
          <p:cNvSpPr>
            <a:spLocks noGrp="1"/>
          </p:cNvSpPr>
          <p:nvPr>
            <p:ph idx="1"/>
          </p:nvPr>
        </p:nvSpPr>
        <p:spPr/>
        <p:txBody>
          <a:bodyPr/>
          <a:lstStyle/>
          <a:p>
            <a:r>
              <a:rPr lang="en-US" dirty="0" smtClean="0"/>
              <a:t>Available in GNU make, with the –</a:t>
            </a:r>
            <a:r>
              <a:rPr lang="en-US" dirty="0" err="1" smtClean="0"/>
              <a:t>j</a:t>
            </a:r>
            <a:r>
              <a:rPr lang="en-US" dirty="0" smtClean="0"/>
              <a:t> &lt;</a:t>
            </a:r>
            <a:r>
              <a:rPr lang="en-US" dirty="0" err="1" smtClean="0"/>
              <a:t>n</a:t>
            </a:r>
            <a:r>
              <a:rPr lang="en-US" dirty="0" smtClean="0"/>
              <a:t>&gt; flag</a:t>
            </a:r>
          </a:p>
          <a:p>
            <a:r>
              <a:rPr lang="en-US" dirty="0" smtClean="0"/>
              <a:t>Easy way of achieving trivial parallelization</a:t>
            </a:r>
          </a:p>
          <a:p>
            <a:r>
              <a:rPr lang="en-US" dirty="0" smtClean="0"/>
              <a:t>No communication between processes</a:t>
            </a:r>
          </a:p>
          <a:p>
            <a:r>
              <a:rPr lang="en-US" dirty="0" smtClean="0"/>
              <a:t>Very portable: can test it out on your laptop</a:t>
            </a:r>
          </a:p>
          <a:p>
            <a:r>
              <a:rPr lang="en-US" dirty="0" smtClean="0"/>
              <a:t>Uses </a:t>
            </a:r>
            <a:r>
              <a:rPr lang="en-US" dirty="0" err="1" smtClean="0"/>
              <a:t>multicore</a:t>
            </a:r>
            <a:r>
              <a:rPr lang="en-US" dirty="0" smtClean="0"/>
              <a:t> hardware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Moore's law</a:t>
            </a:r>
            <a:endParaRPr lang="en-US" dirty="0"/>
          </a:p>
        </p:txBody>
      </p:sp>
      <p:pic>
        <p:nvPicPr>
          <p:cNvPr id="7" name="Content Placeholder 6" descr="1000px-Transistor_Count_and_Moore's_Law_-_2011.png"/>
          <p:cNvPicPr>
            <a:picLocks noGrp="1" noChangeAspect="1"/>
          </p:cNvPicPr>
          <p:nvPr>
            <p:ph sz="half" idx="1"/>
          </p:nvPr>
        </p:nvPicPr>
        <p:blipFill>
          <a:blip r:embed="rId2"/>
          <a:srcRect/>
          <a:stretch>
            <a:fillRect/>
          </a:stretch>
        </p:blipFill>
        <p:spPr>
          <a:xfrm>
            <a:off x="152400" y="1600201"/>
            <a:ext cx="4536518" cy="4078334"/>
          </a:xfrm>
        </p:spPr>
      </p:pic>
      <p:sp>
        <p:nvSpPr>
          <p:cNvPr id="8" name="Content Placeholder 7"/>
          <p:cNvSpPr>
            <a:spLocks noGrp="1"/>
          </p:cNvSpPr>
          <p:nvPr>
            <p:ph sz="half" idx="2"/>
          </p:nvPr>
        </p:nvSpPr>
        <p:spPr>
          <a:xfrm>
            <a:off x="4800600" y="1676400"/>
            <a:ext cx="4038600" cy="3657600"/>
          </a:xfrm>
        </p:spPr>
        <p:txBody>
          <a:bodyPr>
            <a:normAutofit/>
          </a:bodyPr>
          <a:lstStyle/>
          <a:p>
            <a:pPr marL="0" indent="0">
              <a:buNone/>
            </a:pPr>
            <a:r>
              <a:rPr lang="en-US" sz="2000" dirty="0" smtClean="0"/>
              <a:t>Moore's law is the observation that over the history of computing hardware, the number of transistors on integrated circuits doubles approximately every two years. The period often quoted as "18 months" is due to Intel executive David House, who predicted that period for a doubling in chip performance (being a combination of the effect of more transistors and their being faster).</a:t>
            </a:r>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Exercise: Parallelize Plasmodium Alignment</a:t>
            </a:r>
            <a:endParaRPr lang="en-US" dirty="0"/>
          </a:p>
        </p:txBody>
      </p:sp>
      <p:sp>
        <p:nvSpPr>
          <p:cNvPr id="3" name="Content Placeholder 2"/>
          <p:cNvSpPr>
            <a:spLocks noGrp="1"/>
          </p:cNvSpPr>
          <p:nvPr>
            <p:ph idx="1"/>
          </p:nvPr>
        </p:nvSpPr>
        <p:spPr/>
        <p:txBody>
          <a:bodyPr/>
          <a:lstStyle/>
          <a:p>
            <a:r>
              <a:rPr lang="en-US" dirty="0" smtClean="0"/>
              <a:t>Run the Plasmodium </a:t>
            </a:r>
            <a:r>
              <a:rPr lang="en-US" dirty="0" err="1" smtClean="0"/>
              <a:t>Makefile</a:t>
            </a:r>
            <a:r>
              <a:rPr lang="en-US" dirty="0" smtClean="0"/>
              <a:t> with 2 threads so that it produces SAI files in parallel before producing the </a:t>
            </a:r>
            <a:r>
              <a:rPr lang="en-US" dirty="0" err="1" smtClean="0"/>
              <a:t>sampe</a:t>
            </a:r>
            <a:r>
              <a:rPr lang="en-US" dirty="0" smtClean="0"/>
              <a:t> file</a:t>
            </a:r>
            <a:r>
              <a:rPr lang="en-US" dirty="0" smtClean="0"/>
              <a:t> </a:t>
            </a:r>
          </a:p>
          <a:p>
            <a:r>
              <a:rPr lang="en-US" dirty="0" smtClean="0"/>
              <a:t>How much faster is the parallel invocation?</a:t>
            </a:r>
          </a:p>
          <a:p>
            <a:r>
              <a:rPr lang="en-US" smtClean="0"/>
              <a:t>When does </a:t>
            </a:r>
            <a:r>
              <a:rPr lang="en-US" dirty="0" smtClean="0"/>
              <a:t>parallelization not work in </a:t>
            </a:r>
            <a:r>
              <a:rPr lang="en-US" dirty="0" err="1" smtClean="0"/>
              <a:t>Makefiles</a:t>
            </a:r>
            <a:r>
              <a:rPr lang="en-US" dirty="0" smtClean="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Moore’s (</a:t>
            </a:r>
            <a:r>
              <a:rPr lang="en-US" dirty="0" err="1" smtClean="0"/>
              <a:t>Kryder's</a:t>
            </a:r>
            <a:r>
              <a:rPr lang="en-US" dirty="0" smtClean="0"/>
              <a:t>) law and genomics</a:t>
            </a:r>
            <a:endParaRPr lang="en-US" dirty="0"/>
          </a:p>
        </p:txBody>
      </p:sp>
      <p:pic>
        <p:nvPicPr>
          <p:cNvPr id="7" name="Content Placeholder 6" descr="mooreslaw.gif"/>
          <p:cNvPicPr>
            <a:picLocks noGrp="1" noChangeAspect="1"/>
          </p:cNvPicPr>
          <p:nvPr>
            <p:ph sz="half" idx="1"/>
          </p:nvPr>
        </p:nvPicPr>
        <p:blipFill>
          <a:blip r:embed="rId2"/>
          <a:srcRect/>
          <a:stretch>
            <a:fillRect/>
          </a:stretch>
        </p:blipFill>
        <p:spPr>
          <a:xfrm>
            <a:off x="457201" y="1981200"/>
            <a:ext cx="3621400" cy="3733800"/>
          </a:xfrm>
        </p:spPr>
      </p:pic>
      <p:pic>
        <p:nvPicPr>
          <p:cNvPr id="8" name="Content Placeholder 7" descr="dna_and_chips.jpeg"/>
          <p:cNvPicPr>
            <a:picLocks noGrp="1" noChangeAspect="1"/>
          </p:cNvPicPr>
          <p:nvPr>
            <p:ph sz="half" idx="2"/>
          </p:nvPr>
        </p:nvPicPr>
        <p:blipFill>
          <a:blip r:embed="rId3"/>
          <a:srcRect/>
          <a:stretch>
            <a:fillRect/>
          </a:stretch>
        </p:blipFill>
        <p:spPr>
          <a:xfrm>
            <a:off x="4368336" y="1981200"/>
            <a:ext cx="4318464" cy="3733799"/>
          </a:xfrm>
          <a:ln>
            <a:solidFill>
              <a:schemeClr val="tx1"/>
            </a:solid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Trivial parallelization</a:t>
            </a:r>
            <a:endParaRPr lang="en-US" dirty="0"/>
          </a:p>
        </p:txBody>
      </p:sp>
      <p:sp>
        <p:nvSpPr>
          <p:cNvPr id="3" name="Content Placeholder 2"/>
          <p:cNvSpPr>
            <a:spLocks noGrp="1"/>
          </p:cNvSpPr>
          <p:nvPr>
            <p:ph idx="1"/>
          </p:nvPr>
        </p:nvSpPr>
        <p:spPr/>
        <p:txBody>
          <a:bodyPr/>
          <a:lstStyle/>
          <a:p>
            <a:r>
              <a:rPr lang="en-US" dirty="0" smtClean="0"/>
              <a:t>Data volume grows faster than computing power or storage capacity</a:t>
            </a:r>
          </a:p>
          <a:p>
            <a:r>
              <a:rPr lang="en-US" dirty="0" smtClean="0"/>
              <a:t>But we can throw </a:t>
            </a:r>
            <a:r>
              <a:rPr lang="en-US" i="1" dirty="0" smtClean="0"/>
              <a:t>more</a:t>
            </a:r>
            <a:r>
              <a:rPr lang="en-US" dirty="0" smtClean="0"/>
              <a:t> computers at the problem</a:t>
            </a:r>
          </a:p>
          <a:p>
            <a:r>
              <a:rPr lang="en-US" dirty="0" smtClean="0"/>
              <a:t>If we can subdivide our problem into independent </a:t>
            </a:r>
            <a:r>
              <a:rPr lang="en-US" dirty="0" err="1" smtClean="0"/>
              <a:t>subproblems</a:t>
            </a:r>
            <a:r>
              <a:rPr lang="en-US" dirty="0" smtClean="0"/>
              <a:t>, parallelization is easy (trivial, even).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Examples of trivial parallelization</a:t>
            </a:r>
            <a:endParaRPr lang="en-US" dirty="0"/>
          </a:p>
        </p:txBody>
      </p:sp>
      <p:sp>
        <p:nvSpPr>
          <p:cNvPr id="5" name="Content Placeholder 4"/>
          <p:cNvSpPr>
            <a:spLocks noGrp="1"/>
          </p:cNvSpPr>
          <p:nvPr>
            <p:ph idx="1"/>
          </p:nvPr>
        </p:nvSpPr>
        <p:spPr/>
        <p:txBody>
          <a:bodyPr/>
          <a:lstStyle/>
          <a:p>
            <a:r>
              <a:rPr lang="en-US" dirty="0" smtClean="0"/>
              <a:t>Next generation sequencing!</a:t>
            </a:r>
          </a:p>
          <a:p>
            <a:r>
              <a:rPr lang="en-US" dirty="0" smtClean="0"/>
              <a:t>Align reads against a reference</a:t>
            </a:r>
          </a:p>
          <a:p>
            <a:r>
              <a:rPr lang="en-US" dirty="0" smtClean="0"/>
              <a:t>BLAST sequences against a database</a:t>
            </a:r>
          </a:p>
          <a:p>
            <a:r>
              <a:rPr lang="en-US" dirty="0" smtClean="0"/>
              <a:t>Anything where multiple files are all treated equally, independently:</a:t>
            </a:r>
          </a:p>
          <a:p>
            <a:pPr lvl="1"/>
            <a:r>
              <a:rPr lang="en-US" dirty="0" smtClean="0"/>
              <a:t>Download files</a:t>
            </a:r>
          </a:p>
          <a:p>
            <a:pPr lvl="1"/>
            <a:r>
              <a:rPr lang="en-US" dirty="0" smtClean="0"/>
              <a:t>Expand archives</a:t>
            </a:r>
          </a:p>
          <a:p>
            <a:pPr lvl="1"/>
            <a:r>
              <a:rPr lang="en-US" dirty="0" smtClean="0"/>
              <a:t>Convert file formats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Harder to parallelize</a:t>
            </a:r>
            <a:endParaRPr lang="en-US" dirty="0"/>
          </a:p>
        </p:txBody>
      </p:sp>
      <p:sp>
        <p:nvSpPr>
          <p:cNvPr id="3" name="Content Placeholder 2"/>
          <p:cNvSpPr>
            <a:spLocks noGrp="1"/>
          </p:cNvSpPr>
          <p:nvPr>
            <p:ph idx="1"/>
          </p:nvPr>
        </p:nvSpPr>
        <p:spPr/>
        <p:txBody>
          <a:bodyPr>
            <a:normAutofit lnSpcReduction="10000"/>
          </a:bodyPr>
          <a:lstStyle/>
          <a:p>
            <a:r>
              <a:rPr lang="en-US" dirty="0" smtClean="0"/>
              <a:t>If the state of one computation depends on that of another, parallelization is not trivial – but still possible, if the computations can communicate.</a:t>
            </a:r>
          </a:p>
          <a:p>
            <a:r>
              <a:rPr lang="en-US" dirty="0" smtClean="0"/>
              <a:t>For example, multiple heated Markov chains in a Bayesian analysis (MC3) need to exchange information about what they've accepted.</a:t>
            </a:r>
          </a:p>
          <a:p>
            <a:r>
              <a:rPr lang="en-US" dirty="0" smtClean="0"/>
              <a:t>There are different ways in which this information can be exchanged.</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a:t>
            </a:r>
            <a:endParaRPr lang="en-US" dirty="0"/>
          </a:p>
        </p:txBody>
      </p:sp>
      <p:sp>
        <p:nvSpPr>
          <p:cNvPr id="3" name="Content Placeholder 2"/>
          <p:cNvSpPr>
            <a:spLocks noGrp="1"/>
          </p:cNvSpPr>
          <p:nvPr>
            <p:ph idx="1"/>
          </p:nvPr>
        </p:nvSpPr>
        <p:spPr/>
        <p:txBody>
          <a:bodyPr>
            <a:normAutofit lnSpcReduction="10000"/>
          </a:bodyPr>
          <a:lstStyle/>
          <a:p>
            <a:r>
              <a:rPr lang="en-US" dirty="0" smtClean="0"/>
              <a:t>A thread is a sequence of instructions within a process. </a:t>
            </a:r>
          </a:p>
          <a:p>
            <a:r>
              <a:rPr lang="en-US" dirty="0" smtClean="0"/>
              <a:t>Multiple threads can exist within the same process.</a:t>
            </a:r>
          </a:p>
          <a:p>
            <a:r>
              <a:rPr lang="en-US" dirty="0" smtClean="0"/>
              <a:t>Threads can share resources (e.g. memory), hence exchange information.</a:t>
            </a:r>
          </a:p>
          <a:p>
            <a:r>
              <a:rPr lang="en-US" dirty="0" smtClean="0"/>
              <a:t>On a multi-core CPU, threads can be executed in parallel.</a:t>
            </a:r>
          </a:p>
          <a:p>
            <a:r>
              <a:rPr lang="en-US" dirty="0" smtClean="0"/>
              <a:t>Very portable, different implementations.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a:t>
            </a:r>
            <a:endParaRPr lang="en-US" dirty="0"/>
          </a:p>
        </p:txBody>
      </p:sp>
      <p:pic>
        <p:nvPicPr>
          <p:cNvPr id="4" name="Content Placeholder 3" descr="1000px-Multithreaded_process.png"/>
          <p:cNvPicPr>
            <a:picLocks noGrp="1" noChangeAspect="1"/>
          </p:cNvPicPr>
          <p:nvPr>
            <p:ph idx="1"/>
          </p:nvPr>
        </p:nvPicPr>
        <p:blipFill>
          <a:blip r:embed="rId2"/>
          <a:srcRect l="-35824" r="-35824"/>
          <a:stretch>
            <a:fillRect/>
          </a:stretch>
        </p:blip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 example</a:t>
            </a:r>
            <a:endParaRPr lang="en-US" dirty="0"/>
          </a:p>
        </p:txBody>
      </p:sp>
      <p:sp>
        <p:nvSpPr>
          <p:cNvPr id="3" name="Content Placeholder 2"/>
          <p:cNvSpPr>
            <a:spLocks noGrp="1"/>
          </p:cNvSpPr>
          <p:nvPr>
            <p:ph idx="1"/>
          </p:nvPr>
        </p:nvSpPr>
        <p:spPr>
          <a:xfrm>
            <a:off x="1143000" y="1600200"/>
            <a:ext cx="6934200" cy="4525963"/>
          </a:xfrm>
        </p:spPr>
        <p:txBody>
          <a:bodyPr>
            <a:normAutofit fontScale="85000" lnSpcReduction="20000"/>
          </a:bodyPr>
          <a:lstStyle/>
          <a:p>
            <a:pPr>
              <a:buNone/>
            </a:pPr>
            <a:r>
              <a:rPr lang="en-US" dirty="0" smtClean="0">
                <a:latin typeface="Courier New"/>
                <a:cs typeface="Courier New"/>
              </a:rPr>
              <a:t>use strict;</a:t>
            </a:r>
          </a:p>
          <a:p>
            <a:pPr>
              <a:buNone/>
            </a:pPr>
            <a:r>
              <a:rPr lang="en-US" dirty="0" smtClean="0">
                <a:latin typeface="Courier New"/>
                <a:cs typeface="Courier New"/>
              </a:rPr>
              <a:t>use threads;</a:t>
            </a:r>
          </a:p>
          <a:p>
            <a:pPr>
              <a:buNone/>
            </a:pPr>
            <a:r>
              <a:rPr lang="en-US" dirty="0" smtClean="0">
                <a:latin typeface="Courier New"/>
                <a:cs typeface="Courier New"/>
              </a:rPr>
              <a:t>my @threads;</a:t>
            </a:r>
          </a:p>
          <a:p>
            <a:pPr>
              <a:buNone/>
            </a:pPr>
            <a:r>
              <a:rPr lang="en-US" dirty="0" smtClean="0">
                <a:latin typeface="Courier New"/>
                <a:cs typeface="Courier New"/>
              </a:rPr>
              <a:t>for ( 1 .. 10 ) {</a:t>
            </a:r>
          </a:p>
          <a:p>
            <a:pPr>
              <a:buNone/>
            </a:pPr>
            <a:r>
              <a:rPr lang="en-US" dirty="0" smtClean="0">
                <a:latin typeface="Courier New"/>
                <a:cs typeface="Courier New"/>
              </a:rPr>
              <a:t>    my $</a:t>
            </a:r>
            <a:r>
              <a:rPr lang="en-US" dirty="0" err="1" smtClean="0">
                <a:latin typeface="Courier New"/>
                <a:cs typeface="Courier New"/>
              </a:rPr>
              <a:t>thr</a:t>
            </a:r>
            <a:r>
              <a:rPr lang="en-US" dirty="0" smtClean="0">
                <a:latin typeface="Courier New"/>
                <a:cs typeface="Courier New"/>
              </a:rPr>
              <a:t> = threads-&gt;create(</a:t>
            </a:r>
          </a:p>
          <a:p>
            <a:pPr>
              <a:buNone/>
            </a:pPr>
            <a:r>
              <a:rPr lang="en-US" dirty="0" smtClean="0">
                <a:latin typeface="Courier New"/>
                <a:cs typeface="Courier New"/>
              </a:rPr>
              <a:t>        sub{$_}</a:t>
            </a:r>
          </a:p>
          <a:p>
            <a:pPr>
              <a:buNone/>
            </a:pPr>
            <a:r>
              <a:rPr lang="en-US" dirty="0" smtClean="0">
                <a:latin typeface="Courier New"/>
                <a:cs typeface="Courier New"/>
              </a:rPr>
              <a:t>    ); </a:t>
            </a:r>
          </a:p>
          <a:p>
            <a:pPr>
              <a:buNone/>
            </a:pPr>
            <a:r>
              <a:rPr lang="en-US" dirty="0" smtClean="0">
                <a:latin typeface="Courier New"/>
                <a:cs typeface="Courier New"/>
              </a:rPr>
              <a:t>    push @threads, $</a:t>
            </a:r>
            <a:r>
              <a:rPr lang="en-US" dirty="0" err="1" smtClean="0">
                <a:latin typeface="Courier New"/>
                <a:cs typeface="Courier New"/>
              </a:rPr>
              <a:t>thr</a:t>
            </a:r>
            <a:r>
              <a:rPr lang="en-US" dirty="0" smtClean="0">
                <a:latin typeface="Courier New"/>
                <a:cs typeface="Courier New"/>
              </a:rPr>
              <a:t>;</a:t>
            </a:r>
          </a:p>
          <a:p>
            <a:pPr>
              <a:buNone/>
            </a:pPr>
            <a:r>
              <a:rPr lang="en-US" dirty="0" smtClean="0">
                <a:latin typeface="Courier New"/>
                <a:cs typeface="Courier New"/>
              </a:rPr>
              <a:t>}</a:t>
            </a:r>
          </a:p>
          <a:p>
            <a:pPr>
              <a:buNone/>
            </a:pPr>
            <a:r>
              <a:rPr lang="en-US" dirty="0" smtClean="0">
                <a:latin typeface="Courier New"/>
                <a:cs typeface="Courier New"/>
              </a:rPr>
              <a:t># …wait for @threads to finish…</a:t>
            </a:r>
            <a:endParaRPr lang="en-US" dirty="0">
              <a:latin typeface="Courier New"/>
              <a:cs typeface="Courier New"/>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87</TotalTime>
  <Words>862</Words>
  <Application>Microsoft Macintosh PowerPoint</Application>
  <PresentationFormat>On-screen Show (4:3)</PresentationFormat>
  <Paragraphs>109</Paragraphs>
  <Slides>20</Slides>
  <Notes>1</Notes>
  <HiddenSlides>0</HiddenSlides>
  <MMClips>0</MMClips>
  <ScaleCrop>false</ScaleCrop>
  <HeadingPairs>
    <vt:vector size="4" baseType="variant">
      <vt:variant>
        <vt:lpstr>Design Template</vt:lpstr>
      </vt:variant>
      <vt:variant>
        <vt:i4>1</vt:i4>
      </vt:variant>
      <vt:variant>
        <vt:lpstr>Slide Titles</vt:lpstr>
      </vt:variant>
      <vt:variant>
        <vt:i4>20</vt:i4>
      </vt:variant>
    </vt:vector>
  </HeadingPairs>
  <TitlesOfParts>
    <vt:vector size="21" baseType="lpstr">
      <vt:lpstr>Office Theme</vt:lpstr>
      <vt:lpstr>Parallelization</vt:lpstr>
      <vt:lpstr>Moore's law</vt:lpstr>
      <vt:lpstr>Moore’s (Kryder's) law and genomics</vt:lpstr>
      <vt:lpstr>Trivial parallelization</vt:lpstr>
      <vt:lpstr>Examples of trivial parallelization</vt:lpstr>
      <vt:lpstr>Harder to parallelize</vt:lpstr>
      <vt:lpstr>Threads</vt:lpstr>
      <vt:lpstr>Threads</vt:lpstr>
      <vt:lpstr>Threads example</vt:lpstr>
      <vt:lpstr>GPU</vt:lpstr>
      <vt:lpstr>Clusters</vt:lpstr>
      <vt:lpstr>MPI</vt:lpstr>
      <vt:lpstr>MPI example</vt:lpstr>
      <vt:lpstr>CORBA/COM</vt:lpstr>
      <vt:lpstr>SOAP web services</vt:lpstr>
      <vt:lpstr>RESTful web service</vt:lpstr>
      <vt:lpstr>Grids</vt:lpstr>
      <vt:lpstr>Condor</vt:lpstr>
      <vt:lpstr>Parallel make</vt:lpstr>
      <vt:lpstr>Exercise: Parallelize Plasmodium Alignment</vt:lpstr>
    </vt:vector>
  </TitlesOfParts>
  <Company>University of Reading</Company>
  <LinksUpToDate>false</LinksUpToDate>
  <SharedDoc>false</SharedDoc>
  <HyperlinksChanged>false</HyperlinksChanged>
  <AppVersion>12.0256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Parallelization</dc:title>
  <dc:creator>Rutger Vos</dc:creator>
  <cp:lastModifiedBy>Rutger Vos</cp:lastModifiedBy>
  <cp:revision>40</cp:revision>
  <dcterms:created xsi:type="dcterms:W3CDTF">2012-09-12T13:35:00Z</dcterms:created>
  <dcterms:modified xsi:type="dcterms:W3CDTF">2012-09-12T13:37:12Z</dcterms:modified>
</cp:coreProperties>
</file>