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5"/>
  </p:notesMasterIdLst>
  <p:sldIdLst>
    <p:sldId id="256" r:id="rId2"/>
    <p:sldId id="257" r:id="rId3"/>
    <p:sldId id="267" r:id="rId4"/>
    <p:sldId id="269" r:id="rId5"/>
    <p:sldId id="268" r:id="rId6"/>
    <p:sldId id="270" r:id="rId7"/>
    <p:sldId id="258" r:id="rId8"/>
    <p:sldId id="259" r:id="rId9"/>
    <p:sldId id="260" r:id="rId10"/>
    <p:sldId id="272" r:id="rId11"/>
    <p:sldId id="274" r:id="rId12"/>
    <p:sldId id="27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68664" autoAdjust="0"/>
  </p:normalViewPr>
  <p:slideViewPr>
    <p:cSldViewPr snapToObjects="1" showGuides="1">
      <p:cViewPr varScale="1">
        <p:scale>
          <a:sx n="53" d="100"/>
          <a:sy n="53" d="100"/>
        </p:scale>
        <p:origin x="-1832" y="-112"/>
      </p:cViewPr>
      <p:guideLst>
        <p:guide orient="horz" pos="1104"/>
        <p:guide pos="297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BEE33A-660E-C84A-B828-66CD4386E7A3}" type="datetimeFigureOut">
              <a:rPr lang="en-US" smtClean="0"/>
              <a:pPr/>
              <a:t>9/5/12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52FE66-5F38-224B-B84A-AC7B0050D72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introduces a first look at data produced by various NGS platforms, file formats like FASTA, FASTQ, SFF, BAM/SAM, interval tables. Also introduces software tools to deal with NGS data, might mention visual tools such as CLC and </a:t>
            </a:r>
            <a:r>
              <a:rPr lang="en-US" baseline="0" dirty="0" err="1" smtClean="0"/>
              <a:t>Geneious</a:t>
            </a:r>
            <a:r>
              <a:rPr lang="en-US" baseline="0" dirty="0" smtClean="0"/>
              <a:t> but show that command line tools have all functionality. Show periodic table of bioinformatics elements. Exercise: look at NGS data in a text editor, determine what </a:t>
            </a:r>
            <a:r>
              <a:rPr lang="en-US" baseline="0" smtClean="0"/>
              <a:t>FASTQ dialect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Phred's</a:t>
            </a:r>
            <a:r>
              <a:rPr lang="en-US" dirty="0" smtClean="0"/>
              <a:t> approach to base calling and calculating quality scores was outlined by Ewing et al.. To determine quality scores, </a:t>
            </a:r>
            <a:r>
              <a:rPr lang="en-US" dirty="0" err="1" smtClean="0"/>
              <a:t>Phred</a:t>
            </a:r>
            <a:r>
              <a:rPr lang="en-US" dirty="0" smtClean="0"/>
              <a:t> first calculates several parameters related to peak shape and peak resolution at each base. </a:t>
            </a:r>
            <a:r>
              <a:rPr lang="en-US" dirty="0" err="1" smtClean="0"/>
              <a:t>Phred</a:t>
            </a:r>
            <a:r>
              <a:rPr lang="en-US" dirty="0" smtClean="0"/>
              <a:t> then uses these parameters to look up a corresponding quality score in huge lookup tables. These lookup tables were generated from sequence traces where the correct sequence was known, and are hard coded in </a:t>
            </a:r>
            <a:r>
              <a:rPr lang="en-US" dirty="0" err="1" smtClean="0"/>
              <a:t>Phred</a:t>
            </a:r>
            <a:r>
              <a:rPr lang="en-US" dirty="0" smtClean="0"/>
              <a:t>; different lookup tables are used for different sequencing chemistries and machines. An evaluation of the accuracy of </a:t>
            </a:r>
            <a:r>
              <a:rPr lang="en-US" dirty="0" err="1" smtClean="0"/>
              <a:t>Phred</a:t>
            </a:r>
            <a:r>
              <a:rPr lang="en-US" dirty="0" smtClean="0"/>
              <a:t> quality scores for a number of variations in sequencing chemistry and instrumentation showed that </a:t>
            </a:r>
            <a:r>
              <a:rPr lang="en-US" dirty="0" err="1" smtClean="0"/>
              <a:t>Phred</a:t>
            </a:r>
            <a:r>
              <a:rPr lang="en-US" dirty="0" smtClean="0"/>
              <a:t> quality scores are highly accurate.[7]</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Distinguish</a:t>
            </a:r>
            <a:r>
              <a:rPr lang="en-US" baseline="0" dirty="0" smtClean="0"/>
              <a:t> between different manufacturers</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454 reads differ from standard sequencing reads in that the 454 data does not provide individual base measurements from which </a:t>
            </a:r>
            <a:r>
              <a:rPr lang="en-US" dirty="0" err="1" smtClean="0"/>
              <a:t>basecalls</a:t>
            </a:r>
            <a:r>
              <a:rPr lang="en-US" dirty="0" smtClean="0"/>
              <a:t> can be derived. Instead, it provides measurements that estimate the length of the next </a:t>
            </a:r>
            <a:r>
              <a:rPr lang="en-US" dirty="0" err="1" smtClean="0"/>
              <a:t>homopolymer</a:t>
            </a:r>
            <a:r>
              <a:rPr lang="en-US" dirty="0" smtClean="0"/>
              <a:t> stretch in the sequence (i.e., in "AAATGG", "AAA" is a 3-mer stretch of A's, "T" is a 1-mer stretch of T's and "GG" is a 2-mer stretch of G's). A </a:t>
            </a:r>
            <a:r>
              <a:rPr lang="en-US" dirty="0" err="1" smtClean="0"/>
              <a:t>basecalled</a:t>
            </a:r>
            <a:r>
              <a:rPr lang="en-US" dirty="0" smtClean="0"/>
              <a:t> sequence is then derived by converting each estimate into a </a:t>
            </a:r>
            <a:r>
              <a:rPr lang="en-US" dirty="0" err="1" smtClean="0"/>
              <a:t>homopolymer</a:t>
            </a:r>
            <a:r>
              <a:rPr lang="en-US" dirty="0" smtClean="0"/>
              <a:t> stretch of that length and concatenating the </a:t>
            </a:r>
            <a:r>
              <a:rPr lang="en-US" dirty="0" err="1" smtClean="0"/>
              <a:t>homopolymers</a:t>
            </a:r>
            <a:r>
              <a:rPr lang="en-US" dirty="0" smtClean="0"/>
              <a: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of extended CIGAR and the pileup output. (a) Alignments of one pair of reads and three single-end reads. (</a:t>
            </a:r>
            <a:r>
              <a:rPr lang="en-US" dirty="0" err="1" smtClean="0"/>
              <a:t>b</a:t>
            </a:r>
            <a:r>
              <a:rPr lang="en-US" dirty="0" smtClean="0"/>
              <a:t>) The corresponding SAM file. The ‘@SQ’ line in the header section gives the order of reference sequences. Notably, r001 is the name of a read pair. According to FLAG 163 (=1 + 2 + 32 + 128), the read mapped to position 7 is the second read in the pair (128) and regarded as properly paired (1 + 2); its mate is mapped to 37 on the reverse strand (32). Read r002 has three soft-clipped (unaligned) bases. The coordinate shown in SAM is the position of the first aligned base. The CIGAR string for this alignment contains a P (padding) operation which correctly aligns the inserted sequences. Padding operations can be absent when an aligner does not support multiple sequence alignment. The last six bases of read r003 map to position 9, and the first five to position 29 on the reverse strand. The hard clipping operation H indicates that the clipped sequence is not present in the sequence field. The NM tag gives the number of mismatches. Read r004 is aligned across an </a:t>
            </a:r>
            <a:r>
              <a:rPr lang="en-US" dirty="0" err="1" smtClean="0"/>
              <a:t>intron</a:t>
            </a:r>
            <a:r>
              <a:rPr lang="en-US" dirty="0" smtClean="0"/>
              <a:t>, indicated by the N operation. (</a:t>
            </a:r>
            <a:r>
              <a:rPr lang="en-US" dirty="0" err="1" smtClean="0"/>
              <a:t>c</a:t>
            </a:r>
            <a:r>
              <a:rPr lang="en-US" dirty="0" smtClean="0"/>
              <a:t>) Simplified pileup output by </a:t>
            </a:r>
            <a:r>
              <a:rPr lang="en-US" dirty="0" err="1" smtClean="0"/>
              <a:t>SAMtools</a:t>
            </a:r>
            <a:r>
              <a:rPr lang="en-US" dirty="0" smtClean="0"/>
              <a:t>. Each line consists of reference name, sorted coordinate, reference base, the number of reads covering the position and read bases. In the fifth field, a dot or a comma denotes a base identical to the reference; a dot or a capital letter denotes a base from a read mapped on the forward strand, while a comma or a lowercase letter on the reverse strand.</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(dot) means a base that matched the reference on the forward strand</a:t>
            </a:r>
          </a:p>
          <a:p>
            <a:r>
              <a:rPr lang="en-US" dirty="0" smtClean="0"/>
              <a:t>, (comma) means a base that matched the reference on the reverse strand</a:t>
            </a:r>
          </a:p>
          <a:p>
            <a:r>
              <a:rPr lang="en-US" dirty="0" smtClean="0"/>
              <a:t>AGTCN denotes a base that did not match the reference on the forward strand</a:t>
            </a:r>
          </a:p>
          <a:p>
            <a:r>
              <a:rPr lang="en-US" dirty="0" err="1" smtClean="0"/>
              <a:t>agtcn</a:t>
            </a:r>
            <a:r>
              <a:rPr lang="en-US" dirty="0" smtClean="0"/>
              <a:t> denotes a base that did not match the reference on the reverse strand</a:t>
            </a:r>
          </a:p>
          <a:p>
            <a:r>
              <a:rPr lang="en-US" dirty="0" smtClean="0"/>
              <a:t>+[0-9]+[ACGTNacgtn]+ denotes an insertion of one or more bases</a:t>
            </a:r>
          </a:p>
          <a:p>
            <a:r>
              <a:rPr lang="en-US" dirty="0" smtClean="0"/>
              <a:t>-[0-9]+[ACGTNacgtn]+ denotes a deletion of one or more bases</a:t>
            </a:r>
          </a:p>
          <a:p>
            <a:r>
              <a:rPr lang="en-US" dirty="0" smtClean="0"/>
              <a:t>^ (caret) marks the start of a read segment and the ASCII of the character following `^' minus 33 gives the mapping quality</a:t>
            </a:r>
          </a:p>
          <a:p>
            <a:r>
              <a:rPr lang="en-US" dirty="0" smtClean="0"/>
              <a:t>$ (dollar) marks the end of a read segment</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this exercise we will pick a set of the erroneous FASTQ</a:t>
            </a:r>
            <a:r>
              <a:rPr lang="en-US" baseline="0" dirty="0" smtClean="0"/>
              <a:t> sequences (in data/</a:t>
            </a:r>
            <a:r>
              <a:rPr lang="en-US" baseline="0" dirty="0" err="1" smtClean="0"/>
              <a:t>fastq</a:t>
            </a:r>
            <a:r>
              <a:rPr lang="en-US" baseline="0" dirty="0" smtClean="0"/>
              <a:t>), </a:t>
            </a:r>
            <a:r>
              <a:rPr lang="en-US" baseline="0" dirty="0" err="1" smtClean="0"/>
              <a:t>anonymize</a:t>
            </a:r>
            <a:r>
              <a:rPr lang="en-US" baseline="0" dirty="0" smtClean="0"/>
              <a:t> their names and have students diagnose what's wrong with them in a text editor. At this point we're still at the do-it-by-hand stage so this is an exercise in viewing plain text in an editor.</a:t>
            </a:r>
            <a:endParaRPr lang="en-US" dirty="0"/>
          </a:p>
        </p:txBody>
      </p:sp>
      <p:sp>
        <p:nvSpPr>
          <p:cNvPr id="4" name="Slide Number Placeholder 3"/>
          <p:cNvSpPr>
            <a:spLocks noGrp="1"/>
          </p:cNvSpPr>
          <p:nvPr>
            <p:ph type="sldNum" sz="quarter" idx="10"/>
          </p:nvPr>
        </p:nvSpPr>
        <p:spPr/>
        <p:txBody>
          <a:bodyPr/>
          <a:lstStyle/>
          <a:p>
            <a:fld id="{DC52FE66-5F38-224B-B84A-AC7B0050D720}"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787E004-ACAC-BD41-B9FE-40E1A0F71FA8}" type="datetimeFigureOut">
              <a:rPr lang="en-US" smtClean="0"/>
              <a:pPr/>
              <a:t>9/5/12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787E004-ACAC-BD41-B9FE-40E1A0F71FA8}" type="datetimeFigureOut">
              <a:rPr lang="en-US" smtClean="0"/>
              <a:pPr/>
              <a:t>9/5/12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787E004-ACAC-BD41-B9FE-40E1A0F71FA8}" type="datetimeFigureOut">
              <a:rPr lang="en-US" smtClean="0"/>
              <a:pPr/>
              <a:t>9/5/12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787E004-ACAC-BD41-B9FE-40E1A0F71FA8}" type="datetimeFigureOut">
              <a:rPr lang="en-US" smtClean="0"/>
              <a:pPr/>
              <a:t>9/5/12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787E004-ACAC-BD41-B9FE-40E1A0F71FA8}" type="datetimeFigureOut">
              <a:rPr lang="en-US" smtClean="0"/>
              <a:pPr/>
              <a:t>9/5/12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7E004-ACAC-BD41-B9FE-40E1A0F71FA8}" type="datetimeFigureOut">
              <a:rPr lang="en-US" smtClean="0"/>
              <a:pPr/>
              <a:t>9/5/12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87E004-ACAC-BD41-B9FE-40E1A0F71FA8}" type="datetimeFigureOut">
              <a:rPr lang="en-US" smtClean="0"/>
              <a:pPr/>
              <a:t>9/5/12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787E004-ACAC-BD41-B9FE-40E1A0F71FA8}" type="datetimeFigureOut">
              <a:rPr lang="en-US" smtClean="0"/>
              <a:pPr/>
              <a:t>9/5/12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16721-415B-5545-B8BF-CAE382F841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7E004-ACAC-BD41-B9FE-40E1A0F71FA8}" type="datetimeFigureOut">
              <a:rPr lang="en-US" smtClean="0"/>
              <a:pPr/>
              <a:t>9/5/12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16721-415B-5545-B8BF-CAE382F841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NGS data</a:t>
            </a:r>
            <a:endParaRPr lang="en-US" dirty="0"/>
          </a:p>
        </p:txBody>
      </p:sp>
      <p:sp>
        <p:nvSpPr>
          <p:cNvPr id="3" name="Subtitle 2"/>
          <p:cNvSpPr>
            <a:spLocks noGrp="1"/>
          </p:cNvSpPr>
          <p:nvPr>
            <p:ph type="subTitle" idx="1"/>
          </p:nvPr>
        </p:nvSpPr>
        <p:spPr/>
        <p:txBody>
          <a:bodyPr/>
          <a:lstStyle/>
          <a:p>
            <a:r>
              <a:rPr lang="en-US" dirty="0" smtClean="0"/>
              <a:t>11 September 2012, 11.00-12.30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SAM/BAM format</a:t>
            </a:r>
            <a:endParaRPr lang="en-US" dirty="0"/>
          </a:p>
        </p:txBody>
      </p:sp>
      <p:pic>
        <p:nvPicPr>
          <p:cNvPr id="7" name="Content Placeholder 6" descr="samtools.gif"/>
          <p:cNvPicPr>
            <a:picLocks noGrp="1" noChangeAspect="1"/>
          </p:cNvPicPr>
          <p:nvPr>
            <p:ph idx="1"/>
          </p:nvPr>
        </p:nvPicPr>
        <p:blipFill>
          <a:blip r:embed="rId3"/>
          <a:srcRect l="-22908" r="-22908"/>
          <a:stretch>
            <a:fillRect/>
          </a:stretch>
        </p:blip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Pileup</a:t>
            </a:r>
            <a:endParaRPr lang="en-US" dirty="0"/>
          </a:p>
        </p:txBody>
      </p:sp>
      <p:sp>
        <p:nvSpPr>
          <p:cNvPr id="3" name="Content Placeholder 2"/>
          <p:cNvSpPr>
            <a:spLocks noGrp="1"/>
          </p:cNvSpPr>
          <p:nvPr>
            <p:ph idx="1"/>
          </p:nvPr>
        </p:nvSpPr>
        <p:spPr/>
        <p:txBody>
          <a:bodyPr>
            <a:normAutofit/>
          </a:bodyPr>
          <a:lstStyle/>
          <a:p>
            <a:pPr>
              <a:buNone/>
            </a:pPr>
            <a:r>
              <a:rPr lang="en-US" sz="1500" b="1" dirty="0" smtClean="0">
                <a:latin typeface="Courier New"/>
                <a:cs typeface="Courier New"/>
              </a:rPr>
              <a:t>seq1 272 T 24  ,.$.....,,.,.,...,,,.,..^+. &lt;&lt;&lt;+;&lt;&lt;&lt;&lt;&lt;&lt;&lt;&lt;&lt;&lt;&lt;=&lt;;&lt;;7&lt;&amp;</a:t>
            </a:r>
          </a:p>
          <a:p>
            <a:pPr>
              <a:buNone/>
            </a:pPr>
            <a:r>
              <a:rPr lang="en-US" sz="1500" b="1" dirty="0" smtClean="0">
                <a:latin typeface="Courier New"/>
                <a:cs typeface="Courier New"/>
              </a:rPr>
              <a:t>seq1 273 T 23  ,.....,,.,.,...,,,.,..A &lt;&lt;&lt;;&lt;&lt;&lt;&lt;&lt;&lt;&lt;&lt;&lt;3&lt;=&lt;&lt;&lt;;&lt;&lt;+</a:t>
            </a:r>
          </a:p>
          <a:p>
            <a:pPr>
              <a:buNone/>
            </a:pPr>
            <a:r>
              <a:rPr lang="en-US" sz="1500" b="1" dirty="0" smtClean="0">
                <a:latin typeface="Courier New"/>
                <a:cs typeface="Courier New"/>
              </a:rPr>
              <a:t>seq1 274 T 23  ,.$....,,.,.,...,,,.,...    7&lt;7;&lt;;&lt;&lt;&lt;&lt;&lt;&lt;&lt;&lt;&lt;=&lt;;&lt;;&lt;&lt;6</a:t>
            </a:r>
          </a:p>
          <a:p>
            <a:pPr>
              <a:buNone/>
            </a:pPr>
            <a:r>
              <a:rPr lang="en-US" sz="1500" b="1" dirty="0" smtClean="0">
                <a:latin typeface="Courier New"/>
                <a:cs typeface="Courier New"/>
              </a:rPr>
              <a:t>seq1 275 A 23  ,$....,,.,.,...,,,.,...^</a:t>
            </a:r>
            <a:r>
              <a:rPr lang="en-US" sz="1500" b="1" dirty="0" err="1" smtClean="0">
                <a:latin typeface="Courier New"/>
                <a:cs typeface="Courier New"/>
              </a:rPr>
              <a:t>l</a:t>
            </a:r>
            <a:r>
              <a:rPr lang="en-US" sz="1500" b="1" dirty="0" smtClean="0">
                <a:latin typeface="Courier New"/>
                <a:cs typeface="Courier New"/>
              </a:rPr>
              <a:t>.  &lt;+;9*&lt;&lt;&lt;&lt;&lt;&lt;&lt;&lt;&lt;=&lt;&lt;:;&lt;&lt;&lt;&lt;</a:t>
            </a:r>
          </a:p>
          <a:p>
            <a:pPr>
              <a:buNone/>
            </a:pPr>
            <a:r>
              <a:rPr lang="en-US" sz="1500" b="1" dirty="0" smtClean="0">
                <a:latin typeface="Courier New"/>
                <a:cs typeface="Courier New"/>
              </a:rPr>
              <a:t>seq1 276 G 22  ...T,,.,.,...,,,.,....  33;+&lt;&lt;7=7&lt;&lt;7&lt;&amp;&lt;&lt;1;&lt;&lt;6&lt;</a:t>
            </a:r>
          </a:p>
          <a:p>
            <a:pPr>
              <a:buNone/>
            </a:pPr>
            <a:r>
              <a:rPr lang="en-US" sz="1500" b="1" dirty="0" smtClean="0">
                <a:latin typeface="Courier New"/>
                <a:cs typeface="Courier New"/>
              </a:rPr>
              <a:t>seq1 277 T 22  ....,,.,.,.C.,,,.,..G.  +7&lt;;&lt;&lt;&lt;&lt;&lt;&lt;&lt;&amp;&lt;=&lt;&lt;:;&lt;&lt;&amp;</a:t>
            </a:r>
            <a:r>
              <a:rPr lang="en-US" sz="1500" b="1" dirty="0" smtClean="0">
                <a:latin typeface="Courier New"/>
                <a:cs typeface="Courier New"/>
              </a:rPr>
              <a:t>&lt;</a:t>
            </a:r>
          </a:p>
          <a:p>
            <a:pPr>
              <a:buNone/>
            </a:pPr>
            <a:endParaRPr lang="en-US" sz="1500" b="1" dirty="0" smtClean="0">
              <a:latin typeface="Courier New"/>
              <a:cs typeface="Courier New"/>
            </a:endParaRPr>
          </a:p>
          <a:p>
            <a:pPr marL="514350" indent="-514350">
              <a:buFont typeface="+mj-lt"/>
              <a:buAutoNum type="arabicPeriod"/>
            </a:pPr>
            <a:r>
              <a:rPr lang="en-US" sz="2162" dirty="0" smtClean="0">
                <a:cs typeface="Courier New"/>
              </a:rPr>
              <a:t>Sequence </a:t>
            </a:r>
            <a:r>
              <a:rPr lang="en-US" sz="2162" dirty="0" smtClean="0">
                <a:cs typeface="Courier New"/>
              </a:rPr>
              <a:t>identifier</a:t>
            </a:r>
          </a:p>
          <a:p>
            <a:pPr marL="514350" indent="-514350">
              <a:buFont typeface="+mj-lt"/>
              <a:buAutoNum type="arabicPeriod"/>
            </a:pPr>
            <a:r>
              <a:rPr lang="en-US" sz="2162" dirty="0" smtClean="0">
                <a:cs typeface="Courier New"/>
              </a:rPr>
              <a:t>Position in sequence (starting from 1)</a:t>
            </a:r>
          </a:p>
          <a:p>
            <a:pPr marL="514350" indent="-514350">
              <a:buFont typeface="+mj-lt"/>
              <a:buAutoNum type="arabicPeriod"/>
            </a:pPr>
            <a:r>
              <a:rPr lang="en-US" sz="2162" dirty="0" smtClean="0">
                <a:cs typeface="Courier New"/>
              </a:rPr>
              <a:t>Nucleotide at that position</a:t>
            </a:r>
          </a:p>
          <a:p>
            <a:pPr marL="514350" indent="-514350">
              <a:buFont typeface="+mj-lt"/>
              <a:buAutoNum type="arabicPeriod"/>
            </a:pPr>
            <a:r>
              <a:rPr lang="en-US" sz="2162" dirty="0" smtClean="0">
                <a:cs typeface="Courier New"/>
              </a:rPr>
              <a:t>Number of aligned reads covering that position (depth of coverage)</a:t>
            </a:r>
          </a:p>
          <a:p>
            <a:pPr marL="514350" indent="-514350">
              <a:buFont typeface="+mj-lt"/>
              <a:buAutoNum type="arabicPeriod"/>
            </a:pPr>
            <a:r>
              <a:rPr lang="en-US" sz="2162" dirty="0" smtClean="0">
                <a:cs typeface="Courier New"/>
              </a:rPr>
              <a:t>Bases at that position from aligned reads</a:t>
            </a:r>
          </a:p>
          <a:p>
            <a:pPr marL="514350" indent="-514350">
              <a:buFont typeface="+mj-lt"/>
              <a:buAutoNum type="arabicPeriod"/>
            </a:pPr>
            <a:r>
              <a:rPr lang="en-US" sz="2162" dirty="0" smtClean="0">
                <a:cs typeface="Courier New"/>
              </a:rPr>
              <a:t>Mapping quality of those bases (OPTIONAL)</a:t>
            </a:r>
            <a:endParaRPr lang="en-US" dirty="0">
              <a:cs typeface="Courier New"/>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Tabular annotation files</a:t>
            </a:r>
            <a:endParaRPr lang="en-US" dirty="0"/>
          </a:p>
        </p:txBody>
      </p:sp>
      <p:sp>
        <p:nvSpPr>
          <p:cNvPr id="3" name="Content Placeholder 2"/>
          <p:cNvSpPr>
            <a:spLocks noGrp="1"/>
          </p:cNvSpPr>
          <p:nvPr>
            <p:ph idx="1"/>
          </p:nvPr>
        </p:nvSpPr>
        <p:spPr/>
        <p:txBody>
          <a:bodyPr/>
          <a:lstStyle/>
          <a:p>
            <a:r>
              <a:rPr lang="en-US" dirty="0" smtClean="0"/>
              <a:t>Once data cleaning, alignment or assembly are complete, further annotation follows, e.g.</a:t>
            </a:r>
          </a:p>
          <a:p>
            <a:pPr lvl="1"/>
            <a:r>
              <a:rPr lang="en-US" dirty="0" smtClean="0"/>
              <a:t>Structural variation</a:t>
            </a:r>
          </a:p>
          <a:p>
            <a:pPr lvl="1"/>
            <a:r>
              <a:rPr lang="en-US" smtClean="0"/>
              <a:t>SNPs</a:t>
            </a:r>
          </a:p>
          <a:p>
            <a:r>
              <a:rPr lang="en-US" dirty="0" smtClean="0"/>
              <a:t>Various tabular data conventions exist</a:t>
            </a:r>
          </a:p>
          <a:p>
            <a:pPr lvl="1"/>
            <a:r>
              <a:rPr lang="en-US" dirty="0" smtClean="0"/>
              <a:t>BED</a:t>
            </a:r>
          </a:p>
          <a:p>
            <a:pPr lvl="1"/>
            <a:r>
              <a:rPr lang="en-US" dirty="0" smtClean="0"/>
              <a:t>VCG</a:t>
            </a:r>
          </a:p>
          <a:p>
            <a:pPr lvl="1"/>
            <a:r>
              <a:rPr lang="en-US" dirty="0" smtClean="0"/>
              <a:t>GFF, GFF3, GTF</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FASTQ</a:t>
            </a:r>
            <a:r>
              <a:rPr lang="en-US" dirty="0" smtClean="0"/>
              <a:t> errors</a:t>
            </a:r>
            <a:endParaRPr lang="en-US" dirty="0"/>
          </a:p>
        </p:txBody>
      </p:sp>
      <p:sp>
        <p:nvSpPr>
          <p:cNvPr id="3" name="Content Placeholder 2"/>
          <p:cNvSpPr>
            <a:spLocks noGrp="1"/>
          </p:cNvSpPr>
          <p:nvPr>
            <p:ph idx="1"/>
          </p:nvPr>
        </p:nvSpPr>
        <p:spPr/>
        <p:txBody>
          <a:bodyPr/>
          <a:lstStyle/>
          <a:p>
            <a:r>
              <a:rPr lang="en-US" dirty="0" smtClean="0"/>
              <a:t>The FASTQ files in the </a:t>
            </a:r>
            <a:r>
              <a:rPr lang="en-US" dirty="0" err="1" smtClean="0"/>
              <a:t>fastq</a:t>
            </a:r>
            <a:r>
              <a:rPr lang="en-US" dirty="0" err="1" smtClean="0"/>
              <a:t>_errors</a:t>
            </a:r>
            <a:r>
              <a:rPr lang="en-US" dirty="0" smtClean="0"/>
              <a:t> folder each have something wrong with them that can be diagnosed by eye. Open each file in a text editor, note what the error is and on which line it occurs.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 file formats</a:t>
            </a:r>
            <a:endParaRPr lang="en-US" dirty="0"/>
          </a:p>
        </p:txBody>
      </p:sp>
      <p:sp>
        <p:nvSpPr>
          <p:cNvPr id="3" name="Content Placeholder 2"/>
          <p:cNvSpPr>
            <a:spLocks noGrp="1"/>
          </p:cNvSpPr>
          <p:nvPr>
            <p:ph sz="half" idx="1"/>
          </p:nvPr>
        </p:nvSpPr>
        <p:spPr/>
        <p:txBody>
          <a:bodyPr/>
          <a:lstStyle/>
          <a:p>
            <a:r>
              <a:rPr lang="en-US" dirty="0" smtClean="0"/>
              <a:t>Binary or text-based</a:t>
            </a:r>
          </a:p>
          <a:p>
            <a:r>
              <a:rPr lang="en-US" dirty="0" smtClean="0"/>
              <a:t>High-volume, simple</a:t>
            </a:r>
          </a:p>
          <a:p>
            <a:r>
              <a:rPr lang="en-US" dirty="0" smtClean="0"/>
              <a:t>Single sequence or aligned</a:t>
            </a:r>
          </a:p>
          <a:p>
            <a:r>
              <a:rPr lang="en-US" dirty="0" smtClean="0"/>
              <a:t>With quality scores</a:t>
            </a:r>
            <a:endParaRPr lang="en-US" dirty="0"/>
          </a:p>
        </p:txBody>
      </p:sp>
      <p:sp>
        <p:nvSpPr>
          <p:cNvPr id="4" name="Content Placeholder 3"/>
          <p:cNvSpPr>
            <a:spLocks noGrp="1"/>
          </p:cNvSpPr>
          <p:nvPr>
            <p:ph sz="half" idx="2"/>
          </p:nvPr>
        </p:nvSpPr>
        <p:spPr/>
        <p:txBody>
          <a:bodyPr/>
          <a:lstStyle/>
          <a:p>
            <a:r>
              <a:rPr lang="en-US" b="1" dirty="0" smtClean="0"/>
              <a:t>FASTA+QUAL</a:t>
            </a:r>
          </a:p>
          <a:p>
            <a:r>
              <a:rPr lang="en-US" b="1" dirty="0" smtClean="0"/>
              <a:t>FASTQ</a:t>
            </a:r>
          </a:p>
          <a:p>
            <a:r>
              <a:rPr lang="en-US" b="1" dirty="0" smtClean="0"/>
              <a:t>SAM/BAM</a:t>
            </a:r>
          </a:p>
          <a:p>
            <a:r>
              <a:rPr lang="en-US" b="1" dirty="0" smtClean="0"/>
              <a:t>Pileup</a:t>
            </a:r>
          </a:p>
          <a:p>
            <a:r>
              <a:rPr lang="en-US" b="1" dirty="0" smtClean="0"/>
              <a:t>VCF</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a:t>
            </a:r>
            <a:endParaRPr lang="en-US" dirty="0"/>
          </a:p>
        </p:txBody>
      </p:sp>
      <p:sp>
        <p:nvSpPr>
          <p:cNvPr id="4" name="Content Placeholder 3"/>
          <p:cNvSpPr>
            <a:spLocks noGrp="1"/>
          </p:cNvSpPr>
          <p:nvPr>
            <p:ph sz="half" idx="1"/>
          </p:nvPr>
        </p:nvSpPr>
        <p:spPr/>
        <p:txBody>
          <a:bodyPr>
            <a:normAutofit lnSpcReduction="10000"/>
          </a:bodyPr>
          <a:lstStyle/>
          <a:p>
            <a:pPr marL="0" indent="0">
              <a:buNone/>
            </a:pPr>
            <a:r>
              <a:rPr lang="en-US" dirty="0" err="1" smtClean="0"/>
              <a:t>Phred</a:t>
            </a:r>
            <a:r>
              <a:rPr lang="en-US" dirty="0" smtClean="0"/>
              <a:t> quality scores are used for:</a:t>
            </a:r>
          </a:p>
          <a:p>
            <a:r>
              <a:rPr lang="en-US" dirty="0" smtClean="0"/>
              <a:t>Assessment of sequence quality</a:t>
            </a:r>
          </a:p>
          <a:p>
            <a:r>
              <a:rPr lang="en-US" dirty="0" smtClean="0"/>
              <a:t>Recognition and removal of low-quality sequence (end clipping)</a:t>
            </a:r>
          </a:p>
          <a:p>
            <a:r>
              <a:rPr lang="en-US" dirty="0" smtClean="0"/>
              <a:t>Determination of accurate consensus sequences</a:t>
            </a:r>
          </a:p>
          <a:p>
            <a:endParaRPr lang="en-US" dirty="0"/>
          </a:p>
        </p:txBody>
      </p:sp>
      <p:pic>
        <p:nvPicPr>
          <p:cNvPr id="6" name="Content Placeholder 5" descr="sequence_trace_MED.jpeg"/>
          <p:cNvPicPr>
            <a:picLocks noGrp="1" noChangeAspect="1"/>
          </p:cNvPicPr>
          <p:nvPr>
            <p:ph sz="half" idx="2"/>
          </p:nvPr>
        </p:nvPicPr>
        <p:blipFill>
          <a:blip r:embed="rId3"/>
          <a:srcRect l="-76" r="-76"/>
          <a:stretch>
            <a:fillRect/>
          </a:stretch>
        </p:blip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Phred</a:t>
            </a:r>
            <a:r>
              <a:rPr lang="en-US" dirty="0" smtClean="0"/>
              <a:t> scores</a:t>
            </a:r>
            <a:endParaRPr lang="en-US" dirty="0"/>
          </a:p>
        </p:txBody>
      </p:sp>
      <p:sp>
        <p:nvSpPr>
          <p:cNvPr id="3" name="Content Placeholder 2"/>
          <p:cNvSpPr>
            <a:spLocks noGrp="1"/>
          </p:cNvSpPr>
          <p:nvPr>
            <p:ph idx="1"/>
          </p:nvPr>
        </p:nvSpPr>
        <p:spPr/>
        <p:txBody>
          <a:bodyPr/>
          <a:lstStyle/>
          <a:p>
            <a:r>
              <a:rPr lang="en-US" dirty="0" err="1" smtClean="0"/>
              <a:t>Phred</a:t>
            </a:r>
            <a:r>
              <a:rPr lang="en-US" dirty="0" smtClean="0"/>
              <a:t> quality scores  are defined as a property which is logarithmically related to the base-calling error probabilities.</a:t>
            </a:r>
          </a:p>
          <a:p>
            <a:r>
              <a:rPr lang="en-US" i="1" dirty="0" smtClean="0"/>
              <a:t>Q</a:t>
            </a:r>
            <a:r>
              <a:rPr lang="en-US" dirty="0" smtClean="0"/>
              <a:t> = -10 log</a:t>
            </a:r>
            <a:r>
              <a:rPr lang="en-US" baseline="-25000" dirty="0" smtClean="0"/>
              <a:t>10</a:t>
            </a:r>
            <a:r>
              <a:rPr lang="en-US" dirty="0" smtClean="0"/>
              <a:t> </a:t>
            </a:r>
            <a:r>
              <a:rPr lang="en-US" i="1" dirty="0" smtClean="0"/>
              <a:t>P</a:t>
            </a:r>
            <a:endParaRPr lang="en-US" i="1" dirty="0"/>
          </a:p>
        </p:txBody>
      </p:sp>
      <p:graphicFrame>
        <p:nvGraphicFramePr>
          <p:cNvPr id="5" name="Content Placeholder 4"/>
          <p:cNvGraphicFramePr>
            <a:graphicFrameLocks noGrp="1"/>
          </p:cNvGraphicFramePr>
          <p:nvPr>
            <p:ph sz="half" idx="4294967295"/>
          </p:nvPr>
        </p:nvGraphicFramePr>
        <p:xfrm>
          <a:off x="533400" y="4023360"/>
          <a:ext cx="8001000" cy="2225040"/>
        </p:xfrm>
        <a:graphic>
          <a:graphicData uri="http://schemas.openxmlformats.org/drawingml/2006/table">
            <a:tbl>
              <a:tblPr firstRow="1" bandRow="1">
                <a:tableStyleId>{5C22544A-7EE6-4342-B048-85BDC9FD1C3A}</a:tableStyleId>
              </a:tblPr>
              <a:tblGrid>
                <a:gridCol w="2667000"/>
                <a:gridCol w="2667000"/>
                <a:gridCol w="2667000"/>
              </a:tblGrid>
              <a:tr h="370840">
                <a:tc>
                  <a:txBody>
                    <a:bodyPr/>
                    <a:lstStyle/>
                    <a:p>
                      <a:r>
                        <a:rPr lang="en-US" dirty="0" err="1" smtClean="0"/>
                        <a:t>Phred</a:t>
                      </a:r>
                      <a:r>
                        <a:rPr lang="en-US" dirty="0" smtClean="0"/>
                        <a:t> quality score Q</a:t>
                      </a:r>
                      <a:endParaRPr lang="en-US" dirty="0"/>
                    </a:p>
                  </a:txBody>
                  <a:tcPr/>
                </a:tc>
                <a:tc>
                  <a:txBody>
                    <a:bodyPr/>
                    <a:lstStyle/>
                    <a:p>
                      <a:r>
                        <a:rPr lang="en-US" i="1" dirty="0" smtClean="0"/>
                        <a:t>P</a:t>
                      </a:r>
                      <a:r>
                        <a:rPr lang="en-US" dirty="0" smtClean="0"/>
                        <a:t> of incorrect base call</a:t>
                      </a:r>
                      <a:endParaRPr lang="en-US" dirty="0"/>
                    </a:p>
                  </a:txBody>
                  <a:tcPr/>
                </a:tc>
                <a:tc>
                  <a:txBody>
                    <a:bodyPr/>
                    <a:lstStyle/>
                    <a:p>
                      <a:r>
                        <a:rPr lang="en-US" dirty="0" smtClean="0"/>
                        <a:t>Base call accuracy</a:t>
                      </a:r>
                      <a:endParaRPr lang="en-US" dirty="0"/>
                    </a:p>
                  </a:txBody>
                  <a:tcPr/>
                </a:tc>
              </a:tr>
              <a:tr h="370840">
                <a:tc>
                  <a:txBody>
                    <a:bodyPr/>
                    <a:lstStyle/>
                    <a:p>
                      <a:r>
                        <a:rPr lang="en-US" dirty="0" smtClean="0"/>
                        <a:t>10</a:t>
                      </a:r>
                    </a:p>
                  </a:txBody>
                  <a:tcPr/>
                </a:tc>
                <a:tc>
                  <a:txBody>
                    <a:bodyPr/>
                    <a:lstStyle/>
                    <a:p>
                      <a:r>
                        <a:rPr lang="en-US" dirty="0" smtClean="0"/>
                        <a:t>1 in 10</a:t>
                      </a:r>
                      <a:endParaRPr lang="en-US" dirty="0"/>
                    </a:p>
                  </a:txBody>
                  <a:tcPr/>
                </a:tc>
                <a:tc>
                  <a:txBody>
                    <a:bodyPr/>
                    <a:lstStyle/>
                    <a:p>
                      <a:r>
                        <a:rPr lang="en-US" dirty="0" smtClean="0"/>
                        <a:t>90%</a:t>
                      </a:r>
                      <a:endParaRPr lang="en-US" dirty="0"/>
                    </a:p>
                  </a:txBody>
                  <a:tcPr/>
                </a:tc>
              </a:tr>
              <a:tr h="370840">
                <a:tc>
                  <a:txBody>
                    <a:bodyPr/>
                    <a:lstStyle/>
                    <a:p>
                      <a:r>
                        <a:rPr lang="en-US" dirty="0" smtClean="0"/>
                        <a:t>20</a:t>
                      </a:r>
                      <a:endParaRPr lang="en-US" dirty="0"/>
                    </a:p>
                  </a:txBody>
                  <a:tcPr/>
                </a:tc>
                <a:tc>
                  <a:txBody>
                    <a:bodyPr/>
                    <a:lstStyle/>
                    <a:p>
                      <a:r>
                        <a:rPr lang="en-US" dirty="0" smtClean="0"/>
                        <a:t>1 in 100</a:t>
                      </a:r>
                      <a:endParaRPr lang="en-US" dirty="0"/>
                    </a:p>
                  </a:txBody>
                  <a:tcPr/>
                </a:tc>
                <a:tc>
                  <a:txBody>
                    <a:bodyPr/>
                    <a:lstStyle/>
                    <a:p>
                      <a:r>
                        <a:rPr lang="en-US" dirty="0" smtClean="0"/>
                        <a:t>99%</a:t>
                      </a:r>
                      <a:endParaRPr lang="en-US" dirty="0"/>
                    </a:p>
                  </a:txBody>
                  <a:tcPr/>
                </a:tc>
              </a:tr>
              <a:tr h="370840">
                <a:tc>
                  <a:txBody>
                    <a:bodyPr/>
                    <a:lstStyle/>
                    <a:p>
                      <a:r>
                        <a:rPr lang="en-US" dirty="0" smtClean="0"/>
                        <a:t>30</a:t>
                      </a:r>
                      <a:endParaRPr lang="en-US" dirty="0"/>
                    </a:p>
                  </a:txBody>
                  <a:tcPr/>
                </a:tc>
                <a:tc>
                  <a:txBody>
                    <a:bodyPr/>
                    <a:lstStyle/>
                    <a:p>
                      <a:r>
                        <a:rPr lang="en-US" dirty="0" smtClean="0"/>
                        <a:t>1 in 1,000</a:t>
                      </a:r>
                      <a:endParaRPr lang="en-US" dirty="0"/>
                    </a:p>
                  </a:txBody>
                  <a:tcPr/>
                </a:tc>
                <a:tc>
                  <a:txBody>
                    <a:bodyPr/>
                    <a:lstStyle/>
                    <a:p>
                      <a:r>
                        <a:rPr lang="en-US" dirty="0" smtClean="0"/>
                        <a:t>99.9%</a:t>
                      </a:r>
                      <a:endParaRPr lang="en-US" dirty="0"/>
                    </a:p>
                  </a:txBody>
                  <a:tcPr/>
                </a:tc>
              </a:tr>
              <a:tr h="370840">
                <a:tc>
                  <a:txBody>
                    <a:bodyPr/>
                    <a:lstStyle/>
                    <a:p>
                      <a:r>
                        <a:rPr lang="en-US" dirty="0" smtClean="0"/>
                        <a:t>40</a:t>
                      </a:r>
                      <a:endParaRPr lang="en-US" dirty="0"/>
                    </a:p>
                  </a:txBody>
                  <a:tcPr/>
                </a:tc>
                <a:tc>
                  <a:txBody>
                    <a:bodyPr/>
                    <a:lstStyle/>
                    <a:p>
                      <a:r>
                        <a:rPr lang="en-US" dirty="0" smtClean="0"/>
                        <a:t>1 in 10,000</a:t>
                      </a:r>
                      <a:endParaRPr lang="en-US" dirty="0"/>
                    </a:p>
                  </a:txBody>
                  <a:tcPr/>
                </a:tc>
                <a:tc>
                  <a:txBody>
                    <a:bodyPr/>
                    <a:lstStyle/>
                    <a:p>
                      <a:r>
                        <a:rPr lang="en-US" dirty="0" smtClean="0"/>
                        <a:t>99.99%</a:t>
                      </a:r>
                      <a:endParaRPr lang="en-US" dirty="0"/>
                    </a:p>
                  </a:txBody>
                  <a:tcPr/>
                </a:tc>
              </a:tr>
              <a:tr h="370840">
                <a:tc>
                  <a:txBody>
                    <a:bodyPr/>
                    <a:lstStyle/>
                    <a:p>
                      <a:r>
                        <a:rPr lang="en-US" dirty="0" smtClean="0"/>
                        <a:t>50</a:t>
                      </a:r>
                      <a:endParaRPr lang="en-US" dirty="0"/>
                    </a:p>
                  </a:txBody>
                  <a:tcPr/>
                </a:tc>
                <a:tc>
                  <a:txBody>
                    <a:bodyPr/>
                    <a:lstStyle/>
                    <a:p>
                      <a:r>
                        <a:rPr lang="en-US" dirty="0" smtClean="0"/>
                        <a:t>1 in 100,000</a:t>
                      </a:r>
                      <a:endParaRPr lang="en-US" dirty="0"/>
                    </a:p>
                  </a:txBody>
                  <a:tcPr/>
                </a:tc>
                <a:tc>
                  <a:txBody>
                    <a:bodyPr/>
                    <a:lstStyle/>
                    <a:p>
                      <a:r>
                        <a:rPr lang="en-US" dirty="0" smtClean="0"/>
                        <a:t>99.999%</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FASTA + </a:t>
            </a:r>
            <a:r>
              <a:rPr lang="en-US" dirty="0" err="1" smtClean="0"/>
              <a:t>Qual</a:t>
            </a:r>
            <a:endParaRPr lang="en-US" dirty="0"/>
          </a:p>
        </p:txBody>
      </p:sp>
      <p:sp>
        <p:nvSpPr>
          <p:cNvPr id="16" name="Content Placeholder 15"/>
          <p:cNvSpPr>
            <a:spLocks noGrp="1"/>
          </p:cNvSpPr>
          <p:nvPr>
            <p:ph sz="half" idx="1"/>
          </p:nvPr>
        </p:nvSpPr>
        <p:spPr/>
        <p:txBody>
          <a:bodyPr/>
          <a:lstStyle/>
          <a:p>
            <a:r>
              <a:rPr lang="en-US" dirty="0" smtClean="0"/>
              <a:t>The </a:t>
            </a:r>
            <a:r>
              <a:rPr lang="en-US" i="1" dirty="0" err="1" smtClean="0"/>
              <a:t>phred</a:t>
            </a:r>
            <a:r>
              <a:rPr lang="en-US" i="1" dirty="0" smtClean="0"/>
              <a:t> </a:t>
            </a:r>
            <a:r>
              <a:rPr lang="en-US" dirty="0" smtClean="0"/>
              <a:t>program introduced the *.</a:t>
            </a:r>
            <a:r>
              <a:rPr lang="en-US" dirty="0" err="1" smtClean="0"/>
              <a:t>qual</a:t>
            </a:r>
            <a:r>
              <a:rPr lang="en-US" dirty="0" smtClean="0"/>
              <a:t> format</a:t>
            </a:r>
          </a:p>
          <a:p>
            <a:r>
              <a:rPr lang="en-US" dirty="0" smtClean="0"/>
              <a:t>Simply parallel FASTA files with </a:t>
            </a:r>
            <a:r>
              <a:rPr lang="en-US" dirty="0" err="1" smtClean="0"/>
              <a:t>Phred</a:t>
            </a:r>
            <a:r>
              <a:rPr lang="en-US" dirty="0" smtClean="0"/>
              <a:t> quality scores as integers</a:t>
            </a:r>
            <a:endParaRPr lang="en-US" dirty="0"/>
          </a:p>
        </p:txBody>
      </p:sp>
      <p:pic>
        <p:nvPicPr>
          <p:cNvPr id="14" name="Picture 13" descr="fasta+qual1.jpeg"/>
          <p:cNvPicPr>
            <a:picLocks noChangeAspect="1"/>
          </p:cNvPicPr>
          <p:nvPr/>
        </p:nvPicPr>
        <p:blipFill>
          <a:blip r:embed="rId2"/>
          <a:stretch>
            <a:fillRect/>
          </a:stretch>
        </p:blipFill>
        <p:spPr>
          <a:xfrm>
            <a:off x="4419600" y="1768857"/>
            <a:ext cx="4023868" cy="757301"/>
          </a:xfrm>
          <a:prstGeom prst="rect">
            <a:avLst/>
          </a:prstGeom>
        </p:spPr>
      </p:pic>
      <p:pic>
        <p:nvPicPr>
          <p:cNvPr id="15" name="Picture 14" descr="fasta+qual2.jpeg"/>
          <p:cNvPicPr>
            <a:picLocks noChangeAspect="1"/>
          </p:cNvPicPr>
          <p:nvPr/>
        </p:nvPicPr>
        <p:blipFill>
          <a:blip r:embed="rId3"/>
          <a:stretch>
            <a:fillRect/>
          </a:stretch>
        </p:blipFill>
        <p:spPr>
          <a:xfrm>
            <a:off x="4419601" y="2772156"/>
            <a:ext cx="4054348" cy="164744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ASCII character codes</a:t>
            </a:r>
            <a:endParaRPr lang="en-US" dirty="0"/>
          </a:p>
        </p:txBody>
      </p:sp>
      <p:pic>
        <p:nvPicPr>
          <p:cNvPr id="7" name="Content Placeholder 6" descr="asciifull.gif"/>
          <p:cNvPicPr>
            <a:picLocks noGrp="1" noChangeAspect="1"/>
          </p:cNvPicPr>
          <p:nvPr>
            <p:ph idx="1"/>
          </p:nvPr>
        </p:nvPicPr>
        <p:blipFill>
          <a:blip r:embed="rId2"/>
          <a:srcRect/>
          <a:stretch>
            <a:fillRect/>
          </a:stretch>
        </p:blipFill>
        <p:spPr>
          <a:xfrm>
            <a:off x="838200" y="1295400"/>
            <a:ext cx="7772400" cy="530476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FASTQ</a:t>
            </a:r>
            <a:endParaRPr lang="en-US" dirty="0"/>
          </a:p>
        </p:txBody>
      </p:sp>
      <p:sp>
        <p:nvSpPr>
          <p:cNvPr id="4" name="Content Placeholder 3"/>
          <p:cNvSpPr>
            <a:spLocks noGrp="1"/>
          </p:cNvSpPr>
          <p:nvPr>
            <p:ph sz="half" idx="1"/>
          </p:nvPr>
        </p:nvSpPr>
        <p:spPr/>
        <p:txBody>
          <a:bodyPr/>
          <a:lstStyle/>
          <a:p>
            <a:pPr>
              <a:buNone/>
            </a:pPr>
            <a:r>
              <a:rPr lang="en-US" dirty="0" smtClean="0"/>
              <a:t>FASTQ formatted syntax:</a:t>
            </a:r>
          </a:p>
          <a:p>
            <a:r>
              <a:rPr lang="en-US" dirty="0" smtClean="0"/>
              <a:t>@title (and description)</a:t>
            </a:r>
          </a:p>
          <a:p>
            <a:r>
              <a:rPr lang="en-US" dirty="0" smtClean="0"/>
              <a:t>Sequence</a:t>
            </a:r>
          </a:p>
          <a:p>
            <a:r>
              <a:rPr lang="en-US" dirty="0" smtClean="0"/>
              <a:t>+(Repeat of title line)</a:t>
            </a:r>
          </a:p>
          <a:p>
            <a:r>
              <a:rPr lang="en-US" dirty="0" smtClean="0"/>
              <a:t>Quality lines map </a:t>
            </a:r>
            <a:r>
              <a:rPr lang="en-US" dirty="0" err="1" smtClean="0"/>
              <a:t>phred</a:t>
            </a:r>
            <a:r>
              <a:rPr lang="en-US" dirty="0" smtClean="0"/>
              <a:t> scores to ASCII characters</a:t>
            </a:r>
            <a:endParaRPr lang="en-US" dirty="0"/>
          </a:p>
        </p:txBody>
      </p:sp>
      <p:pic>
        <p:nvPicPr>
          <p:cNvPr id="8" name="Content Placeholder 7" descr="nbi110601.gif"/>
          <p:cNvPicPr>
            <a:picLocks noGrp="1" noChangeAspect="1"/>
          </p:cNvPicPr>
          <p:nvPr>
            <p:ph sz="half" idx="2"/>
          </p:nvPr>
        </p:nvPicPr>
        <p:blipFill>
          <a:blip r:embed="rId3"/>
          <a:srcRect l="-5596" r="-5596" b="40748"/>
          <a:stretch>
            <a:fillRect/>
          </a:stretch>
        </p:blipFill>
        <p:spPr>
          <a:xfrm>
            <a:off x="4417489" y="1752600"/>
            <a:ext cx="4345511" cy="3276600"/>
          </a:xfrm>
        </p:spPr>
      </p:pic>
      <p:sp>
        <p:nvSpPr>
          <p:cNvPr id="9" name="TextBox 8"/>
          <p:cNvSpPr txBox="1"/>
          <p:nvPr/>
        </p:nvSpPr>
        <p:spPr>
          <a:xfrm>
            <a:off x="457200" y="5634335"/>
            <a:ext cx="8216161" cy="461665"/>
          </a:xfrm>
          <a:prstGeom prst="rect">
            <a:avLst/>
          </a:prstGeom>
          <a:noFill/>
        </p:spPr>
        <p:txBody>
          <a:bodyPr wrap="none" rtlCol="0">
            <a:spAutoFit/>
          </a:bodyPr>
          <a:lstStyle/>
          <a:p>
            <a:r>
              <a:rPr lang="en-US" sz="2400" b="1" dirty="0" smtClean="0"/>
              <a:t>Different platforms map </a:t>
            </a:r>
            <a:r>
              <a:rPr lang="en-US" sz="2400" b="1" dirty="0" err="1" smtClean="0"/>
              <a:t>phred</a:t>
            </a:r>
            <a:r>
              <a:rPr lang="en-US" sz="2400" b="1" dirty="0" smtClean="0"/>
              <a:t> scores in different ways to ASCII</a:t>
            </a:r>
            <a:endParaRPr lang="en-US"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a:t>
            </a:r>
            <a:r>
              <a:rPr lang="en-US" dirty="0" err="1" smtClean="0"/>
              <a:t>Flowgram</a:t>
            </a:r>
            <a:r>
              <a:rPr lang="en-US" dirty="0" smtClean="0"/>
              <a:t> Format</a:t>
            </a:r>
            <a:endParaRPr lang="en-US" dirty="0"/>
          </a:p>
        </p:txBody>
      </p:sp>
      <p:sp>
        <p:nvSpPr>
          <p:cNvPr id="8" name="Text Placeholder 7"/>
          <p:cNvSpPr>
            <a:spLocks noGrp="1"/>
          </p:cNvSpPr>
          <p:nvPr>
            <p:ph type="body" idx="1"/>
          </p:nvPr>
        </p:nvSpPr>
        <p:spPr/>
        <p:txBody>
          <a:bodyPr/>
          <a:lstStyle/>
          <a:p>
            <a:r>
              <a:rPr lang="en-US" dirty="0" smtClean="0"/>
              <a:t>Description</a:t>
            </a:r>
            <a:endParaRPr lang="en-US" dirty="0"/>
          </a:p>
        </p:txBody>
      </p:sp>
      <p:sp>
        <p:nvSpPr>
          <p:cNvPr id="3" name="Content Placeholder 2"/>
          <p:cNvSpPr>
            <a:spLocks noGrp="1"/>
          </p:cNvSpPr>
          <p:nvPr>
            <p:ph sz="half" idx="2"/>
          </p:nvPr>
        </p:nvSpPr>
        <p:spPr/>
        <p:txBody>
          <a:bodyPr/>
          <a:lstStyle/>
          <a:p>
            <a:r>
              <a:rPr lang="en-US" dirty="0" smtClean="0"/>
              <a:t>SFF file format is a container file for storing one or many 454 reads.</a:t>
            </a:r>
          </a:p>
          <a:p>
            <a:r>
              <a:rPr lang="en-US" dirty="0" smtClean="0"/>
              <a:t>Binary format</a:t>
            </a:r>
          </a:p>
          <a:p>
            <a:r>
              <a:rPr lang="en-US" dirty="0" smtClean="0"/>
              <a:t>Structure:</a:t>
            </a:r>
          </a:p>
          <a:p>
            <a:pPr lvl="1"/>
            <a:r>
              <a:rPr lang="en-US" dirty="0" smtClean="0"/>
              <a:t>Common header with metadata</a:t>
            </a:r>
          </a:p>
          <a:p>
            <a:pPr lvl="1"/>
            <a:r>
              <a:rPr lang="en-US" dirty="0" smtClean="0"/>
              <a:t>Read header</a:t>
            </a:r>
          </a:p>
          <a:p>
            <a:pPr lvl="1"/>
            <a:r>
              <a:rPr lang="en-US" dirty="0" smtClean="0"/>
              <a:t>Read data</a:t>
            </a:r>
            <a:endParaRPr lang="en-US" dirty="0"/>
          </a:p>
        </p:txBody>
      </p:sp>
      <p:sp>
        <p:nvSpPr>
          <p:cNvPr id="9" name="Text Placeholder 8"/>
          <p:cNvSpPr>
            <a:spLocks noGrp="1"/>
          </p:cNvSpPr>
          <p:nvPr>
            <p:ph type="body" sz="quarter" idx="3"/>
          </p:nvPr>
        </p:nvSpPr>
        <p:spPr/>
        <p:txBody>
          <a:bodyPr/>
          <a:lstStyle/>
          <a:p>
            <a:r>
              <a:rPr lang="en-US" dirty="0" smtClean="0"/>
              <a:t>Tools</a:t>
            </a:r>
            <a:endParaRPr lang="en-US" dirty="0"/>
          </a:p>
        </p:txBody>
      </p:sp>
      <p:sp>
        <p:nvSpPr>
          <p:cNvPr id="10" name="Content Placeholder 9"/>
          <p:cNvSpPr>
            <a:spLocks noGrp="1"/>
          </p:cNvSpPr>
          <p:nvPr>
            <p:ph sz="quarter" idx="4"/>
          </p:nvPr>
        </p:nvSpPr>
        <p:spPr/>
        <p:txBody>
          <a:bodyPr/>
          <a:lstStyle/>
          <a:p>
            <a:r>
              <a:rPr lang="en-US" b="1" dirty="0" err="1" smtClean="0"/>
              <a:t>sffinfo</a:t>
            </a:r>
            <a:r>
              <a:rPr lang="en-US" b="1" dirty="0" smtClean="0"/>
              <a:t> </a:t>
            </a:r>
            <a:r>
              <a:rPr lang="en-US" dirty="0" smtClean="0"/>
              <a:t>- from 454</a:t>
            </a:r>
          </a:p>
          <a:p>
            <a:r>
              <a:rPr lang="en-US" b="1" dirty="0" err="1" smtClean="0"/>
              <a:t>sff_extract</a:t>
            </a:r>
            <a:r>
              <a:rPr lang="en-US" b="1" dirty="0" smtClean="0"/>
              <a:t> </a:t>
            </a:r>
            <a:r>
              <a:rPr lang="en-US" dirty="0" smtClean="0"/>
              <a:t>- python</a:t>
            </a:r>
          </a:p>
          <a:p>
            <a:r>
              <a:rPr lang="en-US" b="1" dirty="0" err="1" smtClean="0"/>
              <a:t>Bio::SFF</a:t>
            </a:r>
            <a:r>
              <a:rPr lang="en-US" b="1" dirty="0" smtClean="0"/>
              <a:t> </a:t>
            </a:r>
            <a:r>
              <a:rPr lang="en-US" dirty="0" smtClean="0"/>
              <a:t>- </a:t>
            </a:r>
            <a:r>
              <a:rPr lang="en-US" dirty="0" err="1" smtClean="0"/>
              <a:t>perl</a:t>
            </a:r>
            <a:endParaRPr lang="en-US" dirty="0" smtClean="0"/>
          </a:p>
          <a:p>
            <a:r>
              <a:rPr lang="en-US" b="1" dirty="0" smtClean="0"/>
              <a:t>sff2fastq </a:t>
            </a:r>
            <a:r>
              <a:rPr lang="en-US" dirty="0" smtClean="0"/>
              <a:t>- binary</a:t>
            </a:r>
          </a:p>
          <a:p>
            <a:r>
              <a:rPr lang="en-US" b="1" dirty="0" smtClean="0"/>
              <a:t>SFF Workbench </a:t>
            </a:r>
            <a:r>
              <a:rPr lang="en-US" dirty="0" smtClean="0"/>
              <a:t>- graphical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SAM/BAM</a:t>
            </a:r>
            <a:endParaRPr lang="en-US" dirty="0"/>
          </a:p>
        </p:txBody>
      </p:sp>
      <p:sp>
        <p:nvSpPr>
          <p:cNvPr id="5" name="Content Placeholder 4"/>
          <p:cNvSpPr>
            <a:spLocks noGrp="1"/>
          </p:cNvSpPr>
          <p:nvPr>
            <p:ph idx="1"/>
          </p:nvPr>
        </p:nvSpPr>
        <p:spPr/>
        <p:txBody>
          <a:bodyPr/>
          <a:lstStyle/>
          <a:p>
            <a:r>
              <a:rPr lang="en-US" dirty="0" smtClean="0"/>
              <a:t>Encodes reads aligned to a reference sequence</a:t>
            </a:r>
          </a:p>
          <a:p>
            <a:r>
              <a:rPr lang="en-US" dirty="0" smtClean="0"/>
              <a:t>Textual (SAM) and binary representations (BAM)</a:t>
            </a:r>
          </a:p>
          <a:p>
            <a:r>
              <a:rPr lang="en-US" dirty="0" err="1" smtClean="0"/>
              <a:t>Samtools</a:t>
            </a:r>
            <a:r>
              <a:rPr lang="en-US" dirty="0" smtClean="0"/>
              <a:t>, </a:t>
            </a:r>
            <a:r>
              <a:rPr lang="en-US" dirty="0" err="1" smtClean="0"/>
              <a:t>picard</a:t>
            </a:r>
            <a:r>
              <a:rPr lang="en-US" dirty="0" smtClean="0"/>
              <a:t>, EMBOSS, (</a:t>
            </a:r>
            <a:r>
              <a:rPr lang="en-US" dirty="0" err="1" smtClean="0"/>
              <a:t>Bio::SamTools</a:t>
            </a:r>
            <a:r>
              <a:rPr lang="en-US" dirty="0" smtClean="0"/>
              <a:t>, Galaxy)</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191</TotalTime>
  <Words>1557</Words>
  <Application>Microsoft Macintosh PowerPoint</Application>
  <PresentationFormat>On-screen Show (4:3)</PresentationFormat>
  <Paragraphs>113</Paragraphs>
  <Slides>13</Slides>
  <Notes>7</Notes>
  <HiddenSlides>0</HiddenSlides>
  <MMClips>0</MMClips>
  <ScaleCrop>false</ScaleCrop>
  <HeadingPairs>
    <vt:vector size="4" baseType="variant">
      <vt:variant>
        <vt:lpstr>Design Template</vt:lpstr>
      </vt:variant>
      <vt:variant>
        <vt:i4>1</vt:i4>
      </vt:variant>
      <vt:variant>
        <vt:lpstr>Slide Titles</vt:lpstr>
      </vt:variant>
      <vt:variant>
        <vt:i4>13</vt:i4>
      </vt:variant>
    </vt:vector>
  </HeadingPairs>
  <TitlesOfParts>
    <vt:vector size="14" baseType="lpstr">
      <vt:lpstr>Office Theme</vt:lpstr>
      <vt:lpstr>NGS data</vt:lpstr>
      <vt:lpstr>NGS file formats</vt:lpstr>
      <vt:lpstr>Phred scores</vt:lpstr>
      <vt:lpstr>Phred scores</vt:lpstr>
      <vt:lpstr>FASTA + Qual</vt:lpstr>
      <vt:lpstr>ASCII character codes</vt:lpstr>
      <vt:lpstr>FASTQ</vt:lpstr>
      <vt:lpstr>Standard Flowgram Format</vt:lpstr>
      <vt:lpstr>SAM/BAM</vt:lpstr>
      <vt:lpstr>SAM/BAM format</vt:lpstr>
      <vt:lpstr>Pileup</vt:lpstr>
      <vt:lpstr>Tabular annotation files</vt:lpstr>
      <vt:lpstr>Exercise: FASTQ errors</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NGS data</dc:title>
  <dc:creator>Rutger Vos</dc:creator>
  <cp:lastModifiedBy>Rutger Vos</cp:lastModifiedBy>
  <cp:revision>60</cp:revision>
  <dcterms:created xsi:type="dcterms:W3CDTF">2012-09-05T16:18:12Z</dcterms:created>
  <dcterms:modified xsi:type="dcterms:W3CDTF">2012-09-05T16:57:54Z</dcterms:modified>
</cp:coreProperties>
</file>