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2"/>
  </p:notesMasterIdLst>
  <p:sldIdLst>
    <p:sldId id="256" r:id="rId2"/>
    <p:sldId id="257" r:id="rId3"/>
    <p:sldId id="265" r:id="rId4"/>
    <p:sldId id="259" r:id="rId5"/>
    <p:sldId id="262" r:id="rId6"/>
    <p:sldId id="263" r:id="rId7"/>
    <p:sldId id="261" r:id="rId8"/>
    <p:sldId id="266" r:id="rId9"/>
    <p:sldId id="260"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Objects="1" showGuides="1">
      <p:cViewPr varScale="1">
        <p:scale>
          <a:sx n="117" d="100"/>
          <a:sy n="117" d="100"/>
        </p:scale>
        <p:origin x="-6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DD4AD-77D1-FD4A-AC19-1422476A28AD}" type="datetimeFigureOut">
              <a:rPr lang="en-US" smtClean="0"/>
              <a:pPr/>
              <a:t>9/9/12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AB5082-5614-7C41-9724-2CC13C2AD5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Dependency management using ‘make’. Introduce a simple workflow using a </a:t>
            </a:r>
            <a:r>
              <a:rPr lang="en-US" dirty="0" err="1" smtClean="0"/>
              <a:t>makefile</a:t>
            </a:r>
            <a:r>
              <a:rPr lang="en-US" dirty="0" smtClean="0"/>
              <a:t> with pattern substitutions and </a:t>
            </a:r>
            <a:r>
              <a:rPr lang="en-US" smtClean="0"/>
              <a:t>dependency chains.</a:t>
            </a:r>
            <a:endParaRPr lang="en-US" dirty="0"/>
          </a:p>
        </p:txBody>
      </p:sp>
      <p:sp>
        <p:nvSpPr>
          <p:cNvPr id="4" name="Slide Number Placeholder 3"/>
          <p:cNvSpPr>
            <a:spLocks noGrp="1"/>
          </p:cNvSpPr>
          <p:nvPr>
            <p:ph type="sldNum" sz="quarter" idx="10"/>
          </p:nvPr>
        </p:nvSpPr>
        <p:spPr/>
        <p:txBody>
          <a:bodyPr/>
          <a:lstStyle/>
          <a:p>
            <a:fld id="{F4AB5082-5614-7C41-9724-2CC13C2AD59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am not writing Unix software</a:t>
            </a:r>
            <a:r>
              <a:rPr lang="en-US" baseline="0" dirty="0" smtClean="0"/>
              <a:t> </a:t>
            </a:r>
            <a:r>
              <a:rPr lang="en-US" baseline="0" smtClean="0"/>
              <a:t>in C!!</a:t>
            </a:r>
            <a:endParaRPr lang="en-US"/>
          </a:p>
        </p:txBody>
      </p:sp>
      <p:sp>
        <p:nvSpPr>
          <p:cNvPr id="4" name="Slide Number Placeholder 3"/>
          <p:cNvSpPr>
            <a:spLocks noGrp="1"/>
          </p:cNvSpPr>
          <p:nvPr>
            <p:ph type="sldNum" sz="quarter" idx="10"/>
          </p:nvPr>
        </p:nvSpPr>
        <p:spPr/>
        <p:txBody>
          <a:bodyPr/>
          <a:lstStyle/>
          <a:p>
            <a:fld id="{F4AB5082-5614-7C41-9724-2CC13C2AD59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AB5082-5614-7C41-9724-2CC13C2AD59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6541FAF6-1264-0E42-AB90-5CE60A08F29F}" type="datetimeFigureOut">
              <a:rPr lang="en-US" smtClean="0"/>
              <a:pPr/>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541FAF6-1264-0E42-AB90-5CE60A08F29F}" type="datetimeFigureOut">
              <a:rPr lang="en-US" smtClean="0"/>
              <a:pPr/>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541FAF6-1264-0E42-AB90-5CE60A08F29F}" type="datetimeFigureOut">
              <a:rPr lang="en-US" smtClean="0"/>
              <a:pPr/>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541FAF6-1264-0E42-AB90-5CE60A08F29F}" type="datetimeFigureOut">
              <a:rPr lang="en-US" smtClean="0"/>
              <a:pPr/>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541FAF6-1264-0E42-AB90-5CE60A08F29F}" type="datetimeFigureOut">
              <a:rPr lang="en-US" smtClean="0"/>
              <a:pPr/>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541FAF6-1264-0E42-AB90-5CE60A08F29F}" type="datetimeFigureOut">
              <a:rPr lang="en-US" smtClean="0"/>
              <a:pPr/>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541FAF6-1264-0E42-AB90-5CE60A08F29F}" type="datetimeFigureOut">
              <a:rPr lang="en-US" smtClean="0"/>
              <a:pPr/>
              <a:t>9/9/12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541FAF6-1264-0E42-AB90-5CE60A08F29F}" type="datetimeFigureOut">
              <a:rPr lang="en-US" smtClean="0"/>
              <a:pPr/>
              <a:t>9/9/12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1FAF6-1264-0E42-AB90-5CE60A08F29F}" type="datetimeFigureOut">
              <a:rPr lang="en-US" smtClean="0"/>
              <a:pPr/>
              <a:t>9/9/12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541FAF6-1264-0E42-AB90-5CE60A08F29F}" type="datetimeFigureOut">
              <a:rPr lang="en-US" smtClean="0"/>
              <a:pPr/>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541FAF6-1264-0E42-AB90-5CE60A08F29F}" type="datetimeFigureOut">
              <a:rPr lang="en-US" smtClean="0"/>
              <a:pPr/>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1FAF6-1264-0E42-AB90-5CE60A08F29F}" type="datetimeFigureOut">
              <a:rPr lang="en-US" smtClean="0"/>
              <a:pPr/>
              <a:t>9/9/12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73B0B-39A1-A74B-ABD6-156CC19CCB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nu.org/software/make/manual/mak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“make”</a:t>
            </a:r>
            <a:endParaRPr lang="en-US" dirty="0"/>
          </a:p>
        </p:txBody>
      </p:sp>
      <p:sp>
        <p:nvSpPr>
          <p:cNvPr id="3" name="Subtitle 2"/>
          <p:cNvSpPr>
            <a:spLocks noGrp="1"/>
          </p:cNvSpPr>
          <p:nvPr>
            <p:ph type="subTitle" idx="1"/>
          </p:nvPr>
        </p:nvSpPr>
        <p:spPr/>
        <p:txBody>
          <a:bodyPr/>
          <a:lstStyle/>
          <a:p>
            <a:r>
              <a:rPr lang="en-US" dirty="0" smtClean="0"/>
              <a:t>13 September 2012, 11.00-12.30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a:t>
            </a:r>
            <a:r>
              <a:rPr lang="en-US" dirty="0" smtClean="0"/>
              <a:t> Sequence Alignment in </a:t>
            </a:r>
            <a:r>
              <a:rPr lang="en-US" dirty="0" smtClean="0"/>
              <a:t>make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Using</a:t>
            </a:r>
            <a:r>
              <a:rPr lang="en-US" dirty="0" smtClean="0"/>
              <a:t> </a:t>
            </a:r>
            <a:r>
              <a:rPr lang="en-US" dirty="0" err="1" smtClean="0"/>
              <a:t>Plasmodium.sh</a:t>
            </a:r>
            <a:r>
              <a:rPr lang="en-US" dirty="0" smtClean="0"/>
              <a:t> as an example, write the same </a:t>
            </a:r>
            <a:r>
              <a:rPr lang="en-US" dirty="0" smtClean="0"/>
              <a:t>workflow in </a:t>
            </a:r>
            <a:r>
              <a:rPr lang="en-US" dirty="0" smtClean="0"/>
              <a:t>a </a:t>
            </a:r>
            <a:r>
              <a:rPr lang="en-US" dirty="0" err="1" smtClean="0"/>
              <a:t>Makefile</a:t>
            </a:r>
            <a:endParaRPr lang="en-US" dirty="0" smtClean="0"/>
          </a:p>
          <a:p>
            <a:pPr lvl="1"/>
            <a:r>
              <a:rPr lang="en-US" dirty="0" smtClean="0"/>
              <a:t>Run </a:t>
            </a:r>
            <a:r>
              <a:rPr lang="en-US" dirty="0" err="1" smtClean="0"/>
              <a:t>Plasmodium.sh</a:t>
            </a:r>
            <a:endParaRPr lang="en-US" dirty="0" smtClean="0"/>
          </a:p>
          <a:p>
            <a:pPr lvl="1"/>
            <a:r>
              <a:rPr lang="en-US" dirty="0" smtClean="0"/>
              <a:t>Write </a:t>
            </a:r>
            <a:r>
              <a:rPr lang="en-US" dirty="0" smtClean="0"/>
              <a:t>rule</a:t>
            </a:r>
            <a:r>
              <a:rPr lang="en-US" dirty="0" smtClean="0"/>
              <a:t>s to align </a:t>
            </a:r>
            <a:r>
              <a:rPr lang="en-US" dirty="0" smtClean="0"/>
              <a:t>each pair </a:t>
            </a:r>
            <a:r>
              <a:rPr lang="en-US" dirty="0" err="1" smtClean="0"/>
              <a:t>fastq</a:t>
            </a:r>
            <a:r>
              <a:rPr lang="en-US" dirty="0" smtClean="0"/>
              <a:t> file to the reference to produce SAI files and run make</a:t>
            </a:r>
          </a:p>
          <a:p>
            <a:pPr lvl="1"/>
            <a:r>
              <a:rPr lang="en-US" dirty="0" smtClean="0"/>
              <a:t>remove SAI file or files and run make</a:t>
            </a:r>
          </a:p>
          <a:p>
            <a:pPr lvl="1"/>
            <a:r>
              <a:rPr lang="en-US" dirty="0" smtClean="0"/>
              <a:t>add </a:t>
            </a:r>
            <a:r>
              <a:rPr lang="en-US" dirty="0" smtClean="0"/>
              <a:t>rule</a:t>
            </a:r>
            <a:r>
              <a:rPr lang="en-US" dirty="0" smtClean="0"/>
              <a:t> to build </a:t>
            </a:r>
            <a:r>
              <a:rPr lang="en-US" dirty="0" err="1" smtClean="0"/>
              <a:t>bwa</a:t>
            </a:r>
            <a:r>
              <a:rPr lang="en-US" dirty="0" smtClean="0"/>
              <a:t> index on reference (.</a:t>
            </a:r>
            <a:r>
              <a:rPr lang="en-US" dirty="0" err="1" smtClean="0"/>
              <a:t>anb</a:t>
            </a:r>
            <a:r>
              <a:rPr lang="en-US" dirty="0" smtClean="0"/>
              <a:t> file), and a dependency in the SAI file production rules</a:t>
            </a:r>
          </a:p>
          <a:p>
            <a:pPr lvl="1"/>
            <a:r>
              <a:rPr lang="en-US" dirty="0" smtClean="0"/>
              <a:t>add rule download the reference </a:t>
            </a:r>
            <a:r>
              <a:rPr lang="en-US" dirty="0" err="1" smtClean="0"/>
              <a:t>fasta</a:t>
            </a:r>
            <a:r>
              <a:rPr lang="en-US" dirty="0" smtClean="0"/>
              <a:t> file, and a dependency in the </a:t>
            </a:r>
            <a:r>
              <a:rPr lang="en-US" dirty="0" err="1" smtClean="0"/>
              <a:t>bwa</a:t>
            </a:r>
            <a:r>
              <a:rPr lang="en-US" dirty="0" smtClean="0"/>
              <a:t> index rule</a:t>
            </a:r>
            <a:endParaRPr lang="en-US" dirty="0" smtClean="0"/>
          </a:p>
          <a:p>
            <a:pPr lvl="1"/>
            <a:r>
              <a:rPr lang="en-US" dirty="0" smtClean="0"/>
              <a:t>add rule to run </a:t>
            </a:r>
            <a:r>
              <a:rPr lang="en-US" dirty="0" err="1" smtClean="0"/>
              <a:t>bwa</a:t>
            </a:r>
            <a:r>
              <a:rPr lang="en-US" dirty="0" smtClean="0"/>
              <a:t> </a:t>
            </a:r>
            <a:r>
              <a:rPr lang="en-US" dirty="0" err="1" smtClean="0"/>
              <a:t>sampe</a:t>
            </a:r>
            <a:r>
              <a:rPr lang="en-US" dirty="0" smtClean="0"/>
              <a:t> to produce sorted bam file (does it have any dependencies?)</a:t>
            </a:r>
          </a:p>
          <a:p>
            <a:r>
              <a:rPr lang="en-US" dirty="0" smtClean="0"/>
              <a:t>Play around by removing certain key files, manually indexing the reference, or even manually downloading the reference before running make to see how it responds to these changes</a:t>
            </a:r>
            <a:endParaRPr lang="en-US" dirty="0" smtClean="0"/>
          </a:p>
          <a:p>
            <a:r>
              <a:rPr lang="en-US" dirty="0" smtClean="0"/>
              <a:t>Here's the make manual:</a:t>
            </a:r>
            <a:br>
              <a:rPr lang="en-US" dirty="0" smtClean="0"/>
            </a:br>
            <a:r>
              <a:rPr lang="en-US" sz="2400" dirty="0" smtClean="0"/>
              <a:t>http://</a:t>
            </a:r>
            <a:r>
              <a:rPr lang="en-US" sz="2400" dirty="0" err="1" smtClean="0"/>
              <a:t>www.gnu.org/software/make/manual/make.html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make?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hlinkClick r:id="rId2"/>
              </a:rPr>
              <a:t>http://www.gnu.org/software/make/manual/make.html</a:t>
            </a:r>
            <a:endParaRPr lang="en-US" dirty="0" smtClean="0"/>
          </a:p>
          <a:p>
            <a:r>
              <a:rPr lang="en-US" dirty="0" smtClean="0"/>
              <a:t>Originally designed to efficiently manage the iterative process of compiling and recompiling complex UNIX C programs</a:t>
            </a:r>
          </a:p>
          <a:p>
            <a:pPr lvl="1"/>
            <a:r>
              <a:rPr lang="en-US" dirty="0" smtClean="0"/>
              <a:t>knows library and system dependencies</a:t>
            </a:r>
          </a:p>
          <a:p>
            <a:pPr lvl="1"/>
            <a:r>
              <a:rPr lang="en-US" dirty="0" smtClean="0"/>
              <a:t>knows detailed steps required (sound familiar?)</a:t>
            </a:r>
          </a:p>
          <a:p>
            <a:pPr lvl="1"/>
            <a:r>
              <a:rPr lang="en-US" dirty="0" smtClean="0"/>
              <a:t>only compiles things when necessary</a:t>
            </a:r>
          </a:p>
          <a:p>
            <a:pPr lvl="1"/>
            <a:r>
              <a:rPr lang="en-US" dirty="0" smtClean="0"/>
              <a:t>allows automated compilation testing</a:t>
            </a:r>
          </a:p>
          <a:p>
            <a:r>
              <a:rPr lang="en-US" dirty="0" smtClean="0"/>
              <a:t>Became essential foundation of Free and Open Source Software development and distribution</a:t>
            </a:r>
          </a:p>
          <a:p>
            <a:pPr lvl="1"/>
            <a:r>
              <a:rPr lang="en-US" dirty="0" smtClean="0"/>
              <a:t>no need for complex instruction manuals to tell users how to install software on their own system</a:t>
            </a:r>
          </a:p>
          <a:p>
            <a:pPr lvl="1"/>
            <a:r>
              <a:rPr lang="en-US" dirty="0" smtClean="0"/>
              <a:t>text </a:t>
            </a:r>
            <a:r>
              <a:rPr lang="en-US" dirty="0" err="1" smtClean="0"/>
              <a:t>Makefiles</a:t>
            </a:r>
            <a:r>
              <a:rPr lang="en-US" dirty="0" smtClean="0"/>
              <a:t> can be placed in RCS, and delivered with the software distribution package</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do I need Make?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UNIX developers understood the concept of a workflows before workflows were popular</a:t>
            </a:r>
          </a:p>
          <a:p>
            <a:r>
              <a:rPr lang="en-US" dirty="0" smtClean="0"/>
              <a:t>Syntax supports the complex dependency management, skipping of already completed tasks, and other requirements crucial to the development of complex workflows</a:t>
            </a:r>
          </a:p>
          <a:p>
            <a:r>
              <a:rPr lang="en-US" dirty="0" smtClean="0"/>
              <a:t>Hides hundreds of lines of code that would be required in other languages to do what it does best  </a:t>
            </a:r>
          </a:p>
          <a:p>
            <a:r>
              <a:rPr lang="en-US" dirty="0" smtClean="0"/>
              <a:t>Tightly integrated into *NIX file system.  It knows more about the files in your system than </a:t>
            </a:r>
            <a:r>
              <a:rPr lang="en-US" smtClean="0"/>
              <a:t>you do</a:t>
            </a:r>
          </a:p>
          <a:p>
            <a:r>
              <a:rPr lang="en-US" dirty="0" smtClean="0"/>
              <a:t>Text </a:t>
            </a:r>
            <a:r>
              <a:rPr lang="en-US" dirty="0" err="1" smtClean="0"/>
              <a:t>Makefile(s</a:t>
            </a:r>
            <a:r>
              <a:rPr lang="en-US" dirty="0" smtClean="0"/>
              <a:t>) can be stored in RCS, distributed with the Project Repository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Gnu program available on most *NIX systems</a:t>
            </a:r>
          </a:p>
          <a:p>
            <a:r>
              <a:rPr lang="en-US" dirty="0" smtClean="0"/>
              <a:t>Can be installed by most *NIX package management systems (apt, yum, etc.)</a:t>
            </a:r>
          </a:p>
          <a:p>
            <a:r>
              <a:rPr lang="en-US" dirty="0" smtClean="0"/>
              <a:t>Uses a text file, called ‘</a:t>
            </a:r>
            <a:r>
              <a:rPr lang="en-US" dirty="0" err="1" smtClean="0"/>
              <a:t>Makefile</a:t>
            </a:r>
            <a:r>
              <a:rPr lang="en-US" dirty="0" smtClean="0"/>
              <a:t>’, with syntax specific to make</a:t>
            </a:r>
          </a:p>
          <a:p>
            <a:pPr lvl="1"/>
            <a:r>
              <a:rPr lang="en-US" dirty="0" smtClean="0"/>
              <a:t>variables</a:t>
            </a:r>
          </a:p>
          <a:p>
            <a:pPr lvl="1"/>
            <a:r>
              <a:rPr lang="en-US" dirty="0" smtClean="0"/>
              <a:t>comments (these are important)</a:t>
            </a:r>
          </a:p>
          <a:p>
            <a:pPr lvl="1"/>
            <a:r>
              <a:rPr lang="en-US" dirty="0" smtClean="0"/>
              <a:t>other </a:t>
            </a:r>
            <a:r>
              <a:rPr lang="en-US" dirty="0" err="1" smtClean="0"/>
              <a:t>Makefile(s</a:t>
            </a:r>
            <a:r>
              <a:rPr lang="en-US" dirty="0" smtClean="0"/>
              <a:t>) to</a:t>
            </a:r>
            <a:r>
              <a:rPr lang="en-US" dirty="0" smtClean="0"/>
              <a:t> ‘include’</a:t>
            </a:r>
          </a:p>
          <a:p>
            <a:pPr lvl="1"/>
            <a:r>
              <a:rPr lang="en-US" dirty="0" smtClean="0"/>
              <a:t>one or more ‘rules’</a:t>
            </a:r>
          </a:p>
          <a:p>
            <a:pPr lvl="1">
              <a:buNone/>
            </a:pPr>
            <a:r>
              <a:rPr lang="en-US" sz="1882" dirty="0" smtClean="0"/>
              <a:t>‘target’:</a:t>
            </a:r>
            <a:r>
              <a:rPr lang="en-US" sz="1882" dirty="0" smtClean="0"/>
              <a:t> dependency </a:t>
            </a:r>
            <a:r>
              <a:rPr lang="en-US" sz="1882" dirty="0" err="1" smtClean="0"/>
              <a:t>target</a:t>
            </a:r>
            <a:r>
              <a:rPr lang="en-US" sz="1882" dirty="0" err="1" smtClean="0"/>
              <a:t>(s</a:t>
            </a:r>
            <a:r>
              <a:rPr lang="en-US" sz="1882" dirty="0" smtClean="0"/>
              <a:t>)’</a:t>
            </a:r>
          </a:p>
          <a:p>
            <a:pPr lvl="1">
              <a:buNone/>
            </a:pPr>
            <a:r>
              <a:rPr lang="en-US" sz="1882" dirty="0" smtClean="0"/>
              <a:t>&lt;tab&gt;‘recipe’</a:t>
            </a:r>
          </a:p>
          <a:p>
            <a:pPr>
              <a:buNone/>
            </a:pPr>
            <a:r>
              <a:rPr lang="en-US" sz="2282" dirty="0" smtClean="0"/>
              <a:t>&lt;tab&gt;..... </a:t>
            </a:r>
            <a:r>
              <a:rPr lang="en-US" sz="2282" dirty="0" smtClean="0"/>
              <a:t> </a:t>
            </a:r>
          </a:p>
          <a:p>
            <a:r>
              <a:rPr lang="en-US" sz="3484" dirty="0" smtClean="0"/>
              <a:t>By default, make builds the targets in a </a:t>
            </a:r>
            <a:r>
              <a:rPr lang="en-US" sz="3484" dirty="0" err="1" smtClean="0"/>
              <a:t>Makefile</a:t>
            </a:r>
            <a:r>
              <a:rPr lang="en-US" sz="3484" dirty="0" smtClean="0"/>
              <a:t> sequentially top to bottom, and </a:t>
            </a:r>
            <a:r>
              <a:rPr lang="en-US" sz="3484" dirty="0" smtClean="0"/>
              <a:t>evaluates dependencies left to right.  Make can also be run in parallel, either allowing as many threads as needed to finish all targets, or with a specified max number of threads</a:t>
            </a:r>
            <a:endParaRPr lang="en-US" sz="3484" dirty="0" smtClean="0"/>
          </a:p>
          <a:p>
            <a:pPr>
              <a:buNone/>
            </a:pPr>
            <a:endParaRPr lang="en-US" sz="2282" dirty="0" smtClean="0"/>
          </a:p>
          <a:p>
            <a:pPr>
              <a:buNone/>
            </a:pPr>
            <a:endParaRPr lang="en-US" sz="2824" dirty="0" smtClean="0"/>
          </a:p>
          <a:p>
            <a:endParaRPr lang="en-US" sz="2282" dirty="0" smtClean="0"/>
          </a:p>
          <a:p>
            <a:endParaRPr lang="en-US" sz="2824" dirty="0" smtClean="0"/>
          </a:p>
          <a:p>
            <a:pPr lvl="1"/>
            <a:endParaRPr lang="en-US" sz="1882" dirty="0" smtClean="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Typically </a:t>
            </a:r>
            <a:r>
              <a:rPr lang="en-US" dirty="0" smtClean="0"/>
              <a:t>a file or files</a:t>
            </a:r>
          </a:p>
          <a:p>
            <a:pPr lvl="1"/>
            <a:r>
              <a:rPr lang="en-US" dirty="0" smtClean="0"/>
              <a:t>single file name</a:t>
            </a:r>
          </a:p>
          <a:p>
            <a:pPr lvl="1"/>
            <a:r>
              <a:rPr lang="en-US" dirty="0" smtClean="0"/>
              <a:t>POSIX Regular Expressions</a:t>
            </a:r>
          </a:p>
          <a:p>
            <a:pPr lvl="1"/>
            <a:r>
              <a:rPr lang="en-US" dirty="0" smtClean="0"/>
              <a:t>Substitution Patterns</a:t>
            </a:r>
          </a:p>
          <a:p>
            <a:r>
              <a:rPr lang="en-US" dirty="0" smtClean="0"/>
              <a:t>can be symbolic</a:t>
            </a:r>
          </a:p>
          <a:p>
            <a:pPr lvl="1"/>
            <a:r>
              <a:rPr lang="en-US" dirty="0" smtClean="0"/>
              <a:t>all: (optional)  When present, tells make what targets to build when no targets are passed in </a:t>
            </a:r>
            <a:r>
              <a:rPr lang="en-US" dirty="0" err="1" smtClean="0"/>
              <a:t>commandline</a:t>
            </a:r>
            <a:r>
              <a:rPr lang="en-US" dirty="0" smtClean="0"/>
              <a:t> arguments</a:t>
            </a:r>
          </a:p>
          <a:p>
            <a:pPr lvl="1"/>
            <a:r>
              <a:rPr lang="en-US" dirty="0" smtClean="0"/>
              <a:t>others???</a:t>
            </a:r>
          </a:p>
          <a:p>
            <a:r>
              <a:rPr lang="en-US" dirty="0" smtClean="0"/>
              <a:t>Recipe for target is only triggered if:</a:t>
            </a:r>
          </a:p>
          <a:p>
            <a:pPr lvl="1"/>
            <a:r>
              <a:rPr lang="en-US" dirty="0" smtClean="0"/>
              <a:t>target does not exist</a:t>
            </a:r>
          </a:p>
          <a:p>
            <a:pPr lvl="1"/>
            <a:r>
              <a:rPr lang="en-US" dirty="0" smtClean="0"/>
              <a:t>dependencies, if present, are satisfied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spac</a:t>
            </a:r>
            <a:r>
              <a:rPr lang="en-US" dirty="0" smtClean="0"/>
              <a:t>e separated list of targets that must be built before a target can itself be built</a:t>
            </a:r>
          </a:p>
          <a:p>
            <a:r>
              <a:rPr lang="en-US" dirty="0" smtClean="0"/>
              <a:t>can be empty (e.g. no dependencies)</a:t>
            </a:r>
          </a:p>
          <a:p>
            <a:r>
              <a:rPr lang="en-US" dirty="0" smtClean="0"/>
              <a:t>if present, recipe for the given target is built if</a:t>
            </a:r>
          </a:p>
          <a:p>
            <a:pPr lvl="1"/>
            <a:r>
              <a:rPr lang="en-US" dirty="0" smtClean="0"/>
              <a:t>all dependency targets exist but the given target does not exist</a:t>
            </a:r>
          </a:p>
          <a:p>
            <a:pPr lvl="1"/>
            <a:r>
              <a:rPr lang="en-US" dirty="0" smtClean="0"/>
              <a:t>any single dependency </a:t>
            </a:r>
            <a:r>
              <a:rPr lang="en-US" dirty="0" smtClean="0"/>
              <a:t>target modification </a:t>
            </a:r>
            <a:r>
              <a:rPr lang="en-US" dirty="0" smtClean="0"/>
              <a:t>time is </a:t>
            </a:r>
            <a:r>
              <a:rPr lang="en-US" dirty="0" smtClean="0"/>
              <a:t>more recent than the modification time of the target </a:t>
            </a:r>
            <a:r>
              <a:rPr lang="en-US" dirty="0" smtClean="0"/>
              <a:t>itself, if </a:t>
            </a:r>
            <a:r>
              <a:rPr lang="en-US" dirty="0" smtClean="0"/>
              <a:t>the target already </a:t>
            </a:r>
            <a:r>
              <a:rPr lang="en-US" dirty="0" smtClean="0"/>
              <a:t>exists</a:t>
            </a:r>
          </a:p>
          <a:p>
            <a:r>
              <a:rPr lang="en-US" dirty="0" smtClean="0"/>
              <a:t>One common mistake is to create targets in a sequential order without specifying any dependencies, but then try to run make in parallel.  Without specific dependencies to control how and when targets are built, the order that targets are built is not guaranteed, even between multiple runs</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rules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Recipes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one or more UNIX commands</a:t>
            </a:r>
          </a:p>
          <a:p>
            <a:r>
              <a:rPr lang="en-US" dirty="0" smtClean="0"/>
              <a:t>Must begin with a tab character</a:t>
            </a:r>
          </a:p>
          <a:p>
            <a:r>
              <a:rPr lang="en-US" dirty="0" smtClean="0"/>
              <a:t>Multiple commands must either</a:t>
            </a:r>
          </a:p>
          <a:p>
            <a:pPr lvl="1"/>
            <a:r>
              <a:rPr lang="en-US" dirty="0" smtClean="0"/>
              <a:t>be placed on separate lines</a:t>
            </a:r>
          </a:p>
          <a:p>
            <a:pPr lvl="1"/>
            <a:r>
              <a:rPr lang="en-US" dirty="0" smtClean="0"/>
              <a:t>be separated from each other with Boolean ‘&amp;’ (and) or ‘|’ (or)</a:t>
            </a:r>
          </a:p>
          <a:p>
            <a:r>
              <a:rPr lang="en-US" dirty="0" smtClean="0"/>
              <a:t>Each line in a recipe is evaluated, and its exit status is used to determine success or failure</a:t>
            </a:r>
          </a:p>
          <a:p>
            <a:r>
              <a:rPr lang="en-US" dirty="0" smtClean="0"/>
              <a:t>success status of multiple commands separated by Booleans are evaluated together according to the overall Boolean logic expression, except that ‘&amp;’ will short circuit the evaluation of subsequent commands when a command encounters a failure</a:t>
            </a:r>
          </a:p>
          <a:p>
            <a:r>
              <a:rPr lang="en-US" dirty="0" smtClean="0"/>
              <a:t>Recipe failure signals make to stop processing the entire </a:t>
            </a:r>
            <a:r>
              <a:rPr lang="en-US" dirty="0" err="1" smtClean="0"/>
              <a:t>Makefile</a:t>
            </a:r>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variables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Much like Shell variables, these </a:t>
            </a:r>
            <a:r>
              <a:rPr lang="en-US" dirty="0" smtClean="0"/>
              <a:t>can be specified in one part of the </a:t>
            </a:r>
            <a:r>
              <a:rPr lang="en-US" dirty="0" err="1" smtClean="0"/>
              <a:t>Makefile</a:t>
            </a:r>
            <a:r>
              <a:rPr lang="en-US" dirty="0" smtClean="0"/>
              <a:t>, and used in other parts</a:t>
            </a:r>
          </a:p>
          <a:p>
            <a:pPr lvl="1"/>
            <a:r>
              <a:rPr lang="en-US" dirty="0" smtClean="0"/>
              <a:t>FOO = STRING</a:t>
            </a:r>
          </a:p>
          <a:p>
            <a:pPr lvl="1"/>
            <a:r>
              <a:rPr lang="en-US" dirty="0" smtClean="0"/>
              <a:t>FOO = PATTERN</a:t>
            </a:r>
          </a:p>
          <a:p>
            <a:pPr lvl="1"/>
            <a:r>
              <a:rPr lang="en-US" dirty="0" smtClean="0"/>
              <a:t>FOO := STRING OR PATTERN (???)</a:t>
            </a:r>
          </a:p>
          <a:p>
            <a:pPr lvl="1"/>
            <a:r>
              <a:rPr lang="en-US" dirty="0" smtClean="0"/>
              <a:t>$(FOO)</a:t>
            </a:r>
          </a:p>
          <a:p>
            <a:pPr lvl="1"/>
            <a:r>
              <a:rPr lang="en-US" dirty="0" smtClean="0"/>
              <a:t>$(FOO)/rest/of/path/ (interpolated)</a:t>
            </a:r>
          </a:p>
          <a:p>
            <a:pPr lvl="1"/>
            <a:r>
              <a:rPr lang="en-US" dirty="0" smtClean="0"/>
              <a:t>“$(FOO) in a string”</a:t>
            </a:r>
          </a:p>
          <a:p>
            <a:r>
              <a:rPr lang="en-US" dirty="0" smtClean="0"/>
              <a:t>??? Available to other included </a:t>
            </a:r>
            <a:r>
              <a:rPr lang="en-US" dirty="0" err="1" smtClean="0"/>
              <a:t>Makefile(s</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129</TotalTime>
  <Words>904</Words>
  <Application>Microsoft Macintosh PowerPoint</Application>
  <PresentationFormat>On-screen Show (4:3)</PresentationFormat>
  <Paragraphs>85</Paragraphs>
  <Slides>10</Slides>
  <Notes>3</Notes>
  <HiddenSlides>0</HiddenSlides>
  <MMClips>0</MMClips>
  <ScaleCrop>false</ScaleCrop>
  <HeadingPairs>
    <vt:vector size="4" baseType="variant">
      <vt:variant>
        <vt:lpstr>Design Template</vt:lpstr>
      </vt:variant>
      <vt:variant>
        <vt:i4>1</vt:i4>
      </vt:variant>
      <vt:variant>
        <vt:lpstr>Slide Titles</vt:lpstr>
      </vt:variant>
      <vt:variant>
        <vt:i4>10</vt:i4>
      </vt:variant>
    </vt:vector>
  </HeadingPairs>
  <TitlesOfParts>
    <vt:vector size="11" baseType="lpstr">
      <vt:lpstr>Office Theme</vt:lpstr>
      <vt:lpstr>“make”</vt:lpstr>
      <vt:lpstr>What is make?</vt:lpstr>
      <vt:lpstr>Why do I need Make?</vt:lpstr>
      <vt:lpstr>Make</vt:lpstr>
      <vt:lpstr>Targets</vt:lpstr>
      <vt:lpstr>Dependencies</vt:lpstr>
      <vt:lpstr>Pattern rules</vt:lpstr>
      <vt:lpstr>Recipes</vt:lpstr>
      <vt:lpstr>Special variables</vt:lpstr>
      <vt:lpstr>Exercise: Sequence Alignment in make</vt:lpstr>
    </vt:vector>
  </TitlesOfParts>
  <Company>University of Reading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dc:title>
  <dc:creator>Rutger Vos</dc:creator>
  <cp:lastModifiedBy>Office 2004 User</cp:lastModifiedBy>
  <cp:revision>38</cp:revision>
  <dcterms:created xsi:type="dcterms:W3CDTF">2012-09-10T00:44:28Z</dcterms:created>
  <dcterms:modified xsi:type="dcterms:W3CDTF">2012-09-10T01:45:13Z</dcterms:modified>
</cp:coreProperties>
</file>