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71" r:id="rId3"/>
    <p:sldId id="257" r:id="rId4"/>
    <p:sldId id="258" r:id="rId5"/>
    <p:sldId id="272" r:id="rId6"/>
    <p:sldId id="273" r:id="rId7"/>
    <p:sldId id="270" r:id="rId8"/>
    <p:sldId id="276" r:id="rId9"/>
    <p:sldId id="274" r:id="rId10"/>
    <p:sldId id="263" r:id="rId11"/>
    <p:sldId id="262" r:id="rId12"/>
    <p:sldId id="278" r:id="rId13"/>
    <p:sldId id="279" r:id="rId14"/>
    <p:sldId id="280" r:id="rId15"/>
    <p:sldId id="281" r:id="rId16"/>
    <p:sldId id="261" r:id="rId17"/>
    <p:sldId id="275" r:id="rId18"/>
    <p:sldId id="264" r:id="rId19"/>
    <p:sldId id="265" r:id="rId20"/>
    <p:sldId id="277" r:id="rId21"/>
    <p:sldId id="266" r:id="rId22"/>
    <p:sldId id="267" r:id="rId23"/>
    <p:sldId id="259" r:id="rId24"/>
    <p:sldId id="26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86" d="100"/>
          <a:sy n="86" d="100"/>
        </p:scale>
        <p:origin x="-784" y="-112"/>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 Grid Engine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Source Cluster management software</a:t>
            </a:r>
          </a:p>
          <a:p>
            <a:r>
              <a:rPr lang="en-US" dirty="0" smtClean="0"/>
              <a:t>lots of computers called nodes connected to a common file system designed for high speed parallel read/write access</a:t>
            </a:r>
          </a:p>
          <a:p>
            <a:r>
              <a:rPr lang="en-US" dirty="0" smtClean="0"/>
              <a:t>Users interact with ‘head’ nodes, jobs run on one or more job nodes</a:t>
            </a:r>
          </a:p>
          <a:p>
            <a:r>
              <a:rPr lang="en-US" dirty="0" smtClean="0"/>
              <a:t>Users do not know or care which nodes run their job, must make sure Cluster Sys </a:t>
            </a:r>
            <a:r>
              <a:rPr lang="en-US" dirty="0" err="1" smtClean="0"/>
              <a:t>Admins</a:t>
            </a:r>
            <a:r>
              <a:rPr lang="en-US" dirty="0" smtClean="0"/>
              <a:t> install necessary programs on all nodes</a:t>
            </a:r>
          </a:p>
          <a:p>
            <a:r>
              <a:rPr lang="en-US" dirty="0" smtClean="0"/>
              <a:t>All users share the same nodes, SGE makes it possible for Sys </a:t>
            </a:r>
            <a:r>
              <a:rPr lang="en-US" dirty="0" err="1" smtClean="0"/>
              <a:t>Admins</a:t>
            </a:r>
            <a:r>
              <a:rPr lang="en-US" dirty="0" smtClean="0"/>
              <a:t> to put prioritization schemes in place so that users can get exclusive access to certain nodes, etc.</a:t>
            </a:r>
          </a:p>
          <a:p>
            <a:r>
              <a:rPr lang="en-US" dirty="0" smtClean="0"/>
              <a:t>All users jobs are submitted to a common queue</a:t>
            </a:r>
          </a:p>
          <a:p>
            <a:r>
              <a:rPr lang="en-US" dirty="0" smtClean="0"/>
              <a:t>SGE control system then submits queued jobs to nodes based on availability, job specific resource requirements, prioritization,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SGE Job Scripts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interpretive language (bash, </a:t>
            </a:r>
            <a:r>
              <a:rPr lang="en-US" dirty="0" err="1" smtClean="0"/>
              <a:t>perl</a:t>
            </a:r>
            <a:r>
              <a:rPr lang="en-US" dirty="0" smtClean="0"/>
              <a:t>, python, etc.) scripts</a:t>
            </a:r>
          </a:p>
          <a:p>
            <a:r>
              <a:rPr lang="en-US" dirty="0" smtClean="0"/>
              <a:t>Contain special comments with hints to the SGE job control system</a:t>
            </a:r>
          </a:p>
          <a:p>
            <a:pPr lvl="1"/>
            <a:r>
              <a:rPr lang="en-US" dirty="0" smtClean="0"/>
              <a:t>prioritization</a:t>
            </a:r>
          </a:p>
          <a:p>
            <a:pPr lvl="1"/>
            <a:r>
              <a:rPr lang="en-US" dirty="0" smtClean="0"/>
              <a:t>logging</a:t>
            </a:r>
          </a:p>
          <a:p>
            <a:pPr lvl="1"/>
            <a:r>
              <a:rPr lang="en-US" dirty="0" smtClean="0"/>
              <a:t>minimum memory/storage requirements</a:t>
            </a:r>
          </a:p>
          <a:p>
            <a:pPr lvl="1"/>
            <a:r>
              <a:rPr lang="en-US" dirty="0" smtClean="0"/>
              <a:t>prerequisite jobs</a:t>
            </a:r>
          </a:p>
          <a:p>
            <a:r>
              <a:rPr lang="en-US" dirty="0" smtClean="0"/>
              <a:t>should not redirect STDOUT or STDERR, the logging comment hints tell the SGE job control system where to send these outputs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SGE Head Node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qsub</a:t>
            </a:r>
            <a:r>
              <a:rPr lang="en-US" dirty="0" smtClean="0"/>
              <a:t> $</a:t>
            </a:r>
            <a:r>
              <a:rPr lang="en-US" dirty="0" err="1" smtClean="0"/>
              <a:t>job_script</a:t>
            </a:r>
            <a:endParaRPr lang="en-US" dirty="0" smtClean="0"/>
          </a:p>
          <a:p>
            <a:pPr lvl="1"/>
            <a:r>
              <a:rPr lang="en-US" dirty="0" smtClean="0"/>
              <a:t>submits job script to the queue</a:t>
            </a:r>
          </a:p>
          <a:p>
            <a:r>
              <a:rPr lang="en-US" dirty="0" err="1" smtClean="0"/>
              <a:t>qstat</a:t>
            </a:r>
            <a:r>
              <a:rPr lang="en-US" dirty="0" smtClean="0"/>
              <a:t> [options]</a:t>
            </a:r>
          </a:p>
          <a:p>
            <a:pPr lvl="1"/>
            <a:r>
              <a:rPr lang="en-US" dirty="0" smtClean="0"/>
              <a:t>shows all jobs in the queue with their status (running, complete, error, etc.)</a:t>
            </a:r>
          </a:p>
          <a:p>
            <a:pPr lvl="1"/>
            <a:r>
              <a:rPr lang="en-US" dirty="0" smtClean="0"/>
              <a:t>options allow you to filter jobs based on owner and status, or write the output in different formats (text, xml)</a:t>
            </a:r>
          </a:p>
          <a:p>
            <a:r>
              <a:rPr lang="en-US" dirty="0" err="1" smtClean="0"/>
              <a:t>qdel</a:t>
            </a:r>
            <a:r>
              <a:rPr lang="en-US" dirty="0" smtClean="0"/>
              <a:t> [options]</a:t>
            </a:r>
          </a:p>
          <a:p>
            <a:pPr lvl="1"/>
            <a:r>
              <a:rPr lang="en-US" dirty="0" smtClean="0"/>
              <a:t>removes jobs from the queue before or while they are running</a:t>
            </a:r>
          </a:p>
          <a:p>
            <a:pPr lvl="1"/>
            <a:r>
              <a:rPr lang="en-US" dirty="0" smtClean="0"/>
              <a:t>options allow you to specify </a:t>
            </a:r>
            <a:r>
              <a:rPr lang="en-US" dirty="0" err="1" smtClean="0"/>
              <a:t>jobids</a:t>
            </a:r>
            <a:r>
              <a:rPr lang="en-US" dirty="0" smtClean="0"/>
              <a:t>, </a:t>
            </a:r>
            <a:r>
              <a:rPr lang="en-US" dirty="0" err="1" smtClean="0"/>
              <a:t>ownerids</a:t>
            </a:r>
            <a:r>
              <a:rPr lang="en-US" dirty="0" smtClean="0"/>
              <a:t> (you cant delete other people’s jobs, but you can pass your </a:t>
            </a:r>
            <a:r>
              <a:rPr lang="en-US" dirty="0" err="1" smtClean="0"/>
              <a:t>ownerid</a:t>
            </a:r>
            <a:r>
              <a:rPr lang="en-US" dirty="0" smtClean="0"/>
              <a:t> with a list of job ids to delete/kill all of your current jobs)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SGE Wrapper Script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smtClean="0"/>
              <a:t>src/sge_cluster_monitor.sh</a:t>
            </a:r>
            <a:endParaRPr lang="en-US" smtClean="0"/>
          </a:p>
          <a:p>
            <a:pPr>
              <a:buNone/>
            </a:pPr>
            <a:endParaRPr lang="en-US" smtClean="0"/>
          </a:p>
          <a:p>
            <a:r>
              <a:rPr lang="en-US" dirty="0" smtClean="0"/>
              <a:t>runs on your machine</a:t>
            </a:r>
          </a:p>
          <a:p>
            <a:r>
              <a:rPr lang="en-US" dirty="0" smtClean="0"/>
              <a:t>creates ‘</a:t>
            </a:r>
            <a:r>
              <a:rPr lang="en-US" dirty="0" err="1" smtClean="0"/>
              <a:t>job_dir</a:t>
            </a:r>
            <a:r>
              <a:rPr lang="en-US" dirty="0" smtClean="0"/>
              <a:t>’</a:t>
            </a:r>
          </a:p>
          <a:p>
            <a:r>
              <a:rPr lang="en-US" dirty="0" smtClean="0"/>
              <a:t>copies files needed by job into </a:t>
            </a:r>
            <a:r>
              <a:rPr lang="en-US" dirty="0" err="1" smtClean="0"/>
              <a:t>job_dir</a:t>
            </a:r>
            <a:endParaRPr lang="en-US" dirty="0" smtClean="0"/>
          </a:p>
          <a:p>
            <a:r>
              <a:rPr lang="en-US" dirty="0" smtClean="0"/>
              <a:t>writes </a:t>
            </a:r>
            <a:r>
              <a:rPr lang="en-US" dirty="0" err="1" smtClean="0"/>
              <a:t>qsub</a:t>
            </a:r>
            <a:r>
              <a:rPr lang="en-US" dirty="0" smtClean="0"/>
              <a:t> script template for your job</a:t>
            </a:r>
          </a:p>
          <a:p>
            <a:r>
              <a:rPr lang="en-US" dirty="0" err="1" smtClean="0"/>
              <a:t>scp</a:t>
            </a:r>
            <a:r>
              <a:rPr lang="en-US" dirty="0" smtClean="0"/>
              <a:t> </a:t>
            </a:r>
            <a:r>
              <a:rPr lang="en-US" dirty="0" err="1" smtClean="0"/>
              <a:t>job_dir</a:t>
            </a:r>
            <a:r>
              <a:rPr lang="en-US" dirty="0" smtClean="0"/>
              <a:t> </a:t>
            </a:r>
            <a:r>
              <a:rPr lang="en-US" dirty="0" err="1" smtClean="0"/>
              <a:t>head_node</a:t>
            </a:r>
            <a:endParaRPr lang="en-US" dirty="0" smtClean="0"/>
          </a:p>
          <a:p>
            <a:r>
              <a:rPr lang="en-US" dirty="0" err="1" smtClean="0"/>
              <a:t>ssh</a:t>
            </a:r>
            <a:r>
              <a:rPr lang="en-US" dirty="0" smtClean="0"/>
              <a:t> </a:t>
            </a:r>
            <a:r>
              <a:rPr lang="en-US" dirty="0" err="1" smtClean="0"/>
              <a:t>head_node</a:t>
            </a:r>
            <a:r>
              <a:rPr lang="en-US" dirty="0" smtClean="0"/>
              <a:t> </a:t>
            </a:r>
            <a:r>
              <a:rPr lang="en-US" dirty="0" err="1" smtClean="0"/>
              <a:t>qsub</a:t>
            </a:r>
            <a:r>
              <a:rPr lang="en-US" dirty="0" smtClean="0"/>
              <a:t> </a:t>
            </a:r>
            <a:r>
              <a:rPr lang="en-US" dirty="0" err="1" smtClean="0"/>
              <a:t>job_dir/job_script.sh</a:t>
            </a:r>
            <a:endParaRPr lang="en-US" dirty="0" smtClean="0"/>
          </a:p>
          <a:p>
            <a:r>
              <a:rPr lang="en-US" dirty="0" smtClean="0"/>
              <a:t>while (still running)</a:t>
            </a:r>
          </a:p>
          <a:p>
            <a:pPr lvl="1"/>
            <a:r>
              <a:rPr lang="en-US" dirty="0" err="1" smtClean="0"/>
              <a:t>ssh</a:t>
            </a:r>
            <a:r>
              <a:rPr lang="en-US" dirty="0" smtClean="0"/>
              <a:t> </a:t>
            </a:r>
            <a:r>
              <a:rPr lang="en-US" dirty="0" err="1" smtClean="0"/>
              <a:t>head_node</a:t>
            </a:r>
            <a:r>
              <a:rPr lang="en-US" dirty="0" smtClean="0"/>
              <a:t> </a:t>
            </a:r>
            <a:r>
              <a:rPr lang="en-US" dirty="0" err="1" smtClean="0"/>
              <a:t>qstat</a:t>
            </a:r>
            <a:endParaRPr lang="en-US" dirty="0" smtClean="0"/>
          </a:p>
          <a:p>
            <a:pPr lvl="1"/>
            <a:r>
              <a:rPr lang="en-US" dirty="0" smtClean="0"/>
              <a:t>sleep</a:t>
            </a:r>
          </a:p>
          <a:p>
            <a:r>
              <a:rPr lang="en-US" dirty="0" err="1" smtClean="0"/>
              <a:t>scp</a:t>
            </a:r>
            <a:r>
              <a:rPr lang="en-US" dirty="0" smtClean="0"/>
              <a:t> –r </a:t>
            </a:r>
            <a:r>
              <a:rPr lang="en-US" dirty="0" err="1" smtClean="0"/>
              <a:t>head_node:job_dir</a:t>
            </a:r>
            <a:r>
              <a:rPr lang="en-US" dirty="0" smtClean="0"/>
              <a:t> .</a:t>
            </a:r>
          </a:p>
          <a:p>
            <a:r>
              <a:rPr lang="en-US" dirty="0" smtClean="0"/>
              <a:t>exit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the cluster over time, add more "nodes"</a:t>
            </a:r>
          </a:p>
          <a:p>
            <a:r>
              <a:rPr lang="en-US" dirty="0" smtClean="0"/>
              <a:t>Network latency is a bottleneck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strict;</a:t>
            </a: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p>
          <a:p>
            <a:pPr>
              <a:buNone/>
            </a:pPr>
            <a:r>
              <a:rPr lang="en-US" b="1" dirty="0" smtClean="0">
                <a:latin typeface="Courier New"/>
                <a:cs typeface="Courier New"/>
              </a:rPr>
              <a:t>if ($rank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p>
          <a:p>
            <a:pPr>
              <a:buNone/>
            </a:pPr>
            <a:r>
              <a:rPr lang="en-US" b="1" dirty="0" smtClean="0">
                <a:latin typeface="Courier New"/>
                <a:cs typeface="Courier New"/>
              </a:rPr>
              <a:t>else {</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institution ("CPU scavenging")</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&lt;</a:t>
            </a:r>
            <a:r>
              <a:rPr lang="en-US" dirty="0" err="1" smtClean="0"/>
              <a:t>n</a:t>
            </a:r>
            <a:r>
              <a:rPr lang="en-US" dirty="0" smtClean="0"/>
              <a:t>&gt; flag</a:t>
            </a:r>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sz="half" idx="1"/>
          </p:nvPr>
        </p:nvSpPr>
        <p:spPr>
          <a:xfrm>
            <a:off x="457200" y="1646237"/>
            <a:ext cx="4038600" cy="4525963"/>
          </a:xfrm>
        </p:spPr>
        <p:txBody>
          <a:bodyPr>
            <a:noAutofit/>
          </a:bodyPr>
          <a:lstStyle/>
          <a:p>
            <a:r>
              <a:rPr lang="en-US" sz="2400" dirty="0" smtClean="0"/>
              <a:t>Run the Plasmodium </a:t>
            </a:r>
            <a:r>
              <a:rPr lang="en-US" sz="2400" dirty="0" err="1" smtClean="0"/>
              <a:t>Makefile</a:t>
            </a:r>
            <a:r>
              <a:rPr lang="en-US" sz="2400" dirty="0" smtClean="0"/>
              <a:t> with 2 threads so that it produces SAI files in parallel before producing the </a:t>
            </a:r>
            <a:r>
              <a:rPr lang="en-US" sz="2400" dirty="0" err="1" smtClean="0"/>
              <a:t>sampe</a:t>
            </a:r>
            <a:r>
              <a:rPr lang="en-US" sz="2400" dirty="0" smtClean="0"/>
              <a:t> file </a:t>
            </a:r>
          </a:p>
          <a:p>
            <a:r>
              <a:rPr lang="en-US" sz="2400" dirty="0" smtClean="0"/>
              <a:t>How much faster is the parallel invocation?</a:t>
            </a:r>
          </a:p>
          <a:p>
            <a:r>
              <a:rPr lang="en-US" sz="2400" dirty="0" smtClean="0"/>
              <a:t>Can you spot the parallelization problem with the </a:t>
            </a:r>
            <a:r>
              <a:rPr lang="en-US" sz="2400" dirty="0" err="1" smtClean="0"/>
              <a:t>Makefile</a:t>
            </a:r>
            <a:r>
              <a:rPr lang="en-US" sz="2400" dirty="0" smtClean="0"/>
              <a:t> on the right?</a:t>
            </a:r>
            <a:endParaRPr lang="en-US" sz="2400" dirty="0"/>
          </a:p>
        </p:txBody>
      </p:sp>
      <p:sp>
        <p:nvSpPr>
          <p:cNvPr id="4" name="Content Placeholder 3"/>
          <p:cNvSpPr>
            <a:spLocks noGrp="1"/>
          </p:cNvSpPr>
          <p:nvPr>
            <p:ph sz="half" idx="2"/>
          </p:nvPr>
        </p:nvSpPr>
        <p:spPr>
          <a:xfrm>
            <a:off x="4572000" y="1676400"/>
            <a:ext cx="2209800" cy="4525963"/>
          </a:xfrm>
          <a:ln>
            <a:solidFill>
              <a:schemeClr val="tx1"/>
            </a:solidFill>
          </a:ln>
        </p:spPr>
        <p:txBody>
          <a:bodyPr>
            <a:normAutofit fontScale="55000" lnSpcReduction="20000"/>
          </a:bodyPr>
          <a:lstStyle/>
          <a:p>
            <a:pPr>
              <a:buNone/>
            </a:pPr>
            <a:endParaRPr lang="en-US" dirty="0" smtClean="0"/>
          </a:p>
          <a:p>
            <a:pPr>
              <a:buNone/>
            </a:pPr>
            <a:r>
              <a:rPr lang="en-US" dirty="0" smtClean="0"/>
              <a:t>.PHONY: all</a:t>
            </a:r>
          </a:p>
          <a:p>
            <a:pPr>
              <a:buNone/>
            </a:pPr>
            <a:r>
              <a:rPr lang="en-US" dirty="0" smtClean="0"/>
              <a:t>all: t5 t4 t1</a:t>
            </a:r>
          </a:p>
          <a:p>
            <a:pPr>
              <a:buNone/>
            </a:pPr>
            <a:r>
              <a:rPr lang="en-US" dirty="0" smtClean="0"/>
              <a:t>   @echo Making $@</a:t>
            </a:r>
          </a:p>
          <a:p>
            <a:pPr>
              <a:buNone/>
            </a:pPr>
            <a:endParaRPr lang="en-US" dirty="0" smtClean="0"/>
          </a:p>
          <a:p>
            <a:pPr>
              <a:buNone/>
            </a:pPr>
            <a:r>
              <a:rPr lang="en-US" dirty="0" smtClean="0"/>
              <a:t>t1: t3 t2</a:t>
            </a:r>
          </a:p>
          <a:p>
            <a:pPr>
              <a:buNone/>
            </a:pPr>
            <a:r>
              <a:rPr lang="en-US" dirty="0" smtClean="0"/>
              <a:t>	touch $@</a:t>
            </a:r>
          </a:p>
          <a:p>
            <a:pPr>
              <a:buNone/>
            </a:pPr>
            <a:endParaRPr lang="en-US" dirty="0" smtClean="0"/>
          </a:p>
          <a:p>
            <a:pPr>
              <a:buNone/>
            </a:pPr>
            <a:r>
              <a:rPr lang="en-US" dirty="0" smtClean="0"/>
              <a:t>t2:</a:t>
            </a:r>
          </a:p>
          <a:p>
            <a:pPr>
              <a:buNone/>
            </a:pPr>
            <a:r>
              <a:rPr lang="en-US" dirty="0" smtClean="0"/>
              <a:t>	cp t3 $@</a:t>
            </a:r>
          </a:p>
          <a:p>
            <a:pPr>
              <a:buNone/>
            </a:pPr>
            <a:endParaRPr lang="en-US" dirty="0" smtClean="0"/>
          </a:p>
          <a:p>
            <a:pPr>
              <a:buNone/>
            </a:pPr>
            <a:r>
              <a:rPr lang="en-US" dirty="0" smtClean="0"/>
              <a:t>t3:</a:t>
            </a:r>
          </a:p>
          <a:p>
            <a:pPr>
              <a:buNone/>
            </a:pPr>
            <a:r>
              <a:rPr lang="en-US" smtClean="0"/>
              <a:t>	sleep 3 &amp;&amp; touch </a:t>
            </a:r>
            <a:r>
              <a:rPr lang="en-US" dirty="0" smtClean="0"/>
              <a:t>$@</a:t>
            </a:r>
          </a:p>
          <a:p>
            <a:pPr>
              <a:buNone/>
            </a:pPr>
            <a:endParaRPr lang="en-US" dirty="0" smtClean="0"/>
          </a:p>
          <a:p>
            <a:pPr>
              <a:buNone/>
            </a:pPr>
            <a:r>
              <a:rPr lang="en-US" dirty="0" smtClean="0"/>
              <a:t>t4:</a:t>
            </a:r>
          </a:p>
          <a:p>
            <a:pPr>
              <a:buNone/>
            </a:pPr>
            <a:r>
              <a:rPr lang="en-US" dirty="0" smtClean="0"/>
              <a:t>	touch $@</a:t>
            </a:r>
          </a:p>
          <a:p>
            <a:pPr>
              <a:buNone/>
            </a:pPr>
            <a:endParaRPr lang="en-US" dirty="0" smtClean="0"/>
          </a:p>
          <a:p>
            <a:pPr>
              <a:buNone/>
            </a:pPr>
            <a:r>
              <a:rPr lang="en-US" dirty="0" smtClean="0"/>
              <a:t>t5:</a:t>
            </a:r>
          </a:p>
          <a:p>
            <a:pPr>
              <a:buNone/>
            </a:pPr>
            <a:r>
              <a:rPr lang="en-US" dirty="0" smtClean="0"/>
              <a:t>	touch $@</a:t>
            </a:r>
            <a:endParaRPr lang="en-US" dirty="0"/>
          </a:p>
        </p:txBody>
      </p:sp>
      <p:sp>
        <p:nvSpPr>
          <p:cNvPr id="5" name="Cloud Callout 4"/>
          <p:cNvSpPr/>
          <p:nvPr/>
        </p:nvSpPr>
        <p:spPr>
          <a:xfrm>
            <a:off x="6400800" y="1143000"/>
            <a:ext cx="2362200" cy="1676400"/>
          </a:xfrm>
          <a:prstGeom prst="cloudCallout">
            <a:avLst>
              <a:gd name="adj1" fmla="val -62857"/>
              <a:gd name="adj2" fmla="val 868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Copy me to a text file and run with and without –</a:t>
            </a:r>
            <a:r>
              <a:rPr lang="en-US" dirty="0" err="1" smtClean="0"/>
              <a:t>j</a:t>
            </a:r>
            <a:r>
              <a:rPr lang="en-US" dirty="0" smtClean="0"/>
              <a:t> 2 argument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a:t>
            </a:r>
            <a:r>
              <a:rPr lang="en-US" dirty="0" err="1" smtClean="0"/>
              <a:t>Kryder's</a:t>
            </a:r>
            <a:r>
              <a:rPr lang="en-US" dirty="0" smtClean="0"/>
              <a:t>)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408</TotalTime>
  <Words>1289</Words>
  <Application>Microsoft Macintosh PowerPoint</Application>
  <PresentationFormat>On-screen Show (4:3)</PresentationFormat>
  <Paragraphs>168</Paragraphs>
  <Slides>24</Slides>
  <Notes>1</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Parallelization</vt:lpstr>
      <vt:lpstr>Moore's law</vt:lpstr>
      <vt:lpstr>Moore’s (Kryder's) law and genomics</vt:lpstr>
      <vt:lpstr>Trivial parallelization</vt:lpstr>
      <vt:lpstr>Examples of trivial parallelization</vt:lpstr>
      <vt:lpstr>Harder to parallelize</vt:lpstr>
      <vt:lpstr>Threads</vt:lpstr>
      <vt:lpstr>Threads</vt:lpstr>
      <vt:lpstr>Threads example</vt:lpstr>
      <vt:lpstr>GPU</vt:lpstr>
      <vt:lpstr>Clusters</vt:lpstr>
      <vt:lpstr>Sun Grid Engine</vt:lpstr>
      <vt:lpstr>SGE Job Scripts</vt:lpstr>
      <vt:lpstr>SGE Head Node Commands</vt:lpstr>
      <vt:lpstr>SGE Wrapper Script</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Rutger Vos</cp:lastModifiedBy>
  <cp:revision>49</cp:revision>
  <dcterms:created xsi:type="dcterms:W3CDTF">2012-09-13T11:02:22Z</dcterms:created>
  <dcterms:modified xsi:type="dcterms:W3CDTF">2012-09-13T15:23:17Z</dcterms:modified>
</cp:coreProperties>
</file>