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7"/>
  </p:notesMasterIdLst>
  <p:sldIdLst>
    <p:sldId id="256" r:id="rId2"/>
    <p:sldId id="258" r:id="rId3"/>
    <p:sldId id="257" r:id="rId4"/>
    <p:sldId id="259" r:id="rId5"/>
    <p:sldId id="272" r:id="rId6"/>
    <p:sldId id="266" r:id="rId7"/>
    <p:sldId id="267" r:id="rId8"/>
    <p:sldId id="268" r:id="rId9"/>
    <p:sldId id="269" r:id="rId10"/>
    <p:sldId id="270" r:id="rId11"/>
    <p:sldId id="271" r:id="rId12"/>
    <p:sldId id="264" r:id="rId13"/>
    <p:sldId id="262" r:id="rId14"/>
    <p:sldId id="263"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vertBarState="maximized">
    <p:restoredLeft sz="15620"/>
    <p:restoredTop sz="94660"/>
  </p:normalViewPr>
  <p:slideViewPr>
    <p:cSldViewPr snapToObjects="1" showGuides="1">
      <p:cViewPr>
        <p:scale>
          <a:sx n="100" d="100"/>
          <a:sy n="100" d="100"/>
        </p:scale>
        <p:origin x="-656" y="-8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22758A-CF30-2F46-BAB7-3F3293941880}" type="datetimeFigureOut">
              <a:rPr lang="en-US" smtClean="0"/>
              <a:pPr/>
              <a:t>9/7/12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E9A44A-116F-B241-B584-AF6BFAAC1B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introduces the course, i.e. what is NGS? What are the problems?</a:t>
            </a:r>
            <a:r>
              <a:rPr lang="en-US" baseline="0" dirty="0" smtClean="0"/>
              <a:t> What can we address in this workshop? What </a:t>
            </a:r>
            <a:r>
              <a:rPr lang="en-US" i="1" baseline="0" dirty="0" smtClean="0"/>
              <a:t>will </a:t>
            </a:r>
            <a:r>
              <a:rPr lang="en-US" baseline="0" dirty="0" smtClean="0"/>
              <a:t>we address in this workshop? Ref: http://dx.doi.org/10.1093/bib/bbq063</a:t>
            </a:r>
            <a:endParaRPr lang="en-US" dirty="0"/>
          </a:p>
        </p:txBody>
      </p:sp>
      <p:sp>
        <p:nvSpPr>
          <p:cNvPr id="4" name="Slide Number Placeholder 3"/>
          <p:cNvSpPr>
            <a:spLocks noGrp="1"/>
          </p:cNvSpPr>
          <p:nvPr>
            <p:ph type="sldNum" sz="quarter" idx="10"/>
          </p:nvPr>
        </p:nvSpPr>
        <p:spPr/>
        <p:txBody>
          <a:bodyPr/>
          <a:lstStyle/>
          <a:p>
            <a:fld id="{DFE9A44A-116F-B241-B584-AF6BFAAC1BB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Brief historical background</a:t>
            </a:r>
            <a:endParaRPr lang="en-US" dirty="0"/>
          </a:p>
        </p:txBody>
      </p:sp>
      <p:sp>
        <p:nvSpPr>
          <p:cNvPr id="4" name="Slide Number Placeholder 3"/>
          <p:cNvSpPr>
            <a:spLocks noGrp="1"/>
          </p:cNvSpPr>
          <p:nvPr>
            <p:ph type="sldNum" sz="quarter" idx="10"/>
          </p:nvPr>
        </p:nvSpPr>
        <p:spPr/>
        <p:txBody>
          <a:bodyPr/>
          <a:lstStyle/>
          <a:p>
            <a:fld id="{DFE9A44A-116F-B241-B584-AF6BFAAC1BBD}"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millions of 200-400bp</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hundreds of millions of 50-100bp reads</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200 </a:t>
            </a:r>
            <a:r>
              <a:rPr lang="en-US" dirty="0" err="1" smtClean="0"/>
              <a:t>bp</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Sequencing by ligation is a DNA sequencing method that uses the enzyme DNA </a:t>
            </a:r>
            <a:r>
              <a:rPr lang="en-US" dirty="0" err="1" smtClean="0"/>
              <a:t>ligase</a:t>
            </a:r>
            <a:r>
              <a:rPr lang="en-US" dirty="0" smtClean="0"/>
              <a:t> to identify the nucleotide present at a given position in a DNA sequence. Unlike most currently popular DNA sequencing methods, this method does not use a DNA polymerase to create a second strand. Instead, the mismatch sensitivity of a DNA </a:t>
            </a:r>
            <a:r>
              <a:rPr lang="en-US" dirty="0" err="1" smtClean="0"/>
              <a:t>ligase</a:t>
            </a:r>
            <a:r>
              <a:rPr lang="en-US" dirty="0" smtClean="0"/>
              <a:t> enzyme is used to determine the underlying sequence of the target DNA molecule.</a:t>
            </a:r>
          </a:p>
          <a:p>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7D5CF40-C976-E240-A51E-7C97D6991720}"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7D5CF40-C976-E240-A51E-7C97D6991720}"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7D5CF40-C976-E240-A51E-7C97D6991720}" type="datetimeFigureOut">
              <a:rPr lang="en-US" smtClean="0"/>
              <a:pPr/>
              <a:t>9/7/12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7D5CF40-C976-E240-A51E-7C97D6991720}" type="datetimeFigureOut">
              <a:rPr lang="en-US" smtClean="0"/>
              <a:pPr/>
              <a:t>9/7/12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5CF40-C976-E240-A51E-7C97D6991720}" type="datetimeFigureOut">
              <a:rPr lang="en-US" smtClean="0"/>
              <a:pPr/>
              <a:t>9/7/12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7D5CF40-C976-E240-A51E-7C97D6991720}"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7D5CF40-C976-E240-A51E-7C97D6991720}"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5CF40-C976-E240-A51E-7C97D6991720}" type="datetimeFigureOut">
              <a:rPr lang="en-US" smtClean="0"/>
              <a:pPr/>
              <a:t>9/7/12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0D4B0-54F4-9B45-85A0-38D106B0B7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alignment.jpe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solidFill>
            <a:schemeClr val="bg1">
              <a:alpha val="70000"/>
            </a:schemeClr>
          </a:solidFill>
        </p:spPr>
        <p:txBody>
          <a:bodyPr>
            <a:normAutofit/>
          </a:bodyPr>
          <a:lstStyle/>
          <a:p>
            <a:r>
              <a:rPr lang="en-US" dirty="0" smtClean="0"/>
              <a:t>Automated and reproducible analysis of NGS data</a:t>
            </a:r>
            <a:endParaRPr lang="en-US" dirty="0"/>
          </a:p>
        </p:txBody>
      </p:sp>
      <p:sp>
        <p:nvSpPr>
          <p:cNvPr id="3" name="Subtitle 2"/>
          <p:cNvSpPr>
            <a:spLocks noGrp="1"/>
          </p:cNvSpPr>
          <p:nvPr>
            <p:ph type="subTitle" idx="1"/>
          </p:nvPr>
        </p:nvSpPr>
        <p:spPr>
          <a:solidFill>
            <a:schemeClr val="bg1">
              <a:alpha val="70000"/>
            </a:schemeClr>
          </a:solidFill>
        </p:spPr>
        <p:txBody>
          <a:bodyPr/>
          <a:lstStyle/>
          <a:p>
            <a:r>
              <a:rPr lang="en-US" dirty="0" smtClean="0"/>
              <a:t>11 September 2012, 9.30-10.30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SOLiD</a:t>
            </a:r>
            <a:r>
              <a:rPr lang="en-US" dirty="0" smtClean="0"/>
              <a:t> Sequencing</a:t>
            </a:r>
            <a:endParaRPr lang="en-US" dirty="0"/>
          </a:p>
        </p:txBody>
      </p:sp>
      <p:sp>
        <p:nvSpPr>
          <p:cNvPr id="3" name="Content Placeholder 2"/>
          <p:cNvSpPr>
            <a:spLocks noGrp="1"/>
          </p:cNvSpPr>
          <p:nvPr>
            <p:ph sz="quarter" idx="2"/>
          </p:nvPr>
        </p:nvSpPr>
        <p:spPr/>
        <p:txBody>
          <a:bodyPr>
            <a:normAutofit/>
          </a:bodyPr>
          <a:lstStyle/>
          <a:p>
            <a:r>
              <a:rPr lang="en-US" dirty="0" smtClean="0"/>
              <a:t>Beads with DNA fragments</a:t>
            </a:r>
          </a:p>
          <a:p>
            <a:r>
              <a:rPr lang="en-US" dirty="0" smtClean="0"/>
              <a:t>Universal adapter attached to fragments</a:t>
            </a:r>
          </a:p>
          <a:p>
            <a:r>
              <a:rPr lang="en-US" dirty="0" smtClean="0"/>
              <a:t>PCR product attaches to slide</a:t>
            </a:r>
          </a:p>
          <a:p>
            <a:r>
              <a:rPr lang="en-US" dirty="0" smtClean="0"/>
              <a:t>Fluorescent probes </a:t>
            </a:r>
            <a:r>
              <a:rPr lang="en-US" dirty="0" err="1" smtClean="0"/>
              <a:t>ligate</a:t>
            </a:r>
            <a:r>
              <a:rPr lang="en-US" dirty="0" smtClean="0"/>
              <a:t> to the primer</a:t>
            </a:r>
            <a:endParaRPr lang="en-US" dirty="0"/>
          </a:p>
        </p:txBody>
      </p:sp>
      <p:pic>
        <p:nvPicPr>
          <p:cNvPr id="7" name="Content Placeholder 6" descr="PRODUCT-DNA-GEN.JPG"/>
          <p:cNvPicPr>
            <a:picLocks noGrp="1" noChangeAspect="1"/>
          </p:cNvPicPr>
          <p:nvPr>
            <p:ph sz="quarter" idx="4"/>
          </p:nvPr>
        </p:nvPicPr>
        <p:blipFill>
          <a:blip r:embed="rId3"/>
          <a:srcRect/>
          <a:stretch>
            <a:fillRect/>
          </a:stretch>
        </p:blipFill>
        <p:spPr>
          <a:xfrm>
            <a:off x="4800600" y="2590800"/>
            <a:ext cx="3886200" cy="2761894"/>
          </a:xfrm>
        </p:spPr>
      </p:pic>
      <p:sp>
        <p:nvSpPr>
          <p:cNvPr id="5" name="Text Placeholder 4"/>
          <p:cNvSpPr>
            <a:spLocks noGrp="1"/>
          </p:cNvSpPr>
          <p:nvPr>
            <p:ph type="body" sz="quarter" idx="1"/>
          </p:nvPr>
        </p:nvSpPr>
        <p:spPr/>
        <p:txBody>
          <a:bodyPr>
            <a:normAutofit fontScale="92500" lnSpcReduction="20000"/>
          </a:bodyPr>
          <a:lstStyle/>
          <a:p>
            <a:r>
              <a:rPr lang="en-US" dirty="0" err="1" smtClean="0"/>
              <a:t>Oligonucleotide</a:t>
            </a:r>
            <a:r>
              <a:rPr lang="en-US" dirty="0" smtClean="0"/>
              <a:t> ligation and detection</a:t>
            </a:r>
            <a:endParaRPr lang="en-US" dirty="0"/>
          </a:p>
        </p:txBody>
      </p:sp>
      <p:sp>
        <p:nvSpPr>
          <p:cNvPr id="6" name="Text Placeholder 5"/>
          <p:cNvSpPr>
            <a:spLocks noGrp="1"/>
          </p:cNvSpPr>
          <p:nvPr>
            <p:ph type="body" sz="quarter" idx="3"/>
          </p:nvPr>
        </p:nvSpPr>
        <p:spPr/>
        <p:txBody>
          <a:bodyPr/>
          <a:lstStyle/>
          <a:p>
            <a:r>
              <a:rPr lang="en-US" dirty="0" err="1" smtClean="0"/>
              <a:t>SOLiD</a:t>
            </a:r>
            <a:r>
              <a:rPr lang="en-US" dirty="0" smtClean="0"/>
              <a:t> 5500 Genetic Analyzer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a:t>
            </a:r>
            <a:endParaRPr lang="en-US" dirty="0"/>
          </a:p>
        </p:txBody>
      </p:sp>
      <p:sp>
        <p:nvSpPr>
          <p:cNvPr id="4" name="Content Placeholder 3"/>
          <p:cNvSpPr>
            <a:spLocks noGrp="1"/>
          </p:cNvSpPr>
          <p:nvPr>
            <p:ph sz="quarter" idx="1"/>
          </p:nvPr>
        </p:nvSpPr>
        <p:spPr>
          <a:xfrm>
            <a:off x="914400" y="1970567"/>
            <a:ext cx="3886200" cy="3287233"/>
          </a:xfrm>
        </p:spPr>
        <p:txBody>
          <a:bodyPr/>
          <a:lstStyle/>
          <a:p>
            <a:r>
              <a:rPr lang="en-US" dirty="0" smtClean="0"/>
              <a:t>“Next-next generation” sequencing (</a:t>
            </a:r>
            <a:r>
              <a:rPr lang="en-US" dirty="0" err="1" smtClean="0"/>
              <a:t>MinION</a:t>
            </a:r>
            <a:r>
              <a:rPr lang="en-US" dirty="0" smtClean="0"/>
              <a:t>?)</a:t>
            </a:r>
          </a:p>
          <a:p>
            <a:r>
              <a:rPr lang="en-US" dirty="0" smtClean="0"/>
              <a:t>Smaller data sets?</a:t>
            </a:r>
          </a:p>
          <a:p>
            <a:r>
              <a:rPr lang="en-US" dirty="0" smtClean="0"/>
              <a:t>Semantic web?</a:t>
            </a:r>
          </a:p>
          <a:p>
            <a:r>
              <a:rPr lang="en-US" dirty="0" smtClean="0"/>
              <a:t>Back to hypotheses?</a:t>
            </a:r>
          </a:p>
          <a:p>
            <a:endParaRPr lang="en-US" dirty="0"/>
          </a:p>
        </p:txBody>
      </p:sp>
      <p:pic>
        <p:nvPicPr>
          <p:cNvPr id="6" name="Content Placeholder 5" descr="miniION.jpg"/>
          <p:cNvPicPr>
            <a:picLocks noGrp="1" noChangeAspect="1"/>
          </p:cNvPicPr>
          <p:nvPr>
            <p:ph sz="quarter" idx="2"/>
          </p:nvPr>
        </p:nvPicPr>
        <p:blipFill>
          <a:blip r:embed="rId2"/>
          <a:srcRect/>
          <a:stretch>
            <a:fillRect/>
          </a:stretch>
        </p:blipFill>
        <p:spPr>
          <a:xfrm>
            <a:off x="5061100" y="1981200"/>
            <a:ext cx="3092300" cy="312763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Content Placeholder 7" descr="NGS_applications.png"/>
          <p:cNvPicPr>
            <a:picLocks noGrp="1" noChangeAspect="1"/>
          </p:cNvPicPr>
          <p:nvPr>
            <p:ph sz="half" idx="2"/>
          </p:nvPr>
        </p:nvPicPr>
        <p:blipFill>
          <a:blip r:embed="rId2"/>
          <a:srcRect/>
          <a:stretch>
            <a:fillRect/>
          </a:stretch>
        </p:blipFill>
        <p:spPr>
          <a:xfrm>
            <a:off x="3886200" y="2057401"/>
            <a:ext cx="4800600" cy="3409630"/>
          </a:xfrm>
        </p:spPr>
      </p:pic>
      <p:sp>
        <p:nvSpPr>
          <p:cNvPr id="2" name="Title 1"/>
          <p:cNvSpPr>
            <a:spLocks noGrp="1"/>
          </p:cNvSpPr>
          <p:nvPr>
            <p:ph type="title"/>
          </p:nvPr>
        </p:nvSpPr>
        <p:spPr/>
        <p:txBody>
          <a:bodyPr/>
          <a:lstStyle/>
          <a:p>
            <a:r>
              <a:rPr lang="en-US" dirty="0" smtClean="0"/>
              <a:t>NGS applications</a:t>
            </a:r>
            <a:endParaRPr lang="en-US" dirty="0"/>
          </a:p>
        </p:txBody>
      </p:sp>
      <p:sp>
        <p:nvSpPr>
          <p:cNvPr id="3" name="Content Placeholder 2"/>
          <p:cNvSpPr>
            <a:spLocks noGrp="1"/>
          </p:cNvSpPr>
          <p:nvPr>
            <p:ph sz="half" idx="1"/>
          </p:nvPr>
        </p:nvSpPr>
        <p:spPr>
          <a:xfrm>
            <a:off x="609600" y="1981200"/>
            <a:ext cx="4038600" cy="3733800"/>
          </a:xfrm>
        </p:spPr>
        <p:txBody>
          <a:bodyPr>
            <a:normAutofit/>
          </a:bodyPr>
          <a:lstStyle/>
          <a:p>
            <a:r>
              <a:rPr lang="en-US" sz="2400" dirty="0" smtClean="0"/>
              <a:t>Whole genome sequencing</a:t>
            </a:r>
            <a:endParaRPr lang="en-US" sz="2400" dirty="0" smtClean="0"/>
          </a:p>
          <a:p>
            <a:r>
              <a:rPr lang="en-US" sz="2400" dirty="0" err="1" smtClean="0"/>
              <a:t>Amplicon</a:t>
            </a:r>
            <a:r>
              <a:rPr lang="en-US" sz="2400" dirty="0" smtClean="0"/>
              <a:t> </a:t>
            </a:r>
            <a:r>
              <a:rPr lang="en-US" sz="2400" dirty="0" smtClean="0"/>
              <a:t>sequencing</a:t>
            </a:r>
            <a:endParaRPr lang="en-US" sz="2400" dirty="0" smtClean="0"/>
          </a:p>
          <a:p>
            <a:r>
              <a:rPr lang="en-US" sz="2400" dirty="0" err="1" smtClean="0"/>
              <a:t>Metagenomics</a:t>
            </a:r>
            <a:endParaRPr lang="en-US" sz="2400" dirty="0" smtClean="0"/>
          </a:p>
          <a:p>
            <a:r>
              <a:rPr lang="en-US" sz="2400" dirty="0" err="1" smtClean="0"/>
              <a:t>CHiP-seq</a:t>
            </a:r>
            <a:endParaRPr lang="en-US" sz="2400" dirty="0" smtClean="0"/>
          </a:p>
          <a:p>
            <a:r>
              <a:rPr lang="en-US" sz="2400" dirty="0" smtClean="0"/>
              <a:t>RNA-</a:t>
            </a:r>
            <a:r>
              <a:rPr lang="en-US" sz="2400" dirty="0" err="1" smtClean="0"/>
              <a:t>seq</a:t>
            </a:r>
            <a:endParaRPr lang="en-US" sz="2400" dirty="0" smtClean="0"/>
          </a:p>
          <a:p>
            <a:r>
              <a:rPr lang="en-US" sz="2400" dirty="0" smtClean="0"/>
              <a:t>Methyl-</a:t>
            </a:r>
            <a:r>
              <a:rPr lang="en-US" sz="2400" dirty="0" err="1" smtClean="0"/>
              <a:t>seq</a:t>
            </a:r>
            <a:endParaRPr lang="en-US" sz="2400" dirty="0" smtClean="0"/>
          </a:p>
          <a:p>
            <a:r>
              <a:rPr lang="en-US" sz="2400" dirty="0" smtClean="0"/>
              <a:t>Etc.</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informatics </a:t>
            </a:r>
            <a:r>
              <a:rPr lang="en-US" dirty="0" smtClean="0"/>
              <a:t>problem</a:t>
            </a:r>
            <a:endParaRPr lang="en-US" dirty="0"/>
          </a:p>
        </p:txBody>
      </p:sp>
      <p:sp>
        <p:nvSpPr>
          <p:cNvPr id="3" name="Content Placeholder 2"/>
          <p:cNvSpPr>
            <a:spLocks noGrp="1"/>
          </p:cNvSpPr>
          <p:nvPr>
            <p:ph idx="1"/>
          </p:nvPr>
        </p:nvSpPr>
        <p:spPr/>
        <p:txBody>
          <a:bodyPr/>
          <a:lstStyle/>
          <a:p>
            <a:r>
              <a:rPr lang="en-US" dirty="0" smtClean="0"/>
              <a:t>A lot of data</a:t>
            </a:r>
          </a:p>
          <a:p>
            <a:r>
              <a:rPr lang="en-US" dirty="0" smtClean="0"/>
              <a:t>New formats</a:t>
            </a:r>
          </a:p>
          <a:p>
            <a:r>
              <a:rPr lang="en-US" dirty="0" smtClean="0"/>
              <a:t>New steps in analyses</a:t>
            </a:r>
          </a:p>
          <a:p>
            <a:r>
              <a:rPr lang="en-US" dirty="0" smtClean="0"/>
              <a:t>New tools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a:t>
            </a:r>
            <a:endParaRPr lang="en-US" dirty="0"/>
          </a:p>
        </p:txBody>
      </p:sp>
      <p:sp>
        <p:nvSpPr>
          <p:cNvPr id="3" name="Content Placeholder 2"/>
          <p:cNvSpPr>
            <a:spLocks noGrp="1"/>
          </p:cNvSpPr>
          <p:nvPr>
            <p:ph sz="half" idx="1"/>
          </p:nvPr>
        </p:nvSpPr>
        <p:spPr/>
        <p:txBody>
          <a:bodyPr>
            <a:normAutofit fontScale="92500" lnSpcReduction="20000"/>
          </a:bodyPr>
          <a:lstStyle/>
          <a:p>
            <a:pPr>
              <a:buNone/>
            </a:pPr>
            <a:r>
              <a:rPr lang="en-US" dirty="0" smtClean="0"/>
              <a:t>Best </a:t>
            </a:r>
            <a:r>
              <a:rPr lang="en-US" dirty="0" smtClean="0"/>
              <a:t>practices</a:t>
            </a:r>
          </a:p>
          <a:p>
            <a:r>
              <a:rPr lang="en-US" sz="2000" dirty="0" smtClean="0"/>
              <a:t>Standardized project organization</a:t>
            </a:r>
          </a:p>
          <a:p>
            <a:r>
              <a:rPr lang="en-US" sz="2000" dirty="0" smtClean="0"/>
              <a:t>Projects fully '</a:t>
            </a:r>
            <a:r>
              <a:rPr lang="en-US" sz="2000" dirty="0" err="1" smtClean="0"/>
              <a:t>runnable</a:t>
            </a:r>
            <a:r>
              <a:rPr lang="en-US" sz="2000" dirty="0" smtClean="0"/>
              <a:t>' without user intervention</a:t>
            </a:r>
          </a:p>
          <a:p>
            <a:r>
              <a:rPr lang="en-US" sz="2000" dirty="0" smtClean="0"/>
              <a:t>No loss of data, metadata or source code through </a:t>
            </a:r>
            <a:r>
              <a:rPr lang="en-US" sz="2000" dirty="0" smtClean="0"/>
              <a:t>versioning</a:t>
            </a:r>
          </a:p>
          <a:p>
            <a:pPr>
              <a:buNone/>
            </a:pPr>
            <a:r>
              <a:rPr lang="en-US" dirty="0" smtClean="0"/>
              <a:t>Technologies</a:t>
            </a:r>
          </a:p>
          <a:p>
            <a:r>
              <a:rPr lang="en-US" sz="2054" dirty="0" smtClean="0"/>
              <a:t>NGS platforms</a:t>
            </a:r>
            <a:endParaRPr lang="en-US" sz="2054" dirty="0" smtClean="0"/>
          </a:p>
          <a:p>
            <a:r>
              <a:rPr lang="en-US" sz="2054" dirty="0" smtClean="0"/>
              <a:t>File formats</a:t>
            </a:r>
            <a:endParaRPr lang="en-US" sz="2054" dirty="0" smtClean="0"/>
          </a:p>
          <a:p>
            <a:r>
              <a:rPr lang="en-US" sz="2054" dirty="0" smtClean="0"/>
              <a:t>UNIX-like systems, executables</a:t>
            </a:r>
          </a:p>
          <a:p>
            <a:r>
              <a:rPr lang="en-US" sz="2054" dirty="0" smtClean="0"/>
              <a:t>Programming </a:t>
            </a:r>
            <a:r>
              <a:rPr lang="en-US" sz="2054" dirty="0" smtClean="0"/>
              <a:t>with</a:t>
            </a:r>
            <a:r>
              <a:rPr lang="en-US" sz="2054" dirty="0" smtClean="0"/>
              <a:t> OS toolkits</a:t>
            </a:r>
            <a:endParaRPr lang="en-US" sz="2054" dirty="0" smtClean="0"/>
          </a:p>
          <a:p>
            <a:r>
              <a:rPr lang="en-US" sz="2054" dirty="0" smtClean="0"/>
              <a:t>Revision control systems</a:t>
            </a:r>
          </a:p>
          <a:p>
            <a:r>
              <a:rPr lang="en-US" sz="2054" dirty="0" smtClean="0"/>
              <a:t>Workflow environments </a:t>
            </a:r>
            <a:r>
              <a:rPr lang="en-US" sz="2054" dirty="0" smtClean="0"/>
              <a:t>(visual </a:t>
            </a:r>
            <a:r>
              <a:rPr lang="en-US" sz="2054" dirty="0" smtClean="0"/>
              <a:t>and</a:t>
            </a:r>
            <a:r>
              <a:rPr lang="en-US" sz="2054" dirty="0" smtClean="0"/>
              <a:t> CLI)</a:t>
            </a:r>
            <a:endParaRPr lang="en-US" sz="2054" dirty="0" smtClean="0"/>
          </a:p>
        </p:txBody>
      </p:sp>
      <p:sp>
        <p:nvSpPr>
          <p:cNvPr id="4" name="Content Placeholder 3"/>
          <p:cNvSpPr>
            <a:spLocks noGrp="1"/>
          </p:cNvSpPr>
          <p:nvPr>
            <p:ph sz="half" idx="2"/>
          </p:nvPr>
        </p:nvSpPr>
        <p:spPr/>
        <p:txBody>
          <a:bodyPr>
            <a:normAutofit fontScale="92500" lnSpcReduction="20000"/>
          </a:bodyPr>
          <a:lstStyle/>
          <a:p>
            <a:pPr>
              <a:buNone/>
            </a:pPr>
            <a:r>
              <a:rPr lang="en-US" dirty="0" smtClean="0"/>
              <a:t>Use cases / exercises</a:t>
            </a:r>
          </a:p>
          <a:p>
            <a:r>
              <a:rPr lang="en-US" sz="2054" dirty="0" smtClean="0"/>
              <a:t>Installing NGS </a:t>
            </a:r>
            <a:r>
              <a:rPr lang="en-US" sz="2054" dirty="0" err="1" smtClean="0"/>
              <a:t>tool(kit)s</a:t>
            </a:r>
            <a:endParaRPr lang="en-US" sz="2054" dirty="0" smtClean="0"/>
          </a:p>
          <a:p>
            <a:r>
              <a:rPr lang="en-US" sz="2054" dirty="0" smtClean="0"/>
              <a:t>Reference indexing</a:t>
            </a:r>
          </a:p>
          <a:p>
            <a:r>
              <a:rPr lang="en-US" sz="2054" dirty="0" smtClean="0"/>
              <a:t>Alignment against reference</a:t>
            </a:r>
          </a:p>
          <a:p>
            <a:r>
              <a:rPr lang="en-US" sz="2054" dirty="0" smtClean="0"/>
              <a:t>File validation and conversion</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Comparison </a:t>
            </a:r>
            <a:r>
              <a:rPr lang="en-US" dirty="0" smtClean="0"/>
              <a:t>document</a:t>
            </a:r>
            <a:br>
              <a:rPr lang="en-US" dirty="0" smtClean="0"/>
            </a:br>
            <a:r>
              <a:rPr lang="en-US" dirty="0" smtClean="0">
                <a:solidFill>
                  <a:srgbClr val="0000FF"/>
                </a:solidFill>
              </a:rPr>
              <a:t>http://</a:t>
            </a:r>
            <a:r>
              <a:rPr lang="en-US" dirty="0" err="1" smtClean="0">
                <a:solidFill>
                  <a:srgbClr val="0000FF"/>
                </a:solidFill>
              </a:rPr>
              <a:t>tinyurl.com/NGSComparison</a:t>
            </a:r>
            <a:endParaRPr lang="en-US" dirty="0" smtClean="0">
              <a:solidFill>
                <a:srgbClr val="0000FF"/>
              </a:solidFill>
            </a:endParaRPr>
          </a:p>
          <a:p>
            <a:r>
              <a:rPr lang="en-US" dirty="0" smtClean="0"/>
              <a:t>Glossary </a:t>
            </a:r>
            <a:r>
              <a:rPr lang="en-US" dirty="0" smtClean="0"/>
              <a:t>document:</a:t>
            </a:r>
            <a:br>
              <a:rPr lang="en-US" dirty="0" smtClean="0"/>
            </a:br>
            <a:r>
              <a:rPr lang="en-US" dirty="0" smtClean="0">
                <a:solidFill>
                  <a:srgbClr val="0000FF"/>
                </a:solidFill>
              </a:rPr>
              <a:t>http://</a:t>
            </a:r>
            <a:r>
              <a:rPr lang="en-US" dirty="0" err="1" smtClean="0">
                <a:solidFill>
                  <a:srgbClr val="0000FF"/>
                </a:solidFill>
              </a:rPr>
              <a:t>tinyurl.com/NGSGlossary</a:t>
            </a:r>
            <a:endParaRPr lang="en-US" dirty="0" smtClean="0">
              <a:solidFill>
                <a:srgbClr val="0000FF"/>
              </a:solidFill>
            </a:endParaRPr>
          </a:p>
          <a:p>
            <a:r>
              <a:rPr lang="en-US" dirty="0" smtClean="0"/>
              <a:t>Supplementary materials:</a:t>
            </a:r>
            <a:br>
              <a:rPr lang="en-US" dirty="0" smtClean="0"/>
            </a:br>
            <a:r>
              <a:rPr lang="en-US" dirty="0" smtClean="0">
                <a:solidFill>
                  <a:srgbClr val="0000FF"/>
                </a:solidFill>
              </a:rPr>
              <a:t>https://</a:t>
            </a:r>
            <a:r>
              <a:rPr lang="en-US" dirty="0" err="1" smtClean="0">
                <a:solidFill>
                  <a:srgbClr val="0000FF"/>
                </a:solidFill>
              </a:rPr>
              <a:t>github.com/rvosa/ngs</a:t>
            </a:r>
            <a:r>
              <a:rPr lang="en-US" dirty="0" smtClean="0">
                <a:solidFill>
                  <a:srgbClr val="0000FF"/>
                </a:solidFill>
              </a:rPr>
              <a:t>-workflows</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instructors</a:t>
            </a:r>
            <a:endParaRPr lang="en-US" dirty="0"/>
          </a:p>
        </p:txBody>
      </p:sp>
      <p:sp>
        <p:nvSpPr>
          <p:cNvPr id="6" name="Text Placeholder 5"/>
          <p:cNvSpPr>
            <a:spLocks noGrp="1"/>
          </p:cNvSpPr>
          <p:nvPr>
            <p:ph type="body" idx="1"/>
          </p:nvPr>
        </p:nvSpPr>
        <p:spPr/>
        <p:txBody>
          <a:bodyPr/>
          <a:lstStyle/>
          <a:p>
            <a:r>
              <a:rPr lang="en-US" dirty="0" smtClean="0"/>
              <a:t>Darin London</a:t>
            </a:r>
            <a:endParaRPr lang="en-US" dirty="0"/>
          </a:p>
        </p:txBody>
      </p:sp>
      <p:sp>
        <p:nvSpPr>
          <p:cNvPr id="7" name="Content Placeholder 6"/>
          <p:cNvSpPr>
            <a:spLocks noGrp="1"/>
          </p:cNvSpPr>
          <p:nvPr>
            <p:ph sz="half" idx="2"/>
          </p:nvPr>
        </p:nvSpPr>
        <p:spPr/>
        <p:txBody>
          <a:bodyPr>
            <a:normAutofit fontScale="62500" lnSpcReduction="20000"/>
          </a:bodyPr>
          <a:lstStyle/>
          <a:p>
            <a:pPr marL="0" indent="0">
              <a:buNone/>
            </a:pPr>
            <a:r>
              <a:rPr lang="en-US" dirty="0" smtClean="0"/>
              <a:t>Darin London studied biology at Texas Tech University in the United States, graduating with a Masters of Science in 1999. He has been supporting biological research with computational support for 12 years, starting at GlaxoSmithKline in 2000, then moving to the European Bioinformatics Institute to work on the </a:t>
            </a:r>
            <a:r>
              <a:rPr lang="en-US" dirty="0" err="1" smtClean="0"/>
              <a:t>Biomart</a:t>
            </a:r>
            <a:r>
              <a:rPr lang="en-US" dirty="0" smtClean="0"/>
              <a:t> system, and finally coming to the Institute for Genome Sciences and Policy at Duke University, Durham, USA in 2005. He has developed automated analysis pipelines to help researchers analyze over 25Tb of Vertebrate NGS data (GAII and </a:t>
            </a:r>
            <a:r>
              <a:rPr lang="en-US" dirty="0" err="1" smtClean="0"/>
              <a:t>HiSeq</a:t>
            </a:r>
            <a:r>
              <a:rPr lang="en-US" dirty="0" smtClean="0"/>
              <a:t>), mostly involving research work on the Encyclopedia of DNA Elements (</a:t>
            </a:r>
            <a:r>
              <a:rPr lang="en-US" dirty="0" err="1" smtClean="0"/>
              <a:t>ENCode</a:t>
            </a:r>
            <a:r>
              <a:rPr lang="en-US" dirty="0" smtClean="0"/>
              <a:t>). Darin has taught numerous workshops on programming and automation with the Perl programming language, including the phyloinformatics workshops at the NESCent, Durham, USA, and the GTPB (PHYLOINF09).</a:t>
            </a:r>
            <a:endParaRPr lang="en-US" dirty="0"/>
          </a:p>
        </p:txBody>
      </p:sp>
      <p:sp>
        <p:nvSpPr>
          <p:cNvPr id="8" name="Text Placeholder 7"/>
          <p:cNvSpPr>
            <a:spLocks noGrp="1"/>
          </p:cNvSpPr>
          <p:nvPr>
            <p:ph type="body" sz="quarter" idx="3"/>
          </p:nvPr>
        </p:nvSpPr>
        <p:spPr/>
        <p:txBody>
          <a:bodyPr/>
          <a:lstStyle/>
          <a:p>
            <a:r>
              <a:rPr lang="en-US" dirty="0" smtClean="0"/>
              <a:t>Rutger Vos</a:t>
            </a:r>
            <a:endParaRPr lang="en-US" dirty="0"/>
          </a:p>
        </p:txBody>
      </p:sp>
      <p:sp>
        <p:nvSpPr>
          <p:cNvPr id="9" name="Content Placeholder 8"/>
          <p:cNvSpPr>
            <a:spLocks noGrp="1"/>
          </p:cNvSpPr>
          <p:nvPr>
            <p:ph sz="quarter" idx="4"/>
          </p:nvPr>
        </p:nvSpPr>
        <p:spPr/>
        <p:txBody>
          <a:bodyPr>
            <a:normAutofit fontScale="62500" lnSpcReduction="20000"/>
          </a:bodyPr>
          <a:lstStyle/>
          <a:p>
            <a:pPr marL="0" indent="0">
              <a:buNone/>
            </a:pPr>
            <a:r>
              <a:rPr lang="en-US" dirty="0" smtClean="0"/>
              <a:t>Rutger Vos studied biology at the University of Amsterdam, where he graduated in 2000. He</a:t>
            </a:r>
            <a:r>
              <a:rPr lang="en-US" dirty="0" smtClean="0"/>
              <a:t> did his </a:t>
            </a:r>
            <a:r>
              <a:rPr lang="en-US" dirty="0" smtClean="0"/>
              <a:t>PhD research under professor Arne </a:t>
            </a:r>
            <a:r>
              <a:rPr lang="en-US" dirty="0" err="1" smtClean="0"/>
              <a:t>Mooers</a:t>
            </a:r>
            <a:r>
              <a:rPr lang="en-US" dirty="0" smtClean="0"/>
              <a:t> at Simon Fraser University in Vancouver, </a:t>
            </a:r>
            <a:r>
              <a:rPr lang="en-US" dirty="0" smtClean="0"/>
              <a:t>Canada, defending his thesis in </a:t>
            </a:r>
            <a:r>
              <a:rPr lang="en-US" dirty="0" smtClean="0"/>
              <a:t>2006.</a:t>
            </a:r>
            <a:r>
              <a:rPr lang="en-US" dirty="0" smtClean="0"/>
              <a:t> He contributed to several open</a:t>
            </a:r>
            <a:r>
              <a:rPr lang="en-US" dirty="0" smtClean="0"/>
              <a:t>-source scientific software development projects while continuing his research career</a:t>
            </a:r>
            <a:r>
              <a:rPr lang="en-US" dirty="0" smtClean="0"/>
              <a:t> as a </a:t>
            </a:r>
            <a:r>
              <a:rPr lang="en-US" dirty="0" err="1" smtClean="0"/>
              <a:t>postdoc</a:t>
            </a:r>
            <a:r>
              <a:rPr lang="en-US" dirty="0" smtClean="0"/>
              <a:t> at UBC </a:t>
            </a:r>
            <a:r>
              <a:rPr lang="en-US" dirty="0" smtClean="0"/>
              <a:t>and</a:t>
            </a:r>
            <a:r>
              <a:rPr lang="en-US" dirty="0" smtClean="0"/>
              <a:t> at </a:t>
            </a:r>
            <a:r>
              <a:rPr lang="en-US" dirty="0" smtClean="0"/>
              <a:t>the University of </a:t>
            </a:r>
            <a:r>
              <a:rPr lang="en-US" dirty="0" smtClean="0"/>
              <a:t>Reading. </a:t>
            </a:r>
            <a:r>
              <a:rPr lang="en-US" dirty="0" smtClean="0"/>
              <a:t>In Spring of 2012 he</a:t>
            </a:r>
            <a:r>
              <a:rPr lang="en-US" dirty="0" smtClean="0"/>
              <a:t> started working as </a:t>
            </a:r>
            <a:r>
              <a:rPr lang="en-US" dirty="0" smtClean="0"/>
              <a:t>the </a:t>
            </a:r>
            <a:r>
              <a:rPr lang="en-US" dirty="0" err="1" smtClean="0"/>
              <a:t>bioinformaticist</a:t>
            </a:r>
            <a:r>
              <a:rPr lang="en-US" dirty="0" smtClean="0"/>
              <a:t> of the </a:t>
            </a:r>
            <a:r>
              <a:rPr lang="en-US" dirty="0" err="1" smtClean="0"/>
              <a:t>Naturalis</a:t>
            </a:r>
            <a:r>
              <a:rPr lang="en-US" dirty="0" smtClean="0"/>
              <a:t> Biodiversity Center in a role where he combines novel research with bioinformatics contributions to various research </a:t>
            </a:r>
            <a:r>
              <a:rPr lang="en-US" dirty="0" err="1" smtClean="0"/>
              <a:t>programmes</a:t>
            </a:r>
            <a:r>
              <a:rPr lang="en-US" dirty="0" smtClean="0"/>
              <a:t> within the organization. In his spare time he</a:t>
            </a:r>
            <a:r>
              <a:rPr lang="en-US" dirty="0" smtClean="0"/>
              <a:t> contributes </a:t>
            </a:r>
            <a:r>
              <a:rPr lang="en-US" dirty="0" smtClean="0"/>
              <a:t>to various open source software projects (TreeBASE, Bio::Phylo, NeXML) and is co-PI of the </a:t>
            </a:r>
            <a:r>
              <a:rPr lang="en-US" dirty="0" err="1" smtClean="0"/>
              <a:t>PhyloTastic</a:t>
            </a:r>
            <a:r>
              <a:rPr lang="en-US" dirty="0" smtClean="0"/>
              <a:t> project. In addition Rutger has taught bioinformatics workshops in the US, Japan, China, Kenya and once before at GTPB (PHYLOINF09).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workshop</a:t>
            </a:r>
            <a:endParaRPr lang="en-US" dirty="0"/>
          </a:p>
        </p:txBody>
      </p:sp>
      <p:sp>
        <p:nvSpPr>
          <p:cNvPr id="4" name="Content Placeholder 3"/>
          <p:cNvSpPr>
            <a:spLocks noGrp="1"/>
          </p:cNvSpPr>
          <p:nvPr>
            <p:ph sz="half" idx="1"/>
          </p:nvPr>
        </p:nvSpPr>
        <p:spPr>
          <a:xfrm>
            <a:off x="533400" y="1732235"/>
            <a:ext cx="4724400" cy="4261928"/>
          </a:xfrm>
        </p:spPr>
        <p:txBody>
          <a:bodyPr>
            <a:normAutofit lnSpcReduction="10000"/>
          </a:bodyPr>
          <a:lstStyle/>
          <a:p>
            <a:r>
              <a:rPr lang="en-US" dirty="0" smtClean="0"/>
              <a:t>Four days, </a:t>
            </a:r>
            <a:r>
              <a:rPr lang="en-US" dirty="0" smtClean="0"/>
              <a:t>four sessions each day</a:t>
            </a:r>
          </a:p>
          <a:p>
            <a:r>
              <a:rPr lang="en-US" dirty="0" smtClean="0"/>
              <a:t>Brief introduction at each session</a:t>
            </a:r>
          </a:p>
          <a:p>
            <a:r>
              <a:rPr lang="en-US" dirty="0" smtClean="0"/>
              <a:t>Exercises on a UNIX-like system (</a:t>
            </a:r>
            <a:r>
              <a:rPr lang="en-US" dirty="0" err="1" smtClean="0"/>
              <a:t>Ubuntu</a:t>
            </a:r>
            <a:r>
              <a:rPr lang="en-US" dirty="0" smtClean="0"/>
              <a:t>)</a:t>
            </a:r>
            <a:endParaRPr lang="en-US" dirty="0" smtClean="0"/>
          </a:p>
          <a:p>
            <a:r>
              <a:rPr lang="en-US" dirty="0" smtClean="0"/>
              <a:t>Supplementary materials:</a:t>
            </a:r>
            <a:br>
              <a:rPr lang="en-US" dirty="0" smtClean="0"/>
            </a:br>
            <a:r>
              <a:rPr lang="en-US" sz="1400" dirty="0" smtClean="0"/>
              <a:t>https://</a:t>
            </a:r>
            <a:r>
              <a:rPr lang="en-US" sz="1400" dirty="0" err="1" smtClean="0"/>
              <a:t>github.com/rvosa/ngs</a:t>
            </a:r>
            <a:r>
              <a:rPr lang="en-US" sz="1400" dirty="0" smtClean="0"/>
              <a:t>-workflows</a:t>
            </a:r>
          </a:p>
          <a:p>
            <a:r>
              <a:rPr lang="en-US" dirty="0" smtClean="0"/>
              <a:t>Course website:</a:t>
            </a:r>
            <a:br>
              <a:rPr lang="en-US" dirty="0" smtClean="0"/>
            </a:br>
            <a:r>
              <a:rPr lang="en-US" sz="1400" dirty="0" smtClean="0"/>
              <a:t>http</a:t>
            </a:r>
            <a:r>
              <a:rPr lang="en-US" sz="1400" dirty="0" smtClean="0"/>
              <a:t>://gtpb.igc.gulbenkian.pt/bicourses/ARANGS12/</a:t>
            </a:r>
            <a:endParaRPr lang="en-US" sz="1400" dirty="0"/>
          </a:p>
        </p:txBody>
      </p:sp>
      <p:pic>
        <p:nvPicPr>
          <p:cNvPr id="6" name="Content Placeholder 5" descr="gtpb.png"/>
          <p:cNvPicPr>
            <a:picLocks noGrp="1" noChangeAspect="1"/>
          </p:cNvPicPr>
          <p:nvPr>
            <p:ph sz="half" idx="2"/>
          </p:nvPr>
        </p:nvPicPr>
        <p:blipFill>
          <a:blip r:embed="rId2"/>
          <a:srcRect l="6294" t="2916" r="10070" b="2916"/>
          <a:stretch>
            <a:fillRect/>
          </a:stretch>
        </p:blipFill>
        <p:spPr>
          <a:xfrm>
            <a:off x="5534814" y="1732235"/>
            <a:ext cx="2923386" cy="4261927"/>
          </a:xfrm>
          <a:ln>
            <a:solidFill>
              <a:schemeClr val="bg1">
                <a:lumMod val="75000"/>
              </a:schemeClr>
            </a:solidFill>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Generation Sequencing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past (?)</a:t>
            </a:r>
            <a:endParaRPr lang="en-US" dirty="0"/>
          </a:p>
        </p:txBody>
      </p:sp>
      <p:sp>
        <p:nvSpPr>
          <p:cNvPr id="5" name="Content Placeholder 4"/>
          <p:cNvSpPr>
            <a:spLocks noGrp="1"/>
          </p:cNvSpPr>
          <p:nvPr>
            <p:ph sz="quarter" idx="1"/>
          </p:nvPr>
        </p:nvSpPr>
        <p:spPr>
          <a:xfrm>
            <a:off x="838200" y="1818167"/>
            <a:ext cx="4572000" cy="4125433"/>
          </a:xfrm>
        </p:spPr>
        <p:txBody>
          <a:bodyPr>
            <a:normAutofit/>
          </a:bodyPr>
          <a:lstStyle/>
          <a:p>
            <a:r>
              <a:rPr lang="en-US" dirty="0" smtClean="0"/>
              <a:t>Analyses </a:t>
            </a:r>
            <a:r>
              <a:rPr lang="en-US" dirty="0" smtClean="0"/>
              <a:t>glued together in ad hoc </a:t>
            </a:r>
            <a:r>
              <a:rPr lang="en-US" dirty="0" smtClean="0"/>
              <a:t>ways</a:t>
            </a:r>
          </a:p>
          <a:p>
            <a:r>
              <a:rPr lang="en-US" dirty="0" smtClean="0"/>
              <a:t>Sanger </a:t>
            </a:r>
            <a:r>
              <a:rPr lang="en-US" dirty="0" smtClean="0"/>
              <a:t>sequencing</a:t>
            </a:r>
          </a:p>
          <a:p>
            <a:r>
              <a:rPr lang="en-US" dirty="0" smtClean="0"/>
              <a:t>Smaller data volumes</a:t>
            </a:r>
          </a:p>
          <a:p>
            <a:r>
              <a:rPr lang="en-US" dirty="0" smtClean="0"/>
              <a:t>Fewer remote data resources</a:t>
            </a:r>
          </a:p>
          <a:p>
            <a:r>
              <a:rPr lang="en-US" dirty="0" smtClean="0"/>
              <a:t>Hypothesis-driven</a:t>
            </a:r>
          </a:p>
          <a:p>
            <a:endParaRPr lang="en-US" dirty="0"/>
          </a:p>
        </p:txBody>
      </p:sp>
      <p:pic>
        <p:nvPicPr>
          <p:cNvPr id="8" name="Content Placeholder 7" descr="sanger_sequencing.gif"/>
          <p:cNvPicPr>
            <a:picLocks noGrp="1" noChangeAspect="1"/>
          </p:cNvPicPr>
          <p:nvPr>
            <p:ph sz="half" idx="2"/>
          </p:nvPr>
        </p:nvPicPr>
        <p:blipFill>
          <a:blip r:embed="rId2"/>
          <a:srcRect l="-3651" r="-3651"/>
          <a:stretch>
            <a:fillRect/>
          </a:stretch>
        </p:blipFill>
        <p:spPr>
          <a:xfrm>
            <a:off x="5093641" y="1905000"/>
            <a:ext cx="3059759" cy="3428999"/>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present</a:t>
            </a:r>
            <a:endParaRPr lang="en-US" dirty="0"/>
          </a:p>
        </p:txBody>
      </p:sp>
      <p:sp>
        <p:nvSpPr>
          <p:cNvPr id="4" name="Content Placeholder 3"/>
          <p:cNvSpPr>
            <a:spLocks noGrp="1"/>
          </p:cNvSpPr>
          <p:nvPr>
            <p:ph sz="quarter" idx="1"/>
          </p:nvPr>
        </p:nvSpPr>
        <p:spPr>
          <a:xfrm>
            <a:off x="609600" y="1828800"/>
            <a:ext cx="3429000" cy="4572000"/>
          </a:xfrm>
        </p:spPr>
        <p:txBody>
          <a:bodyPr/>
          <a:lstStyle/>
          <a:p>
            <a:r>
              <a:rPr lang="en-US" dirty="0" smtClean="0"/>
              <a:t>Graphical or text-based workflow tools</a:t>
            </a:r>
          </a:p>
          <a:p>
            <a:r>
              <a:rPr lang="en-US" dirty="0" smtClean="0"/>
              <a:t>“Next generation” sequencing</a:t>
            </a:r>
          </a:p>
          <a:p>
            <a:r>
              <a:rPr lang="en-US" dirty="0" smtClean="0"/>
              <a:t>Large data sets</a:t>
            </a:r>
          </a:p>
          <a:p>
            <a:r>
              <a:rPr lang="en-US" dirty="0" smtClean="0"/>
              <a:t>Many remote data resources</a:t>
            </a:r>
          </a:p>
          <a:p>
            <a:r>
              <a:rPr lang="en-US" dirty="0" smtClean="0"/>
              <a:t>“Data-driven”</a:t>
            </a:r>
            <a:endParaRPr lang="en-US" dirty="0"/>
          </a:p>
        </p:txBody>
      </p:sp>
      <p:pic>
        <p:nvPicPr>
          <p:cNvPr id="6" name="Content Placeholder 5" descr="IMG_3403.JPG"/>
          <p:cNvPicPr>
            <a:picLocks noGrp="1" noChangeAspect="1"/>
          </p:cNvPicPr>
          <p:nvPr>
            <p:ph sz="quarter" idx="2"/>
          </p:nvPr>
        </p:nvPicPr>
        <p:blipFill>
          <a:blip r:embed="rId2"/>
          <a:srcRect/>
          <a:stretch>
            <a:fillRect/>
          </a:stretch>
        </p:blipFill>
        <p:spPr>
          <a:xfrm>
            <a:off x="4114800" y="1991833"/>
            <a:ext cx="4354596" cy="418036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Roche 454 </a:t>
            </a:r>
            <a:r>
              <a:rPr lang="en-US" dirty="0" err="1" smtClean="0"/>
              <a:t>pyrosequencing</a:t>
            </a:r>
            <a:endParaRPr lang="en-US" dirty="0"/>
          </a:p>
        </p:txBody>
      </p:sp>
      <p:sp>
        <p:nvSpPr>
          <p:cNvPr id="6" name="Content Placeholder 5"/>
          <p:cNvSpPr>
            <a:spLocks noGrp="1"/>
          </p:cNvSpPr>
          <p:nvPr>
            <p:ph sz="quarter" idx="2"/>
          </p:nvPr>
        </p:nvSpPr>
        <p:spPr/>
        <p:txBody>
          <a:bodyPr/>
          <a:lstStyle/>
          <a:p>
            <a:r>
              <a:rPr lang="en-US" dirty="0" smtClean="0"/>
              <a:t>“Emulsion PCR”</a:t>
            </a:r>
          </a:p>
          <a:p>
            <a:r>
              <a:rPr lang="en-US" dirty="0" smtClean="0"/>
              <a:t>Bead with primer in each droplet</a:t>
            </a:r>
          </a:p>
          <a:p>
            <a:r>
              <a:rPr lang="en-US" dirty="0" smtClean="0"/>
              <a:t>Each bead is placed in a well with </a:t>
            </a:r>
            <a:r>
              <a:rPr lang="en-US" dirty="0" err="1" smtClean="0"/>
              <a:t>luciferase</a:t>
            </a:r>
            <a:endParaRPr lang="en-US" dirty="0" smtClean="0"/>
          </a:p>
          <a:p>
            <a:r>
              <a:rPr lang="en-US" dirty="0" smtClean="0"/>
              <a:t>Plate is analyzed by fiber-optic chip</a:t>
            </a:r>
            <a:endParaRPr lang="en-US" dirty="0"/>
          </a:p>
        </p:txBody>
      </p:sp>
      <p:pic>
        <p:nvPicPr>
          <p:cNvPr id="9" name="Content Placeholder 8" descr="454.jpg"/>
          <p:cNvPicPr>
            <a:picLocks noGrp="1" noChangeAspect="1"/>
          </p:cNvPicPr>
          <p:nvPr>
            <p:ph sz="quarter" idx="4"/>
          </p:nvPr>
        </p:nvPicPr>
        <p:blipFill>
          <a:blip r:embed="rId3"/>
          <a:srcRect l="-4255" r="-4255"/>
          <a:stretch>
            <a:fillRect/>
          </a:stretch>
        </p:blipFill>
        <p:spPr/>
      </p:pic>
      <p:sp>
        <p:nvSpPr>
          <p:cNvPr id="5" name="Text Placeholder 4"/>
          <p:cNvSpPr>
            <a:spLocks noGrp="1"/>
          </p:cNvSpPr>
          <p:nvPr>
            <p:ph type="body" sz="quarter" idx="1"/>
          </p:nvPr>
        </p:nvSpPr>
        <p:spPr/>
        <p:txBody>
          <a:bodyPr/>
          <a:lstStyle/>
          <a:p>
            <a:r>
              <a:rPr lang="en-US" dirty="0" err="1" smtClean="0"/>
              <a:t>Pyrosequencing</a:t>
            </a:r>
            <a:endParaRPr lang="en-US" dirty="0"/>
          </a:p>
        </p:txBody>
      </p:sp>
      <p:sp>
        <p:nvSpPr>
          <p:cNvPr id="7" name="Text Placeholder 6"/>
          <p:cNvSpPr>
            <a:spLocks noGrp="1"/>
          </p:cNvSpPr>
          <p:nvPr>
            <p:ph type="body" sz="quarter" idx="3"/>
          </p:nvPr>
        </p:nvSpPr>
        <p:spPr/>
        <p:txBody>
          <a:bodyPr/>
          <a:lstStyle/>
          <a:p>
            <a:r>
              <a:rPr lang="en-US" dirty="0" smtClean="0"/>
              <a:t>Genome Sequencer FLX</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Illumina/Solexa</a:t>
            </a:r>
            <a:endParaRPr lang="en-US" dirty="0"/>
          </a:p>
        </p:txBody>
      </p:sp>
      <p:sp>
        <p:nvSpPr>
          <p:cNvPr id="3" name="Content Placeholder 2"/>
          <p:cNvSpPr>
            <a:spLocks noGrp="1"/>
          </p:cNvSpPr>
          <p:nvPr>
            <p:ph sz="quarter" idx="2"/>
          </p:nvPr>
        </p:nvSpPr>
        <p:spPr/>
        <p:txBody>
          <a:bodyPr/>
          <a:lstStyle/>
          <a:p>
            <a:r>
              <a:rPr lang="en-US" dirty="0" smtClean="0"/>
              <a:t>DNA attaches to primer on slide and is amplified</a:t>
            </a:r>
          </a:p>
          <a:p>
            <a:r>
              <a:rPr lang="en-US" dirty="0" smtClean="0"/>
              <a:t>4 RT-bases are added</a:t>
            </a:r>
          </a:p>
          <a:p>
            <a:r>
              <a:rPr lang="en-US" dirty="0" smtClean="0"/>
              <a:t>Camera detects labeled nucleotides</a:t>
            </a:r>
          </a:p>
          <a:p>
            <a:r>
              <a:rPr lang="en-US" dirty="0" smtClean="0"/>
              <a:t>Next 1-base cycle</a:t>
            </a:r>
          </a:p>
          <a:p>
            <a:endParaRPr lang="en-US" dirty="0"/>
          </a:p>
        </p:txBody>
      </p:sp>
      <p:pic>
        <p:nvPicPr>
          <p:cNvPr id="7" name="Content Placeholder 6" descr="hiseq2k.png"/>
          <p:cNvPicPr>
            <a:picLocks noGrp="1" noChangeAspect="1"/>
          </p:cNvPicPr>
          <p:nvPr>
            <p:ph sz="quarter" idx="4"/>
          </p:nvPr>
        </p:nvPicPr>
        <p:blipFill>
          <a:blip r:embed="rId3"/>
          <a:srcRect r="52411"/>
          <a:stretch>
            <a:fillRect/>
          </a:stretch>
        </p:blipFill>
        <p:spPr>
          <a:xfrm>
            <a:off x="4800600" y="2900362"/>
            <a:ext cx="3938178" cy="2586038"/>
          </a:xfrm>
        </p:spPr>
      </p:pic>
      <p:sp>
        <p:nvSpPr>
          <p:cNvPr id="5" name="Text Placeholder 4"/>
          <p:cNvSpPr>
            <a:spLocks noGrp="1"/>
          </p:cNvSpPr>
          <p:nvPr>
            <p:ph type="body" sz="quarter" idx="1"/>
          </p:nvPr>
        </p:nvSpPr>
        <p:spPr/>
        <p:txBody>
          <a:bodyPr>
            <a:normAutofit/>
          </a:bodyPr>
          <a:lstStyle/>
          <a:p>
            <a:r>
              <a:rPr lang="en-US" dirty="0" smtClean="0"/>
              <a:t>Reversible dye-terminator </a:t>
            </a:r>
            <a:r>
              <a:rPr lang="en-US" dirty="0" err="1" smtClean="0"/>
              <a:t>seq</a:t>
            </a:r>
            <a:endParaRPr lang="en-US" dirty="0"/>
          </a:p>
        </p:txBody>
      </p:sp>
      <p:sp>
        <p:nvSpPr>
          <p:cNvPr id="6" name="Text Placeholder 5"/>
          <p:cNvSpPr>
            <a:spLocks noGrp="1"/>
          </p:cNvSpPr>
          <p:nvPr>
            <p:ph type="body" sz="quarter" idx="3"/>
          </p:nvPr>
        </p:nvSpPr>
        <p:spPr/>
        <p:txBody>
          <a:bodyPr/>
          <a:lstStyle/>
          <a:p>
            <a:r>
              <a:rPr lang="en-US" dirty="0" smtClean="0"/>
              <a:t>HiSeq2000 (BGI)</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IonTorrent</a:t>
            </a:r>
            <a:r>
              <a:rPr lang="en-US" dirty="0" smtClean="0"/>
              <a:t> </a:t>
            </a:r>
            <a:endParaRPr lang="en-US" dirty="0"/>
          </a:p>
        </p:txBody>
      </p:sp>
      <p:sp>
        <p:nvSpPr>
          <p:cNvPr id="3" name="Content Placeholder 2"/>
          <p:cNvSpPr>
            <a:spLocks noGrp="1"/>
          </p:cNvSpPr>
          <p:nvPr>
            <p:ph sz="quarter" idx="2"/>
          </p:nvPr>
        </p:nvSpPr>
        <p:spPr/>
        <p:txBody>
          <a:bodyPr/>
          <a:lstStyle/>
          <a:p>
            <a:r>
              <a:rPr lang="en-US" dirty="0" smtClean="0"/>
              <a:t>“sequencing by synthesis”</a:t>
            </a:r>
          </a:p>
          <a:p>
            <a:r>
              <a:rPr lang="en-US" dirty="0" smtClean="0"/>
              <a:t>Not light-based, sensor detects H+ ions during synthesis</a:t>
            </a:r>
          </a:p>
          <a:p>
            <a:r>
              <a:rPr lang="en-US" dirty="0" smtClean="0"/>
              <a:t>Longer reads</a:t>
            </a:r>
            <a:endParaRPr lang="en-US" dirty="0"/>
          </a:p>
        </p:txBody>
      </p:sp>
      <p:pic>
        <p:nvPicPr>
          <p:cNvPr id="7" name="Content Placeholder 6" descr="ion-Torrent-PGM.png"/>
          <p:cNvPicPr>
            <a:picLocks noGrp="1" noChangeAspect="1"/>
          </p:cNvPicPr>
          <p:nvPr>
            <p:ph sz="quarter" idx="4"/>
          </p:nvPr>
        </p:nvPicPr>
        <p:blipFill>
          <a:blip r:embed="rId3"/>
          <a:srcRect t="-1710" b="-1710"/>
          <a:stretch>
            <a:fillRect/>
          </a:stretch>
        </p:blipFill>
        <p:spPr>
          <a:xfrm>
            <a:off x="5405336" y="2667000"/>
            <a:ext cx="2976664" cy="2743200"/>
          </a:xfrm>
        </p:spPr>
      </p:pic>
      <p:sp>
        <p:nvSpPr>
          <p:cNvPr id="5" name="Text Placeholder 4"/>
          <p:cNvSpPr>
            <a:spLocks noGrp="1"/>
          </p:cNvSpPr>
          <p:nvPr>
            <p:ph type="body" sz="quarter" idx="1"/>
          </p:nvPr>
        </p:nvSpPr>
        <p:spPr/>
        <p:txBody>
          <a:bodyPr/>
          <a:lstStyle/>
          <a:p>
            <a:r>
              <a:rPr lang="en-US" dirty="0" smtClean="0"/>
              <a:t>Ion semiconductor sequencing</a:t>
            </a:r>
            <a:endParaRPr lang="en-US" dirty="0"/>
          </a:p>
        </p:txBody>
      </p:sp>
      <p:sp>
        <p:nvSpPr>
          <p:cNvPr id="6" name="Text Placeholder 5"/>
          <p:cNvSpPr>
            <a:spLocks noGrp="1"/>
          </p:cNvSpPr>
          <p:nvPr>
            <p:ph type="body" sz="quarter" idx="3"/>
          </p:nvPr>
        </p:nvSpPr>
        <p:spPr/>
        <p:txBody>
          <a:bodyPr/>
          <a:lstStyle/>
          <a:p>
            <a:r>
              <a:rPr lang="en-US" dirty="0" smtClean="0"/>
              <a:t>Ion Torrent PGM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142</TotalTime>
  <Words>878</Words>
  <Application>Microsoft Macintosh PowerPoint</Application>
  <PresentationFormat>On-screen Show (4:3)</PresentationFormat>
  <Paragraphs>105</Paragraphs>
  <Slides>15</Slides>
  <Notes>6</Notes>
  <HiddenSlides>0</HiddenSlides>
  <MMClips>0</MMClips>
  <ScaleCrop>false</ScaleCrop>
  <HeadingPairs>
    <vt:vector size="4" baseType="variant">
      <vt:variant>
        <vt:lpstr>Design Template</vt:lpstr>
      </vt:variant>
      <vt:variant>
        <vt:i4>1</vt:i4>
      </vt:variant>
      <vt:variant>
        <vt:lpstr>Slide Titles</vt:lpstr>
      </vt:variant>
      <vt:variant>
        <vt:i4>15</vt:i4>
      </vt:variant>
    </vt:vector>
  </HeadingPairs>
  <TitlesOfParts>
    <vt:vector size="16" baseType="lpstr">
      <vt:lpstr>Office Theme</vt:lpstr>
      <vt:lpstr>Automated and reproducible analysis of NGS data</vt:lpstr>
      <vt:lpstr>About the instructors</vt:lpstr>
      <vt:lpstr>About the workshop</vt:lpstr>
      <vt:lpstr>Next Generation Sequencing</vt:lpstr>
      <vt:lpstr>The past (?)</vt:lpstr>
      <vt:lpstr>The present</vt:lpstr>
      <vt:lpstr>NGS – Roche 454 pyrosequencing</vt:lpstr>
      <vt:lpstr>NGS – Illumina/Solexa</vt:lpstr>
      <vt:lpstr>NGS – IonTorrent </vt:lpstr>
      <vt:lpstr>NGS – SOLiD Sequencing</vt:lpstr>
      <vt:lpstr>The future</vt:lpstr>
      <vt:lpstr>NGS applications</vt:lpstr>
      <vt:lpstr>The informatics problem</vt:lpstr>
      <vt:lpstr>What we will cover</vt:lpstr>
      <vt:lpstr>Resources</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sequencing platforms</dc:title>
  <dc:creator>Rutger Vos</dc:creator>
  <cp:lastModifiedBy>Rutger Vos</cp:lastModifiedBy>
  <cp:revision>23</cp:revision>
  <dcterms:created xsi:type="dcterms:W3CDTF">2012-09-07T16:25:56Z</dcterms:created>
  <dcterms:modified xsi:type="dcterms:W3CDTF">2012-09-07T17:49:40Z</dcterms:modified>
</cp:coreProperties>
</file>