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9" r:id="rId5"/>
    <p:sldId id="268" r:id="rId6"/>
    <p:sldId id="270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1104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EE33A-660E-C84A-B828-66CD4386E7A3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2FE66-5F38-224B-B84A-AC7B0050D7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introduces a first look at data produced by various NGS platforms, file formats like FASTA, FASTQ, SFF, BAM/SAM, interval tables. Also introduces software tools to deal with NGS data, might mention visual tools such as CLC and </a:t>
            </a:r>
            <a:r>
              <a:rPr lang="en-US" baseline="0" dirty="0" err="1" smtClean="0"/>
              <a:t>Geneious</a:t>
            </a:r>
            <a:r>
              <a:rPr lang="en-US" baseline="0" dirty="0" smtClean="0"/>
              <a:t> but show that command line tools have all functionality. Show periodic table of bioinformatics elements. Exercise: look at NGS data in a text editor, determine what </a:t>
            </a:r>
            <a:r>
              <a:rPr lang="en-US" baseline="0" smtClean="0"/>
              <a:t>FASTQ dialect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Phred's</a:t>
            </a:r>
            <a:r>
              <a:rPr lang="en-US" dirty="0" smtClean="0"/>
              <a:t> approach to base calling and calculating quality scores was outlined by Ewing et al.. To determine quality scores, </a:t>
            </a:r>
            <a:r>
              <a:rPr lang="en-US" dirty="0" err="1" smtClean="0"/>
              <a:t>Phred</a:t>
            </a:r>
            <a:r>
              <a:rPr lang="en-US" dirty="0" smtClean="0"/>
              <a:t> first calculates several parameters related to peak shape and peak resolution at each base. </a:t>
            </a:r>
            <a:r>
              <a:rPr lang="en-US" dirty="0" err="1" smtClean="0"/>
              <a:t>Phred</a:t>
            </a:r>
            <a:r>
              <a:rPr lang="en-US" dirty="0" smtClean="0"/>
              <a:t> then uses these parameters to look up a corresponding quality score in huge lookup tables. These lookup tables were generated from sequence traces where the correct sequence was known, and are hard coded in </a:t>
            </a:r>
            <a:r>
              <a:rPr lang="en-US" dirty="0" err="1" smtClean="0"/>
              <a:t>Phred</a:t>
            </a:r>
            <a:r>
              <a:rPr lang="en-US" dirty="0" smtClean="0"/>
              <a:t>; different lookup tables are used for different sequencing chemistries and machines. An evaluation of the accuracy of </a:t>
            </a:r>
            <a:r>
              <a:rPr lang="en-US" dirty="0" err="1" smtClean="0"/>
              <a:t>Phred</a:t>
            </a:r>
            <a:r>
              <a:rPr lang="en-US" dirty="0" smtClean="0"/>
              <a:t> quality scores for a number of variations in sequencing chemistry and instrumentation showed that </a:t>
            </a:r>
            <a:r>
              <a:rPr lang="en-US" dirty="0" err="1" smtClean="0"/>
              <a:t>Phred</a:t>
            </a:r>
            <a:r>
              <a:rPr lang="en-US" dirty="0" smtClean="0"/>
              <a:t> quality scores are highly accurate.[7]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Distinguish</a:t>
            </a:r>
            <a:r>
              <a:rPr lang="en-US" baseline="0" dirty="0" smtClean="0"/>
              <a:t> between different manufacturers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454 reads differ from standard sequencing reads in that the 454 data does not provide individual base measurements from which </a:t>
            </a:r>
            <a:r>
              <a:rPr lang="en-US" dirty="0" err="1" smtClean="0"/>
              <a:t>basecalls</a:t>
            </a:r>
            <a:r>
              <a:rPr lang="en-US" dirty="0" smtClean="0"/>
              <a:t> can be derived. Instead, it provides measurements that estimate the length of the next </a:t>
            </a:r>
            <a:r>
              <a:rPr lang="en-US" dirty="0" err="1" smtClean="0"/>
              <a:t>homopolymer</a:t>
            </a:r>
            <a:r>
              <a:rPr lang="en-US" dirty="0" smtClean="0"/>
              <a:t> stretch in the sequence (i.e., in "AAATGG", "AAA" is a 3-mer stretch of A's, "T" is a 1-mer stretch of T's and "GG" is a 2-mer stretch of G's). A </a:t>
            </a:r>
            <a:r>
              <a:rPr lang="en-US" dirty="0" err="1" smtClean="0"/>
              <a:t>basecalled</a:t>
            </a:r>
            <a:r>
              <a:rPr lang="en-US" dirty="0" smtClean="0"/>
              <a:t> sequence is then derived by converting each estimate into a </a:t>
            </a:r>
            <a:r>
              <a:rPr lang="en-US" dirty="0" err="1" smtClean="0"/>
              <a:t>homopolymer</a:t>
            </a:r>
            <a:r>
              <a:rPr lang="en-US" dirty="0" smtClean="0"/>
              <a:t> stretch of that length and concatenating the </a:t>
            </a:r>
            <a:r>
              <a:rPr lang="en-US" dirty="0" err="1" smtClean="0"/>
              <a:t>homopolymers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this exercise</a:t>
            </a:r>
            <a:r>
              <a:rPr lang="en-US" baseline="0" dirty="0" smtClean="0"/>
              <a:t> we need FASTQ files in the different encountered formats under </a:t>
            </a:r>
            <a:r>
              <a:rPr lang="en-US" baseline="0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2FE66-5F38-224B-B84A-AC7B0050D72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E004-ACAC-BD41-B9FE-40E1A0F71FA8}" type="datetimeFigureOut">
              <a:rPr lang="en-US" smtClean="0"/>
              <a:pPr/>
              <a:t>9/3/12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6721-415B-5545-B8BF-CAE382F84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11.00-12.30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Commonly-used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endParaRPr lang="en-US" dirty="0" smtClean="0"/>
          </a:p>
          <a:p>
            <a:r>
              <a:rPr lang="en-US" dirty="0" err="1" smtClean="0"/>
              <a:t>bwa</a:t>
            </a:r>
            <a:endParaRPr lang="en-US" dirty="0" smtClean="0"/>
          </a:p>
          <a:p>
            <a:r>
              <a:rPr lang="en-US" dirty="0" smtClean="0"/>
              <a:t>GATK</a:t>
            </a:r>
          </a:p>
          <a:p>
            <a:r>
              <a:rPr lang="en-US" dirty="0" err="1" smtClean="0"/>
              <a:t>picard</a:t>
            </a:r>
            <a:endParaRPr lang="en-US" dirty="0" smtClean="0"/>
          </a:p>
          <a:p>
            <a:r>
              <a:rPr lang="en-US" dirty="0" smtClean="0"/>
              <a:t>bowtie/</a:t>
            </a:r>
            <a:r>
              <a:rPr lang="en-US" dirty="0" err="1" smtClean="0"/>
              <a:t>tophat</a:t>
            </a:r>
            <a:r>
              <a:rPr lang="en-US" dirty="0" smtClean="0"/>
              <a:t>/cufflinks</a:t>
            </a:r>
          </a:p>
          <a:p>
            <a:r>
              <a:rPr lang="en-US" dirty="0" err="1" smtClean="0"/>
              <a:t>fastqc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CLC</a:t>
            </a:r>
          </a:p>
          <a:p>
            <a:r>
              <a:rPr lang="en-US" dirty="0" err="1" smtClean="0"/>
              <a:t>Geneious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and commercial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and command-line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bioinformatics</a:t>
            </a:r>
            <a:endParaRPr lang="en-US" dirty="0"/>
          </a:p>
        </p:txBody>
      </p:sp>
      <p:pic>
        <p:nvPicPr>
          <p:cNvPr id="4" name="Content Placeholder 3" descr="elements-72dpi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2525" t="23206"/>
              <a:stretch>
                <a:fillRect/>
              </a:stretch>
            </p:blipFill>
          </mc:Choice>
          <mc:Fallback>
            <p:blipFill>
              <a:blip r:embed="rId4"/>
              <a:srcRect l="2525" t="23206"/>
              <a:stretch>
                <a:fillRect/>
              </a:stretch>
            </p:blipFill>
          </mc:Fallback>
        </mc:AlternateContent>
        <p:spPr>
          <a:xfrm>
            <a:off x="76200" y="1371600"/>
            <a:ext cx="8944174" cy="49831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FASTQ dialects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NGS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or text-based</a:t>
            </a:r>
          </a:p>
          <a:p>
            <a:r>
              <a:rPr lang="en-US" dirty="0" smtClean="0"/>
              <a:t>High-volume, simple</a:t>
            </a:r>
          </a:p>
          <a:p>
            <a:r>
              <a:rPr lang="en-US" dirty="0" smtClean="0"/>
              <a:t>Single sequence or </a:t>
            </a:r>
            <a:r>
              <a:rPr lang="en-US" dirty="0" err="1" smtClean="0"/>
              <a:t>pairwise</a:t>
            </a:r>
            <a:r>
              <a:rPr lang="en-US" dirty="0" smtClean="0"/>
              <a:t> aligned</a:t>
            </a:r>
          </a:p>
          <a:p>
            <a:r>
              <a:rPr lang="en-US" dirty="0" smtClean="0"/>
              <a:t>With quality scores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Phred</a:t>
            </a:r>
            <a:r>
              <a:rPr lang="en-US" dirty="0" smtClean="0"/>
              <a:t> quality scores are used for:</a:t>
            </a:r>
          </a:p>
          <a:p>
            <a:r>
              <a:rPr lang="en-US" dirty="0" smtClean="0"/>
              <a:t>Assessment of sequence quality</a:t>
            </a:r>
          </a:p>
          <a:p>
            <a:r>
              <a:rPr lang="en-US" dirty="0" smtClean="0"/>
              <a:t>Recognition and removal of low-quality sequence (end clipping)</a:t>
            </a:r>
          </a:p>
          <a:p>
            <a:r>
              <a:rPr lang="en-US" dirty="0" smtClean="0"/>
              <a:t>Determination of accurate consensus sequences</a:t>
            </a:r>
          </a:p>
          <a:p>
            <a:endParaRPr lang="en-US" dirty="0"/>
          </a:p>
        </p:txBody>
      </p:sp>
      <p:pic>
        <p:nvPicPr>
          <p:cNvPr id="6" name="Content Placeholder 5" descr="sequence_trace_MED.jpe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76" r="-7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quality scores  are defined as a property which is logarithmically related to the base-calling error probabilities.</a:t>
            </a:r>
          </a:p>
          <a:p>
            <a:r>
              <a:rPr lang="en-US" i="1" dirty="0" smtClean="0"/>
              <a:t>Q</a:t>
            </a:r>
            <a:r>
              <a:rPr lang="en-US" dirty="0" smtClean="0"/>
              <a:t> = -10 log</a:t>
            </a:r>
            <a:r>
              <a:rPr lang="en-US" baseline="-25000" dirty="0" smtClean="0"/>
              <a:t>10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533400" y="4023360"/>
          <a:ext cx="8001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Phred</a:t>
                      </a:r>
                      <a:r>
                        <a:rPr lang="en-US" dirty="0" smtClean="0"/>
                        <a:t> quality score 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 of incorrect base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call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in 100,000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 + </a:t>
            </a:r>
            <a:r>
              <a:rPr lang="en-US" dirty="0" err="1" smtClean="0"/>
              <a:t>Qual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phred</a:t>
            </a:r>
            <a:r>
              <a:rPr lang="en-US" i="1" dirty="0" smtClean="0"/>
              <a:t> </a:t>
            </a:r>
            <a:r>
              <a:rPr lang="en-US" dirty="0" smtClean="0"/>
              <a:t>program introduced the *.</a:t>
            </a:r>
            <a:r>
              <a:rPr lang="en-US" dirty="0" err="1" smtClean="0"/>
              <a:t>qual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Simply parallel FASTA files with </a:t>
            </a:r>
            <a:r>
              <a:rPr lang="en-US" dirty="0" err="1" smtClean="0"/>
              <a:t>Phred</a:t>
            </a:r>
            <a:r>
              <a:rPr lang="en-US" dirty="0" smtClean="0"/>
              <a:t> quality scores as integers</a:t>
            </a:r>
            <a:endParaRPr lang="en-US" dirty="0"/>
          </a:p>
        </p:txBody>
      </p:sp>
      <p:pic>
        <p:nvPicPr>
          <p:cNvPr id="14" name="Picture 13" descr="fasta+qual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68857"/>
            <a:ext cx="4023868" cy="757301"/>
          </a:xfrm>
          <a:prstGeom prst="rect">
            <a:avLst/>
          </a:prstGeom>
        </p:spPr>
      </p:pic>
      <p:pic>
        <p:nvPicPr>
          <p:cNvPr id="15" name="Picture 14" descr="fasta+qual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1" y="2772156"/>
            <a:ext cx="4054348" cy="164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 codes</a:t>
            </a:r>
            <a:endParaRPr lang="en-US" dirty="0"/>
          </a:p>
        </p:txBody>
      </p:sp>
      <p:pic>
        <p:nvPicPr>
          <p:cNvPr id="7" name="Content Placeholder 6" descr="asciifull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295400"/>
            <a:ext cx="7772400" cy="53047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FASTQ formatted syntax:</a:t>
            </a:r>
          </a:p>
          <a:p>
            <a:r>
              <a:rPr lang="en-US" dirty="0" smtClean="0"/>
              <a:t>@title (and description)</a:t>
            </a:r>
          </a:p>
          <a:p>
            <a:r>
              <a:rPr lang="en-US" dirty="0" smtClean="0"/>
              <a:t>Sequence</a:t>
            </a:r>
          </a:p>
          <a:p>
            <a:r>
              <a:rPr lang="en-US" dirty="0" smtClean="0"/>
              <a:t>+(Repeat of title line)</a:t>
            </a:r>
          </a:p>
          <a:p>
            <a:r>
              <a:rPr lang="en-US" dirty="0" smtClean="0"/>
              <a:t>Quality lines map </a:t>
            </a:r>
            <a:r>
              <a:rPr lang="en-US" dirty="0" err="1" smtClean="0"/>
              <a:t>phred</a:t>
            </a:r>
            <a:r>
              <a:rPr lang="en-US" dirty="0" smtClean="0"/>
              <a:t> scores to ASCII characters</a:t>
            </a:r>
            <a:endParaRPr lang="en-US" dirty="0"/>
          </a:p>
        </p:txBody>
      </p:sp>
      <p:pic>
        <p:nvPicPr>
          <p:cNvPr id="8" name="Content Placeholder 7" descr="nbi110601.gif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5596" r="-5596" b="40748"/>
          <a:stretch>
            <a:fillRect/>
          </a:stretch>
        </p:blipFill>
        <p:spPr>
          <a:xfrm>
            <a:off x="4417489" y="1752600"/>
            <a:ext cx="4345511" cy="3276600"/>
          </a:xfrm>
        </p:spPr>
      </p:pic>
      <p:sp>
        <p:nvSpPr>
          <p:cNvPr id="9" name="TextBox 8"/>
          <p:cNvSpPr txBox="1"/>
          <p:nvPr/>
        </p:nvSpPr>
        <p:spPr>
          <a:xfrm>
            <a:off x="457200" y="5634335"/>
            <a:ext cx="821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Different platforms map </a:t>
            </a:r>
            <a:r>
              <a:rPr lang="en-US" sz="2400" b="1" dirty="0" err="1" smtClean="0"/>
              <a:t>phred</a:t>
            </a:r>
            <a:r>
              <a:rPr lang="en-US" sz="2400" b="1" dirty="0" smtClean="0"/>
              <a:t> scores in different ways to ASCII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Flowgram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SFF file format is a container file for storing one or many 454 reads.</a:t>
            </a:r>
          </a:p>
          <a:p>
            <a:r>
              <a:rPr lang="en-US" dirty="0" smtClean="0"/>
              <a:t>Binary format</a:t>
            </a:r>
          </a:p>
          <a:p>
            <a:r>
              <a:rPr lang="en-US" dirty="0" smtClean="0"/>
              <a:t>Structure:</a:t>
            </a:r>
          </a:p>
          <a:p>
            <a:pPr lvl="1"/>
            <a:r>
              <a:rPr lang="en-US" dirty="0" smtClean="0"/>
              <a:t>Common header with metadata</a:t>
            </a:r>
          </a:p>
          <a:p>
            <a:pPr lvl="1"/>
            <a:r>
              <a:rPr lang="en-US" dirty="0" smtClean="0"/>
              <a:t>Read header</a:t>
            </a:r>
          </a:p>
          <a:p>
            <a:pPr lvl="1"/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err="1" smtClean="0"/>
              <a:t>sffinfo</a:t>
            </a:r>
            <a:r>
              <a:rPr lang="en-US" b="1" dirty="0" smtClean="0"/>
              <a:t> </a:t>
            </a:r>
            <a:r>
              <a:rPr lang="en-US" dirty="0" smtClean="0"/>
              <a:t>- from 454</a:t>
            </a:r>
          </a:p>
          <a:p>
            <a:r>
              <a:rPr lang="en-US" b="1" dirty="0" err="1" smtClean="0"/>
              <a:t>sff_extract</a:t>
            </a:r>
            <a:r>
              <a:rPr lang="en-US" b="1" dirty="0" smtClean="0"/>
              <a:t> </a:t>
            </a:r>
            <a:r>
              <a:rPr lang="en-US" dirty="0" smtClean="0"/>
              <a:t>- python</a:t>
            </a:r>
          </a:p>
          <a:p>
            <a:r>
              <a:rPr lang="en-US" b="1" dirty="0" err="1" smtClean="0"/>
              <a:t>Bio::SFF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perl</a:t>
            </a:r>
            <a:endParaRPr lang="en-US" dirty="0" smtClean="0"/>
          </a:p>
          <a:p>
            <a:r>
              <a:rPr lang="en-US" b="1" dirty="0" smtClean="0"/>
              <a:t>sff2fastq</a:t>
            </a:r>
            <a:r>
              <a:rPr lang="en-US" b="1" dirty="0" smtClean="0"/>
              <a:t> </a:t>
            </a:r>
            <a:r>
              <a:rPr lang="en-US" dirty="0" smtClean="0"/>
              <a:t>- binary</a:t>
            </a:r>
          </a:p>
          <a:p>
            <a:r>
              <a:rPr lang="en-US" b="1" dirty="0" smtClean="0"/>
              <a:t>SFF Workbench </a:t>
            </a:r>
            <a:r>
              <a:rPr lang="en-US" dirty="0" smtClean="0"/>
              <a:t>- graphical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SAM/BAM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618</Words>
  <Application>Microsoft Macintosh PowerPoint</Application>
  <PresentationFormat>On-screen Show (4:3)</PresentationFormat>
  <Paragraphs>85</Paragraphs>
  <Slides>15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NGS data</vt:lpstr>
      <vt:lpstr>NGS file formats</vt:lpstr>
      <vt:lpstr>Phred scores</vt:lpstr>
      <vt:lpstr>Phred scores</vt:lpstr>
      <vt:lpstr>FASTA + Qual</vt:lpstr>
      <vt:lpstr>ASCII character codes</vt:lpstr>
      <vt:lpstr>FASTQ</vt:lpstr>
      <vt:lpstr>Standard Flowgram Format</vt:lpstr>
      <vt:lpstr>SAM/BAM</vt:lpstr>
      <vt:lpstr>Commonly-used tools</vt:lpstr>
      <vt:lpstr>Integrated suites</vt:lpstr>
      <vt:lpstr>Open source and commercial</vt:lpstr>
      <vt:lpstr>Visual and command-line</vt:lpstr>
      <vt:lpstr>Periodic table of bioinformatics</vt:lpstr>
      <vt:lpstr>Exercise: FASTQ dialects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 data</dc:title>
  <dc:creator>Rutger Vos</dc:creator>
  <cp:lastModifiedBy>Rutger Vos</cp:lastModifiedBy>
  <cp:revision>36</cp:revision>
  <dcterms:created xsi:type="dcterms:W3CDTF">2012-09-03T21:28:44Z</dcterms:created>
  <dcterms:modified xsi:type="dcterms:W3CDTF">2012-09-03T21:29:13Z</dcterms:modified>
</cp:coreProperties>
</file>